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gif" ContentType="image/gif"/>
  <Default Extension="wmf" ContentType="image/x-wmf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notesMasterIdLst>
    <p:notesMasterId r:id="rId7"/>
  </p:notesMasterIdLst>
  <p:sldIdLst>
    <p:sldId id="257" r:id="rId4"/>
    <p:sldId id="258" r:id="rId5"/>
    <p:sldId id="259" r:id="rId6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notesMaster" Target="notesMasters/notesMaster1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6" Type="http://schemas.openxmlformats.org/officeDocument/2006/relationships/tableStyles" Target="tableStyles.xml"/><Relationship Id="rId25" Type="http://schemas.openxmlformats.org/officeDocument/2006/relationships/viewProps" Target="viewProps.xml"/><Relationship Id="rId24" Type="http://schemas.openxmlformats.org/officeDocument/2006/relationships/presProps" Target="presProps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3F13F4-E25F-47A5-A1E9-ECE51F07C061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3F13F4-E25F-47A5-A1E9-ECE51F07C061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3F13F4-E25F-47A5-A1E9-ECE51F07C061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3F13F4-E25F-47A5-A1E9-ECE51F07C061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3F13F4-E25F-47A5-A1E9-ECE51F07C061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3F13F4-E25F-47A5-A1E9-ECE51F07C061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jpeg"/><Relationship Id="rId3" Type="http://schemas.microsoft.com/office/2007/relationships/hdphoto" Target="../media/image4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jpeg"/><Relationship Id="rId3" Type="http://schemas.microsoft.com/office/2007/relationships/hdphoto" Target="../media/image4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jpeg"/><Relationship Id="rId3" Type="http://schemas.microsoft.com/office/2007/relationships/hdphoto" Target="../media/image4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jpeg"/><Relationship Id="rId3" Type="http://schemas.microsoft.com/office/2007/relationships/hdphoto" Target="../media/image4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jpeg"/><Relationship Id="rId3" Type="http://schemas.microsoft.com/office/2007/relationships/hdphoto" Target="../media/image4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microsoft.com/office/2007/relationships/hdphoto" Target="../media/image7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4071" y="-44187"/>
            <a:ext cx="4065787" cy="108371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>
            <a:alphaModFix amt="78000"/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  <a14:imgEffect>
                      <a14:colorTemperature colorTemp="5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32559" b="24807"/>
          <a:stretch>
            <a:fillRect/>
          </a:stretch>
        </p:blipFill>
        <p:spPr>
          <a:xfrm flipH="1">
            <a:off x="1530350" y="0"/>
            <a:ext cx="10661650" cy="6858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083"/>
          <a:stretch>
            <a:fillRect/>
          </a:stretch>
        </p:blipFill>
        <p:spPr>
          <a:xfrm>
            <a:off x="0" y="0"/>
            <a:ext cx="1530350" cy="6858000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736250" y="2209374"/>
            <a:ext cx="0" cy="3523440"/>
          </a:xfrm>
          <a:prstGeom prst="line">
            <a:avLst/>
          </a:prstGeom>
          <a:ln w="25400" cap="rnd">
            <a:gradFill>
              <a:gsLst>
                <a:gs pos="0">
                  <a:srgbClr val="18BDE2"/>
                </a:gs>
                <a:gs pos="100000">
                  <a:srgbClr val="1EF8AF">
                    <a:alpha val="0"/>
                  </a:srgb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 userDrawn="1"/>
        </p:nvCxnSpPr>
        <p:spPr>
          <a:xfrm>
            <a:off x="839098" y="1627481"/>
            <a:ext cx="0" cy="1872771"/>
          </a:xfrm>
          <a:prstGeom prst="line">
            <a:avLst/>
          </a:prstGeom>
          <a:ln w="25400" cap="rnd">
            <a:gradFill>
              <a:gsLst>
                <a:gs pos="0">
                  <a:srgbClr val="18BDE2"/>
                </a:gs>
                <a:gs pos="100000">
                  <a:srgbClr val="1EF8AF">
                    <a:alpha val="0"/>
                  </a:srgb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>
            <a:alphaModFix amt="78000"/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  <a14:imgEffect>
                      <a14:colorTemperature colorTemp="5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32559" b="24807"/>
          <a:stretch>
            <a:fillRect/>
          </a:stretch>
        </p:blipFill>
        <p:spPr>
          <a:xfrm flipH="1">
            <a:off x="1530350" y="0"/>
            <a:ext cx="10661650" cy="6858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083"/>
          <a:stretch>
            <a:fillRect/>
          </a:stretch>
        </p:blipFill>
        <p:spPr>
          <a:xfrm>
            <a:off x="0" y="0"/>
            <a:ext cx="1530350" cy="6858000"/>
          </a:xfrm>
          <a:prstGeom prst="rect">
            <a:avLst/>
          </a:prstGeom>
        </p:spPr>
      </p:pic>
      <p:cxnSp>
        <p:nvCxnSpPr>
          <p:cNvPr id="8" name="直接连接符 7"/>
          <p:cNvCxnSpPr/>
          <p:nvPr userDrawn="1"/>
        </p:nvCxnSpPr>
        <p:spPr>
          <a:xfrm>
            <a:off x="1530350" y="778797"/>
            <a:ext cx="10661650" cy="0"/>
          </a:xfrm>
          <a:prstGeom prst="line">
            <a:avLst/>
          </a:prstGeom>
          <a:ln w="127000" cmpd="thinThick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 userDrawn="1"/>
        </p:nvCxnSpPr>
        <p:spPr>
          <a:xfrm>
            <a:off x="736250" y="2209374"/>
            <a:ext cx="0" cy="3523440"/>
          </a:xfrm>
          <a:prstGeom prst="line">
            <a:avLst/>
          </a:prstGeom>
          <a:ln w="25400" cap="rnd">
            <a:gradFill>
              <a:gsLst>
                <a:gs pos="0">
                  <a:srgbClr val="18BDE2"/>
                </a:gs>
                <a:gs pos="100000">
                  <a:srgbClr val="1EF8AF">
                    <a:alpha val="0"/>
                  </a:srgb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 userDrawn="1"/>
        </p:nvCxnSpPr>
        <p:spPr>
          <a:xfrm>
            <a:off x="839098" y="1627481"/>
            <a:ext cx="0" cy="1872771"/>
          </a:xfrm>
          <a:prstGeom prst="line">
            <a:avLst/>
          </a:prstGeom>
          <a:ln w="25400" cap="rnd">
            <a:gradFill>
              <a:gsLst>
                <a:gs pos="0">
                  <a:srgbClr val="18BDE2"/>
                </a:gs>
                <a:gs pos="100000">
                  <a:srgbClr val="1EF8AF">
                    <a:alpha val="0"/>
                  </a:srgb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 userDrawn="1"/>
        </p:nvSpPr>
        <p:spPr>
          <a:xfrm>
            <a:off x="10636" y="207777"/>
            <a:ext cx="738664" cy="6584950"/>
          </a:xfrm>
          <a:prstGeom prst="rect">
            <a:avLst/>
          </a:prstGeom>
        </p:spPr>
        <p:txBody>
          <a:bodyPr vert="eaVert" wrap="square" anchor="ctr">
            <a:spAutoFit/>
          </a:bodyPr>
          <a:lstStyle/>
          <a:p>
            <a:pPr marL="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3600" b="1" kern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宋体 CN Heavy" panose="02020900000000000000" charset="-122"/>
                <a:ea typeface="思源宋体 CN Heavy" panose="02020900000000000000" charset="-122"/>
                <a:cs typeface="+mn-cs"/>
              </a:rPr>
              <a:t>第一章  引言</a:t>
            </a:r>
            <a:endParaRPr lang="zh-CN" altLang="en-US" sz="3600" b="1" kern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宋体 CN Heavy" panose="02020900000000000000" charset="-122"/>
              <a:ea typeface="思源宋体 CN Heavy" panose="02020900000000000000" charset="-122"/>
              <a:cs typeface="+mn-cs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823795" y="825507"/>
            <a:ext cx="615553" cy="5426788"/>
          </a:xfrm>
          <a:prstGeom prst="rect">
            <a:avLst/>
          </a:prstGeom>
        </p:spPr>
        <p:txBody>
          <a:bodyPr vert="eaVert" wrap="squar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宋体 CN Heavy" panose="02020900000000000000" charset="-122"/>
                <a:ea typeface="思源宋体 CN Heavy" panose="02020900000000000000" charset="-122"/>
              </a:rPr>
              <a:t>1.1 </a:t>
            </a: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宋体 CN Heavy" panose="02020900000000000000" charset="-122"/>
                <a:ea typeface="思源宋体 CN Heavy" panose="02020900000000000000" charset="-122"/>
              </a:rPr>
              <a:t>对网络安全需求</a:t>
            </a:r>
            <a:endParaRPr lang="zh-CN" alt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宋体 CN Heavy" panose="02020900000000000000" charset="-122"/>
              <a:ea typeface="思源宋体 CN Heavy" panose="02020900000000000000" charset="-122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>
            <a:alphaModFix amt="78000"/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  <a14:imgEffect>
                      <a14:colorTemperature colorTemp="5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32559" b="24807"/>
          <a:stretch>
            <a:fillRect/>
          </a:stretch>
        </p:blipFill>
        <p:spPr>
          <a:xfrm flipH="1">
            <a:off x="1530350" y="0"/>
            <a:ext cx="10661650" cy="6858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083"/>
          <a:stretch>
            <a:fillRect/>
          </a:stretch>
        </p:blipFill>
        <p:spPr>
          <a:xfrm>
            <a:off x="0" y="0"/>
            <a:ext cx="1530350" cy="6858000"/>
          </a:xfrm>
          <a:prstGeom prst="rect">
            <a:avLst/>
          </a:prstGeom>
        </p:spPr>
      </p:pic>
      <p:cxnSp>
        <p:nvCxnSpPr>
          <p:cNvPr id="8" name="直接连接符 7"/>
          <p:cNvCxnSpPr/>
          <p:nvPr userDrawn="1"/>
        </p:nvCxnSpPr>
        <p:spPr>
          <a:xfrm>
            <a:off x="1530350" y="778797"/>
            <a:ext cx="10661650" cy="0"/>
          </a:xfrm>
          <a:prstGeom prst="line">
            <a:avLst/>
          </a:prstGeom>
          <a:ln w="127000" cmpd="thinThick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 userDrawn="1"/>
        </p:nvCxnSpPr>
        <p:spPr>
          <a:xfrm>
            <a:off x="736250" y="2209374"/>
            <a:ext cx="0" cy="3523440"/>
          </a:xfrm>
          <a:prstGeom prst="line">
            <a:avLst/>
          </a:prstGeom>
          <a:ln w="25400" cap="rnd">
            <a:gradFill>
              <a:gsLst>
                <a:gs pos="0">
                  <a:srgbClr val="18BDE2"/>
                </a:gs>
                <a:gs pos="100000">
                  <a:srgbClr val="1EF8AF">
                    <a:alpha val="0"/>
                  </a:srgb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 userDrawn="1"/>
        </p:nvCxnSpPr>
        <p:spPr>
          <a:xfrm>
            <a:off x="839098" y="1627481"/>
            <a:ext cx="0" cy="1872771"/>
          </a:xfrm>
          <a:prstGeom prst="line">
            <a:avLst/>
          </a:prstGeom>
          <a:ln w="25400" cap="rnd">
            <a:gradFill>
              <a:gsLst>
                <a:gs pos="0">
                  <a:srgbClr val="18BDE2"/>
                </a:gs>
                <a:gs pos="100000">
                  <a:srgbClr val="1EF8AF">
                    <a:alpha val="0"/>
                  </a:srgb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>
            <a:alphaModFix amt="78000"/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  <a14:imgEffect>
                      <a14:colorTemperature colorTemp="5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32559" b="24807"/>
          <a:stretch>
            <a:fillRect/>
          </a:stretch>
        </p:blipFill>
        <p:spPr>
          <a:xfrm flipH="1">
            <a:off x="1530350" y="0"/>
            <a:ext cx="10661650" cy="6858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083"/>
          <a:stretch>
            <a:fillRect/>
          </a:stretch>
        </p:blipFill>
        <p:spPr>
          <a:xfrm>
            <a:off x="0" y="0"/>
            <a:ext cx="1530350" cy="6858000"/>
          </a:xfrm>
          <a:prstGeom prst="rect">
            <a:avLst/>
          </a:prstGeom>
        </p:spPr>
      </p:pic>
      <p:cxnSp>
        <p:nvCxnSpPr>
          <p:cNvPr id="8" name="直接连接符 7"/>
          <p:cNvCxnSpPr/>
          <p:nvPr userDrawn="1"/>
        </p:nvCxnSpPr>
        <p:spPr>
          <a:xfrm>
            <a:off x="1530350" y="778797"/>
            <a:ext cx="10661650" cy="0"/>
          </a:xfrm>
          <a:prstGeom prst="line">
            <a:avLst/>
          </a:prstGeom>
          <a:ln w="127000" cmpd="thinThick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 userDrawn="1"/>
        </p:nvCxnSpPr>
        <p:spPr>
          <a:xfrm>
            <a:off x="736250" y="2209374"/>
            <a:ext cx="0" cy="3523440"/>
          </a:xfrm>
          <a:prstGeom prst="line">
            <a:avLst/>
          </a:prstGeom>
          <a:ln w="25400" cap="rnd">
            <a:gradFill>
              <a:gsLst>
                <a:gs pos="0">
                  <a:srgbClr val="18BDE2"/>
                </a:gs>
                <a:gs pos="100000">
                  <a:srgbClr val="1EF8AF">
                    <a:alpha val="0"/>
                  </a:srgb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 userDrawn="1"/>
        </p:nvCxnSpPr>
        <p:spPr>
          <a:xfrm>
            <a:off x="839098" y="1627481"/>
            <a:ext cx="0" cy="1872771"/>
          </a:xfrm>
          <a:prstGeom prst="line">
            <a:avLst/>
          </a:prstGeom>
          <a:ln w="25400" cap="rnd">
            <a:gradFill>
              <a:gsLst>
                <a:gs pos="0">
                  <a:srgbClr val="18BDE2"/>
                </a:gs>
                <a:gs pos="100000">
                  <a:srgbClr val="1EF8AF">
                    <a:alpha val="0"/>
                  </a:srgb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 userDrawn="1"/>
        </p:nvCxnSpPr>
        <p:spPr>
          <a:xfrm>
            <a:off x="736250" y="2209374"/>
            <a:ext cx="0" cy="3523440"/>
          </a:xfrm>
          <a:prstGeom prst="line">
            <a:avLst/>
          </a:prstGeom>
          <a:ln w="25400" cap="rnd">
            <a:gradFill>
              <a:gsLst>
                <a:gs pos="0">
                  <a:srgbClr val="18BDE2"/>
                </a:gs>
                <a:gs pos="100000">
                  <a:srgbClr val="1EF8AF">
                    <a:alpha val="0"/>
                  </a:srgb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839098" y="1627481"/>
            <a:ext cx="0" cy="1872771"/>
          </a:xfrm>
          <a:prstGeom prst="line">
            <a:avLst/>
          </a:prstGeom>
          <a:ln w="25400" cap="rnd">
            <a:gradFill>
              <a:gsLst>
                <a:gs pos="0">
                  <a:srgbClr val="18BDE2"/>
                </a:gs>
                <a:gs pos="100000">
                  <a:srgbClr val="1EF8AF">
                    <a:alpha val="0"/>
                  </a:srgb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 userDrawn="1"/>
        </p:nvSpPr>
        <p:spPr>
          <a:xfrm>
            <a:off x="10636" y="207777"/>
            <a:ext cx="738664" cy="6584950"/>
          </a:xfrm>
          <a:prstGeom prst="rect">
            <a:avLst/>
          </a:prstGeom>
        </p:spPr>
        <p:txBody>
          <a:bodyPr vert="eaVert" wrap="square" anchor="ctr">
            <a:spAutoFit/>
          </a:bodyPr>
          <a:lstStyle/>
          <a:p>
            <a:pPr marL="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3600" b="1" kern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宋体 CN Heavy" panose="02020900000000000000" charset="-122"/>
                <a:ea typeface="思源宋体 CN Heavy" panose="02020900000000000000" charset="-122"/>
                <a:cs typeface="+mn-cs"/>
              </a:rPr>
              <a:t>第一章  引言</a:t>
            </a:r>
            <a:endParaRPr lang="zh-CN" altLang="en-US" sz="3600" b="1" kern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宋体 CN Heavy" panose="02020900000000000000" charset="-122"/>
              <a:ea typeface="思源宋体 CN Heavy" panose="02020900000000000000" charset="-122"/>
              <a:cs typeface="+mn-cs"/>
            </a:endParaRPr>
          </a:p>
        </p:txBody>
      </p:sp>
      <p:sp>
        <p:nvSpPr>
          <p:cNvPr id="16" name="矩形 15"/>
          <p:cNvSpPr/>
          <p:nvPr userDrawn="1"/>
        </p:nvSpPr>
        <p:spPr>
          <a:xfrm>
            <a:off x="823795" y="825507"/>
            <a:ext cx="615553" cy="5426788"/>
          </a:xfrm>
          <a:prstGeom prst="rect">
            <a:avLst/>
          </a:prstGeom>
        </p:spPr>
        <p:txBody>
          <a:bodyPr vert="eaVert" wrap="square">
            <a:spAutoFit/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8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宋体 CN Heavy" panose="02020900000000000000" charset="-122"/>
                <a:ea typeface="思源宋体 CN Heavy" panose="02020900000000000000" charset="-122"/>
              </a:rPr>
              <a:t>1.5 </a:t>
            </a:r>
            <a:r>
              <a:rPr lang="zh-CN" altLang="en-US" sz="28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宋体 CN Heavy" panose="02020900000000000000" charset="-122"/>
                <a:ea typeface="思源宋体 CN Heavy" panose="02020900000000000000" charset="-122"/>
              </a:rPr>
              <a:t>网络攻击的常见形式</a:t>
            </a:r>
            <a:endParaRPr lang="zh-CN" altLang="en-US" sz="28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宋体 CN Heavy" panose="02020900000000000000" charset="-122"/>
              <a:ea typeface="思源宋体 CN Heavy" panose="02020900000000000000" charset="-122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>
            <a:alphaModFix amt="78000"/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  <a14:imgEffect>
                      <a14:colorTemperature colorTemp="5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32559" b="24807"/>
          <a:stretch>
            <a:fillRect/>
          </a:stretch>
        </p:blipFill>
        <p:spPr>
          <a:xfrm flipH="1">
            <a:off x="1530350" y="0"/>
            <a:ext cx="10661650" cy="6858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083"/>
          <a:stretch>
            <a:fillRect/>
          </a:stretch>
        </p:blipFill>
        <p:spPr>
          <a:xfrm>
            <a:off x="0" y="0"/>
            <a:ext cx="1530350" cy="6858000"/>
          </a:xfrm>
          <a:prstGeom prst="rect">
            <a:avLst/>
          </a:prstGeom>
        </p:spPr>
      </p:pic>
      <p:cxnSp>
        <p:nvCxnSpPr>
          <p:cNvPr id="8" name="直接连接符 7"/>
          <p:cNvCxnSpPr/>
          <p:nvPr userDrawn="1"/>
        </p:nvCxnSpPr>
        <p:spPr>
          <a:xfrm>
            <a:off x="1530350" y="778797"/>
            <a:ext cx="10661650" cy="0"/>
          </a:xfrm>
          <a:prstGeom prst="line">
            <a:avLst/>
          </a:prstGeom>
          <a:ln w="127000" cmpd="thinThick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 userDrawn="1"/>
        </p:nvCxnSpPr>
        <p:spPr>
          <a:xfrm>
            <a:off x="736250" y="2209374"/>
            <a:ext cx="0" cy="3523440"/>
          </a:xfrm>
          <a:prstGeom prst="line">
            <a:avLst/>
          </a:prstGeom>
          <a:ln w="25400" cap="rnd">
            <a:gradFill>
              <a:gsLst>
                <a:gs pos="0">
                  <a:srgbClr val="18BDE2"/>
                </a:gs>
                <a:gs pos="100000">
                  <a:srgbClr val="1EF8AF">
                    <a:alpha val="0"/>
                  </a:srgb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 userDrawn="1"/>
        </p:nvCxnSpPr>
        <p:spPr>
          <a:xfrm>
            <a:off x="839098" y="1627481"/>
            <a:ext cx="0" cy="1872771"/>
          </a:xfrm>
          <a:prstGeom prst="line">
            <a:avLst/>
          </a:prstGeom>
          <a:ln w="25400" cap="rnd">
            <a:gradFill>
              <a:gsLst>
                <a:gs pos="0">
                  <a:srgbClr val="18BDE2"/>
                </a:gs>
                <a:gs pos="100000">
                  <a:srgbClr val="1EF8AF">
                    <a:alpha val="0"/>
                  </a:srgb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 userDrawn="1"/>
        </p:nvCxnSpPr>
        <p:spPr>
          <a:xfrm>
            <a:off x="736250" y="2209374"/>
            <a:ext cx="0" cy="3523440"/>
          </a:xfrm>
          <a:prstGeom prst="line">
            <a:avLst/>
          </a:prstGeom>
          <a:ln w="25400" cap="rnd">
            <a:gradFill>
              <a:gsLst>
                <a:gs pos="0">
                  <a:srgbClr val="18BDE2"/>
                </a:gs>
                <a:gs pos="100000">
                  <a:srgbClr val="1EF8AF">
                    <a:alpha val="0"/>
                  </a:srgb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839098" y="1627481"/>
            <a:ext cx="0" cy="1872771"/>
          </a:xfrm>
          <a:prstGeom prst="line">
            <a:avLst/>
          </a:prstGeom>
          <a:ln w="25400" cap="rnd">
            <a:gradFill>
              <a:gsLst>
                <a:gs pos="0">
                  <a:srgbClr val="18BDE2"/>
                </a:gs>
                <a:gs pos="100000">
                  <a:srgbClr val="1EF8AF">
                    <a:alpha val="0"/>
                  </a:srgb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 userDrawn="1"/>
        </p:nvSpPr>
        <p:spPr>
          <a:xfrm>
            <a:off x="10636" y="207777"/>
            <a:ext cx="738664" cy="6584950"/>
          </a:xfrm>
          <a:prstGeom prst="rect">
            <a:avLst/>
          </a:prstGeom>
        </p:spPr>
        <p:txBody>
          <a:bodyPr vert="eaVert" wrap="square" anchor="ctr">
            <a:spAutoFit/>
          </a:bodyPr>
          <a:lstStyle/>
          <a:p>
            <a:pPr marL="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3600" b="1" kern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宋体 CN Heavy" panose="02020900000000000000" charset="-122"/>
                <a:ea typeface="思源宋体 CN Heavy" panose="02020900000000000000" charset="-122"/>
                <a:cs typeface="+mn-cs"/>
              </a:rPr>
              <a:t>第一章  引言</a:t>
            </a:r>
            <a:endParaRPr lang="zh-CN" altLang="en-US" sz="3600" b="1" kern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宋体 CN Heavy" panose="02020900000000000000" charset="-122"/>
              <a:ea typeface="思源宋体 CN Heavy" panose="02020900000000000000" charset="-122"/>
              <a:cs typeface="+mn-cs"/>
            </a:endParaRPr>
          </a:p>
        </p:txBody>
      </p:sp>
      <p:sp>
        <p:nvSpPr>
          <p:cNvPr id="16" name="矩形 15"/>
          <p:cNvSpPr/>
          <p:nvPr userDrawn="1"/>
        </p:nvSpPr>
        <p:spPr>
          <a:xfrm>
            <a:off x="823795" y="825507"/>
            <a:ext cx="615553" cy="5426788"/>
          </a:xfrm>
          <a:prstGeom prst="rect">
            <a:avLst/>
          </a:prstGeom>
        </p:spPr>
        <p:txBody>
          <a:bodyPr vert="eaVert" wrap="square">
            <a:spAutoFit/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8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宋体 CN Heavy" panose="02020900000000000000" charset="-122"/>
                <a:ea typeface="思源宋体 CN Heavy" panose="02020900000000000000" charset="-122"/>
              </a:rPr>
              <a:t>1.6 </a:t>
            </a:r>
            <a:r>
              <a:rPr lang="zh-CN" altLang="en-US" sz="28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宋体 CN Heavy" panose="02020900000000000000" charset="-122"/>
                <a:ea typeface="思源宋体 CN Heavy" panose="02020900000000000000" charset="-122"/>
              </a:rPr>
              <a:t>开放系统互联安全体系结构</a:t>
            </a:r>
            <a:endParaRPr lang="zh-CN" altLang="en-US" sz="28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宋体 CN Heavy" panose="02020900000000000000" charset="-122"/>
              <a:ea typeface="思源宋体 CN Heavy" panose="02020900000000000000" charset="-122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蓝色的天空&#10;&#10;描述已自动生成"/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823" b="1082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 flipV="1">
            <a:off x="5372100" y="-418722"/>
            <a:ext cx="1447800" cy="286520"/>
            <a:chOff x="5181600" y="-571500"/>
            <a:chExt cx="2246086" cy="444500"/>
          </a:xfrm>
        </p:grpSpPr>
        <p:sp>
          <p:nvSpPr>
            <p:cNvPr id="3" name="椭圆 2"/>
            <p:cNvSpPr/>
            <p:nvPr/>
          </p:nvSpPr>
          <p:spPr>
            <a:xfrm>
              <a:off x="5181600" y="-571500"/>
              <a:ext cx="444500" cy="44450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椭圆 3"/>
            <p:cNvSpPr/>
            <p:nvPr/>
          </p:nvSpPr>
          <p:spPr>
            <a:xfrm>
              <a:off x="5778500" y="-571500"/>
              <a:ext cx="444500" cy="444500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椭圆 4"/>
            <p:cNvSpPr/>
            <p:nvPr/>
          </p:nvSpPr>
          <p:spPr>
            <a:xfrm>
              <a:off x="6388100" y="-571500"/>
              <a:ext cx="444500" cy="4445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椭圆 5"/>
            <p:cNvSpPr/>
            <p:nvPr/>
          </p:nvSpPr>
          <p:spPr>
            <a:xfrm>
              <a:off x="6983186" y="-571500"/>
              <a:ext cx="444500" cy="444500"/>
            </a:xfrm>
            <a:prstGeom prst="ellipse">
              <a:avLst/>
            </a:prstGeom>
            <a:solidFill>
              <a:srgbClr val="00FF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6.xml"/><Relationship Id="rId4" Type="http://schemas.openxmlformats.org/officeDocument/2006/relationships/image" Target="../media/image11.jpeg"/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tags" Target="../tags/tag2.xml"/><Relationship Id="rId1" Type="http://schemas.openxmlformats.org/officeDocument/2006/relationships/tags" Target="../tags/tag1.xml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7.xml"/><Relationship Id="rId3" Type="http://schemas.openxmlformats.org/officeDocument/2006/relationships/image" Target="../media/image26.jpeg"/><Relationship Id="rId2" Type="http://schemas.openxmlformats.org/officeDocument/2006/relationships/tags" Target="../tags/tag4.xml"/><Relationship Id="rId1" Type="http://schemas.openxmlformats.org/officeDocument/2006/relationships/tags" Target="../tags/tag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7.xml"/><Relationship Id="rId1" Type="http://schemas.openxmlformats.org/officeDocument/2006/relationships/image" Target="../media/image27.w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microsoft.com/office/2007/relationships/hdphoto" Target="../media/image29.wdp"/><Relationship Id="rId1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5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5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6.xml"/><Relationship Id="rId1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6.xml"/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6.xml"/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image" Target="../media/image16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image" Target="../media/image20.jpeg"/><Relationship Id="rId1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16.xml"/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image" Target="../media/image21.jpe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16.xml"/><Relationship Id="rId2" Type="http://schemas.openxmlformats.org/officeDocument/2006/relationships/image" Target="../media/image25.jpeg"/><Relationship Id="rId1" Type="http://schemas.openxmlformats.org/officeDocument/2006/relationships/image" Target="../media/image2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文本框 37"/>
          <p:cNvSpPr txBox="1"/>
          <p:nvPr/>
        </p:nvSpPr>
        <p:spPr>
          <a:xfrm>
            <a:off x="1674000" y="97200"/>
            <a:ext cx="403187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000" dirty="0">
                <a:solidFill>
                  <a:schemeClr val="accent1">
                    <a:lumMod val="50000"/>
                  </a:schemeClr>
                </a:solidFill>
                <a:latin typeface="+mj-ea"/>
                <a:ea typeface="+mj-ea"/>
              </a:rPr>
              <a:t>一、网络攻击八种形式</a:t>
            </a:r>
            <a:endParaRPr lang="zh-CN" altLang="en-US" sz="3000" dirty="0">
              <a:solidFill>
                <a:schemeClr val="accent1">
                  <a:lumMod val="50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39" name="直接连接符 38"/>
          <p:cNvCxnSpPr/>
          <p:nvPr/>
        </p:nvCxnSpPr>
        <p:spPr>
          <a:xfrm>
            <a:off x="1835548" y="778797"/>
            <a:ext cx="10240948" cy="0"/>
          </a:xfrm>
          <a:prstGeom prst="line">
            <a:avLst/>
          </a:prstGeom>
          <a:ln w="127000" cmpd="thinThick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组合 2"/>
          <p:cNvGrpSpPr/>
          <p:nvPr/>
        </p:nvGrpSpPr>
        <p:grpSpPr>
          <a:xfrm>
            <a:off x="2567022" y="1223728"/>
            <a:ext cx="5657960" cy="4329264"/>
            <a:chOff x="3047920" y="1581034"/>
            <a:chExt cx="5351402" cy="4094697"/>
          </a:xfrm>
        </p:grpSpPr>
        <p:pic>
          <p:nvPicPr>
            <p:cNvPr id="14" name="Picture 4" descr="C:\Users\f608\Desktop\20100628204253556287.jpg"/>
            <p:cNvPicPr>
              <a:picLocks noChangeArrowheads="1"/>
            </p:cNvPicPr>
            <p:nvPr/>
          </p:nvPicPr>
          <p:blipFill rotWithShape="1">
            <a:blip r:embed="rId1" cstate="print"/>
            <a:srcRect r="14447" b="16286"/>
            <a:stretch>
              <a:fillRect/>
            </a:stretch>
          </p:blipFill>
          <p:spPr bwMode="auto">
            <a:xfrm>
              <a:off x="3047920" y="1581034"/>
              <a:ext cx="1737490" cy="1847967"/>
            </a:xfrm>
            <a:prstGeom prst="rect">
              <a:avLst/>
            </a:prstGeom>
            <a:noFill/>
            <a:ln w="38100">
              <a:gradFill>
                <a:gsLst>
                  <a:gs pos="0">
                    <a:srgbClr val="ABDBFF"/>
                  </a:gs>
                  <a:gs pos="100000">
                    <a:srgbClr val="1D476D"/>
                  </a:gs>
                </a:gsLst>
                <a:lin ang="5400000" scaled="1"/>
              </a:gra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grpSp>
          <p:nvGrpSpPr>
            <p:cNvPr id="15" name="组合 14"/>
            <p:cNvGrpSpPr/>
            <p:nvPr/>
          </p:nvGrpSpPr>
          <p:grpSpPr>
            <a:xfrm>
              <a:off x="3047920" y="3563716"/>
              <a:ext cx="5351402" cy="2112015"/>
              <a:chOff x="3047920" y="3563717"/>
              <a:chExt cx="4757546" cy="1877640"/>
            </a:xfrm>
          </p:grpSpPr>
          <p:pic>
            <p:nvPicPr>
              <p:cNvPr id="17" name="Picture 2" descr="C:\Users\f608\Desktop\20100628204424248773.jpg"/>
              <p:cNvPicPr>
                <a:picLocks noChangeAspect="1" noChangeArrowheads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 bwMode="auto">
              <a:xfrm>
                <a:off x="5330392" y="3563717"/>
                <a:ext cx="2475074" cy="1877640"/>
              </a:xfrm>
              <a:prstGeom prst="rect">
                <a:avLst/>
              </a:prstGeom>
              <a:noFill/>
              <a:ln w="38100">
                <a:gradFill>
                  <a:gsLst>
                    <a:gs pos="0">
                      <a:srgbClr val="ABDBFF"/>
                    </a:gs>
                    <a:gs pos="100000">
                      <a:srgbClr val="1D476D"/>
                    </a:gs>
                  </a:gsLst>
                  <a:lin ang="5400000" scaled="1"/>
                </a:gra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8" name="Picture 3" descr="C:\Users\f608\Desktop\20100628204234519145.jpg"/>
              <p:cNvPicPr>
                <a:picLocks noChangeAspect="1" noChangeArrowheads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 bwMode="auto">
              <a:xfrm>
                <a:off x="3047920" y="3563717"/>
                <a:ext cx="2163151" cy="1853100"/>
              </a:xfrm>
              <a:prstGeom prst="rect">
                <a:avLst/>
              </a:prstGeom>
              <a:noFill/>
              <a:ln w="38100">
                <a:gradFill>
                  <a:gsLst>
                    <a:gs pos="0">
                      <a:srgbClr val="ABDBFF"/>
                    </a:gs>
                    <a:gs pos="100000">
                      <a:srgbClr val="1D476D"/>
                    </a:gs>
                  </a:gsLst>
                  <a:lin ang="5400000" scaled="1"/>
                </a:gra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  <p:pic>
          <p:nvPicPr>
            <p:cNvPr id="16" name="Picture 3" descr="C:\Users\f608\Desktop\20100628204234519145.jpg"/>
            <p:cNvPicPr>
              <a:picLocks noChangeAspect="1" noChangeArrowheads="1"/>
            </p:cNvPicPr>
            <p:nvPr/>
          </p:nvPicPr>
          <p:blipFill>
            <a:blip r:embed="rId4" cstate="print"/>
            <a:stretch>
              <a:fillRect/>
            </a:stretch>
          </p:blipFill>
          <p:spPr bwMode="auto">
            <a:xfrm>
              <a:off x="4915608" y="1581034"/>
              <a:ext cx="3483714" cy="1847966"/>
            </a:xfrm>
            <a:prstGeom prst="rect">
              <a:avLst/>
            </a:prstGeom>
            <a:noFill/>
            <a:ln w="38100">
              <a:gradFill>
                <a:gsLst>
                  <a:gs pos="0">
                    <a:srgbClr val="ABDBFF"/>
                  </a:gs>
                  <a:gs pos="100000">
                    <a:srgbClr val="1D476D"/>
                  </a:gs>
                </a:gsLst>
                <a:lin ang="5400000" scaled="1"/>
              </a:gra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19" name="组合 18"/>
          <p:cNvGrpSpPr/>
          <p:nvPr/>
        </p:nvGrpSpPr>
        <p:grpSpPr>
          <a:xfrm>
            <a:off x="4259034" y="5801658"/>
            <a:ext cx="2273936" cy="461665"/>
            <a:chOff x="5607811" y="2206547"/>
            <a:chExt cx="2499869" cy="461665"/>
          </a:xfrm>
        </p:grpSpPr>
        <p:sp>
          <p:nvSpPr>
            <p:cNvPr id="20" name="矩形 19"/>
            <p:cNvSpPr/>
            <p:nvPr/>
          </p:nvSpPr>
          <p:spPr>
            <a:xfrm>
              <a:off x="5607811" y="2206547"/>
              <a:ext cx="2499869" cy="461665"/>
            </a:xfrm>
            <a:prstGeom prst="rect">
              <a:avLst/>
            </a:prstGeom>
            <a:gradFill>
              <a:gsLst>
                <a:gs pos="0">
                  <a:srgbClr val="0070C0"/>
                </a:gs>
                <a:gs pos="100000">
                  <a:srgbClr val="00B0F0">
                    <a:alpha val="0"/>
                  </a:srgb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solidFill>
                  <a:srgbClr val="002060"/>
                </a:solidFill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5607811" y="2237324"/>
              <a:ext cx="249986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dirty="0">
                  <a:solidFill>
                    <a:srgbClr val="002060"/>
                  </a:solidFill>
                </a:rPr>
                <a:t>网络攻击</a:t>
              </a:r>
              <a:endParaRPr lang="zh-CN" altLang="en-US" sz="2000" dirty="0">
                <a:solidFill>
                  <a:srgbClr val="002060"/>
                </a:solidFill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8962913" y="1377512"/>
            <a:ext cx="3336085" cy="4068000"/>
            <a:chOff x="8962913" y="1377512"/>
            <a:chExt cx="3336085" cy="4068000"/>
          </a:xfrm>
        </p:grpSpPr>
        <p:sp>
          <p:nvSpPr>
            <p:cNvPr id="22" name="圆柱体 21"/>
            <p:cNvSpPr/>
            <p:nvPr/>
          </p:nvSpPr>
          <p:spPr>
            <a:xfrm>
              <a:off x="9052260" y="1377512"/>
              <a:ext cx="112947" cy="4068000"/>
            </a:xfrm>
            <a:prstGeom prst="can">
              <a:avLst>
                <a:gd name="adj" fmla="val 67166"/>
              </a:avLst>
            </a:prstGeom>
            <a:solidFill>
              <a:schemeClr val="bg1"/>
            </a:solidFill>
            <a:ln w="19050"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3" name="组合 22"/>
            <p:cNvGrpSpPr/>
            <p:nvPr/>
          </p:nvGrpSpPr>
          <p:grpSpPr>
            <a:xfrm>
              <a:off x="8962913" y="1548763"/>
              <a:ext cx="3336085" cy="400110"/>
              <a:chOff x="4295777" y="2022820"/>
              <a:chExt cx="3336085" cy="400110"/>
            </a:xfrm>
          </p:grpSpPr>
          <p:sp>
            <p:nvSpPr>
              <p:cNvPr id="24" name="Oval 77"/>
              <p:cNvSpPr/>
              <p:nvPr/>
            </p:nvSpPr>
            <p:spPr>
              <a:xfrm flipH="1">
                <a:off x="4708728" y="2118297"/>
                <a:ext cx="209982" cy="209156"/>
              </a:xfrm>
              <a:prstGeom prst="roundRect">
                <a:avLst>
                  <a:gd name="adj" fmla="val 50000"/>
                </a:avLst>
              </a:prstGeom>
              <a:solidFill>
                <a:srgbClr val="0070C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5" name="Oval 77"/>
              <p:cNvSpPr/>
              <p:nvPr/>
            </p:nvSpPr>
            <p:spPr>
              <a:xfrm flipH="1">
                <a:off x="4295777" y="2223449"/>
                <a:ext cx="520519" cy="179748"/>
              </a:xfrm>
              <a:custGeom>
                <a:avLst/>
                <a:gdLst>
                  <a:gd name="connsiteX0" fmla="*/ 0 w 1862678"/>
                  <a:gd name="connsiteY0" fmla="*/ 229495 h 458990"/>
                  <a:gd name="connsiteX1" fmla="*/ 229495 w 1862678"/>
                  <a:gd name="connsiteY1" fmla="*/ 0 h 458990"/>
                  <a:gd name="connsiteX2" fmla="*/ 1633183 w 1862678"/>
                  <a:gd name="connsiteY2" fmla="*/ 0 h 458990"/>
                  <a:gd name="connsiteX3" fmla="*/ 1862678 w 1862678"/>
                  <a:gd name="connsiteY3" fmla="*/ 229495 h 458990"/>
                  <a:gd name="connsiteX4" fmla="*/ 1862678 w 1862678"/>
                  <a:gd name="connsiteY4" fmla="*/ 229495 h 458990"/>
                  <a:gd name="connsiteX5" fmla="*/ 1633183 w 1862678"/>
                  <a:gd name="connsiteY5" fmla="*/ 458990 h 458990"/>
                  <a:gd name="connsiteX6" fmla="*/ 229495 w 1862678"/>
                  <a:gd name="connsiteY6" fmla="*/ 458990 h 458990"/>
                  <a:gd name="connsiteX7" fmla="*/ 0 w 1862678"/>
                  <a:gd name="connsiteY7" fmla="*/ 229495 h 458990"/>
                  <a:gd name="connsiteX0-1" fmla="*/ 229495 w 1862678"/>
                  <a:gd name="connsiteY0-2" fmla="*/ 458990 h 550430"/>
                  <a:gd name="connsiteX1-3" fmla="*/ 0 w 1862678"/>
                  <a:gd name="connsiteY1-4" fmla="*/ 229495 h 550430"/>
                  <a:gd name="connsiteX2-5" fmla="*/ 229495 w 1862678"/>
                  <a:gd name="connsiteY2-6" fmla="*/ 0 h 550430"/>
                  <a:gd name="connsiteX3-7" fmla="*/ 1633183 w 1862678"/>
                  <a:gd name="connsiteY3-8" fmla="*/ 0 h 550430"/>
                  <a:gd name="connsiteX4-9" fmla="*/ 1862678 w 1862678"/>
                  <a:gd name="connsiteY4-10" fmla="*/ 229495 h 550430"/>
                  <a:gd name="connsiteX5-11" fmla="*/ 1862678 w 1862678"/>
                  <a:gd name="connsiteY5-12" fmla="*/ 229495 h 550430"/>
                  <a:gd name="connsiteX6-13" fmla="*/ 1633183 w 1862678"/>
                  <a:gd name="connsiteY6-14" fmla="*/ 458990 h 550430"/>
                  <a:gd name="connsiteX7-15" fmla="*/ 320935 w 1862678"/>
                  <a:gd name="connsiteY7-16" fmla="*/ 550430 h 550430"/>
                  <a:gd name="connsiteX0-17" fmla="*/ 229495 w 1862678"/>
                  <a:gd name="connsiteY0-18" fmla="*/ 458990 h 458990"/>
                  <a:gd name="connsiteX1-19" fmla="*/ 0 w 1862678"/>
                  <a:gd name="connsiteY1-20" fmla="*/ 229495 h 458990"/>
                  <a:gd name="connsiteX2-21" fmla="*/ 229495 w 1862678"/>
                  <a:gd name="connsiteY2-22" fmla="*/ 0 h 458990"/>
                  <a:gd name="connsiteX3-23" fmla="*/ 1633183 w 1862678"/>
                  <a:gd name="connsiteY3-24" fmla="*/ 0 h 458990"/>
                  <a:gd name="connsiteX4-25" fmla="*/ 1862678 w 1862678"/>
                  <a:gd name="connsiteY4-26" fmla="*/ 229495 h 458990"/>
                  <a:gd name="connsiteX5-27" fmla="*/ 1862678 w 1862678"/>
                  <a:gd name="connsiteY5-28" fmla="*/ 229495 h 458990"/>
                  <a:gd name="connsiteX6-29" fmla="*/ 1633183 w 1862678"/>
                  <a:gd name="connsiteY6-30" fmla="*/ 458990 h 458990"/>
                  <a:gd name="connsiteX0-31" fmla="*/ 0 w 1862678"/>
                  <a:gd name="connsiteY0-32" fmla="*/ 229495 h 458990"/>
                  <a:gd name="connsiteX1-33" fmla="*/ 229495 w 1862678"/>
                  <a:gd name="connsiteY1-34" fmla="*/ 0 h 458990"/>
                  <a:gd name="connsiteX2-35" fmla="*/ 1633183 w 1862678"/>
                  <a:gd name="connsiteY2-36" fmla="*/ 0 h 458990"/>
                  <a:gd name="connsiteX3-37" fmla="*/ 1862678 w 1862678"/>
                  <a:gd name="connsiteY3-38" fmla="*/ 229495 h 458990"/>
                  <a:gd name="connsiteX4-39" fmla="*/ 1862678 w 1862678"/>
                  <a:gd name="connsiteY4-40" fmla="*/ 229495 h 458990"/>
                  <a:gd name="connsiteX5-41" fmla="*/ 1633183 w 1862678"/>
                  <a:gd name="connsiteY5-42" fmla="*/ 458990 h 458990"/>
                  <a:gd name="connsiteX0-43" fmla="*/ 0 w 1633183"/>
                  <a:gd name="connsiteY0-44" fmla="*/ 0 h 458990"/>
                  <a:gd name="connsiteX1-45" fmla="*/ 1403688 w 1633183"/>
                  <a:gd name="connsiteY1-46" fmla="*/ 0 h 458990"/>
                  <a:gd name="connsiteX2-47" fmla="*/ 1633183 w 1633183"/>
                  <a:gd name="connsiteY2-48" fmla="*/ 229495 h 458990"/>
                  <a:gd name="connsiteX3-49" fmla="*/ 1633183 w 1633183"/>
                  <a:gd name="connsiteY3-50" fmla="*/ 229495 h 458990"/>
                  <a:gd name="connsiteX4-51" fmla="*/ 1403688 w 1633183"/>
                  <a:gd name="connsiteY4-52" fmla="*/ 458990 h 458990"/>
                  <a:gd name="connsiteX0-53" fmla="*/ 0 w 1329156"/>
                  <a:gd name="connsiteY0-54" fmla="*/ 0 h 458990"/>
                  <a:gd name="connsiteX1-55" fmla="*/ 1099661 w 1329156"/>
                  <a:gd name="connsiteY1-56" fmla="*/ 0 h 458990"/>
                  <a:gd name="connsiteX2-57" fmla="*/ 1329156 w 1329156"/>
                  <a:gd name="connsiteY2-58" fmla="*/ 229495 h 458990"/>
                  <a:gd name="connsiteX3-59" fmla="*/ 1329156 w 1329156"/>
                  <a:gd name="connsiteY3-60" fmla="*/ 229495 h 458990"/>
                  <a:gd name="connsiteX4-61" fmla="*/ 1099661 w 1329156"/>
                  <a:gd name="connsiteY4-62" fmla="*/ 458990 h 45899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329156" h="458990">
                    <a:moveTo>
                      <a:pt x="0" y="0"/>
                    </a:moveTo>
                    <a:lnTo>
                      <a:pt x="1099661" y="0"/>
                    </a:lnTo>
                    <a:cubicBezTo>
                      <a:pt x="1226408" y="0"/>
                      <a:pt x="1329156" y="102748"/>
                      <a:pt x="1329156" y="229495"/>
                    </a:cubicBezTo>
                    <a:lnTo>
                      <a:pt x="1329156" y="229495"/>
                    </a:lnTo>
                    <a:cubicBezTo>
                      <a:pt x="1329156" y="356242"/>
                      <a:pt x="1226408" y="458990"/>
                      <a:pt x="1099661" y="458990"/>
                    </a:cubicBezTo>
                  </a:path>
                </a:pathLst>
              </a:custGeom>
              <a:noFill/>
              <a:ln w="19050">
                <a:solidFill>
                  <a:srgbClr val="2F559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6" name="矩形 25"/>
              <p:cNvSpPr/>
              <p:nvPr/>
            </p:nvSpPr>
            <p:spPr>
              <a:xfrm>
                <a:off x="4864735" y="2022820"/>
                <a:ext cx="2767127" cy="400110"/>
              </a:xfrm>
              <a:prstGeom prst="rect">
                <a:avLst/>
              </a:prstGeom>
            </p:spPr>
            <p:txBody>
              <a:bodyPr wrap="square" anchor="t">
                <a:spAutoFit/>
              </a:bodyPr>
              <a:lstStyle/>
              <a:p>
                <a:pPr marL="0" marR="0" lvl="0" indent="0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2000" b="0" i="0" u="none" strike="noStrike" kern="1200" cap="none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cs typeface="Times New Roman" panose="02020603050405020304" pitchFamily="18" charset="0"/>
                    <a:sym typeface="字魂105号-简雅黑" panose="00000500000000000000" pitchFamily="2" charset="-122"/>
                  </a:rPr>
                  <a:t>口令窃取</a:t>
                </a:r>
                <a:endParaRPr kumimoji="0" lang="zh-CN" altLang="en-US" sz="2000" b="0" i="0" u="none" strike="noStrike" kern="1200" cap="none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ea typeface="思源黑体 CN Regular" panose="020B0500000000000000" pitchFamily="34" charset="-122"/>
                  <a:cs typeface="Times New Roman" panose="02020603050405020304" pitchFamily="18" charset="0"/>
                  <a:sym typeface="字魂105号-简雅黑" panose="00000500000000000000" pitchFamily="2" charset="-122"/>
                </a:endParaRPr>
              </a:p>
            </p:txBody>
          </p:sp>
        </p:grpSp>
        <p:grpSp>
          <p:nvGrpSpPr>
            <p:cNvPr id="27" name="组合 26"/>
            <p:cNvGrpSpPr/>
            <p:nvPr/>
          </p:nvGrpSpPr>
          <p:grpSpPr>
            <a:xfrm>
              <a:off x="8962913" y="2023819"/>
              <a:ext cx="3336085" cy="400110"/>
              <a:chOff x="4295777" y="2022820"/>
              <a:chExt cx="3336085" cy="400110"/>
            </a:xfrm>
          </p:grpSpPr>
          <p:sp>
            <p:nvSpPr>
              <p:cNvPr id="29" name="Oval 77"/>
              <p:cNvSpPr/>
              <p:nvPr/>
            </p:nvSpPr>
            <p:spPr>
              <a:xfrm flipH="1">
                <a:off x="4708728" y="2118297"/>
                <a:ext cx="209982" cy="209156"/>
              </a:xfrm>
              <a:prstGeom prst="roundRect">
                <a:avLst>
                  <a:gd name="adj" fmla="val 50000"/>
                </a:avLst>
              </a:prstGeom>
              <a:solidFill>
                <a:srgbClr val="0070C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" name="Oval 77"/>
              <p:cNvSpPr/>
              <p:nvPr/>
            </p:nvSpPr>
            <p:spPr>
              <a:xfrm flipH="1">
                <a:off x="4295777" y="2223449"/>
                <a:ext cx="520519" cy="179748"/>
              </a:xfrm>
              <a:custGeom>
                <a:avLst/>
                <a:gdLst>
                  <a:gd name="connsiteX0" fmla="*/ 0 w 1862678"/>
                  <a:gd name="connsiteY0" fmla="*/ 229495 h 458990"/>
                  <a:gd name="connsiteX1" fmla="*/ 229495 w 1862678"/>
                  <a:gd name="connsiteY1" fmla="*/ 0 h 458990"/>
                  <a:gd name="connsiteX2" fmla="*/ 1633183 w 1862678"/>
                  <a:gd name="connsiteY2" fmla="*/ 0 h 458990"/>
                  <a:gd name="connsiteX3" fmla="*/ 1862678 w 1862678"/>
                  <a:gd name="connsiteY3" fmla="*/ 229495 h 458990"/>
                  <a:gd name="connsiteX4" fmla="*/ 1862678 w 1862678"/>
                  <a:gd name="connsiteY4" fmla="*/ 229495 h 458990"/>
                  <a:gd name="connsiteX5" fmla="*/ 1633183 w 1862678"/>
                  <a:gd name="connsiteY5" fmla="*/ 458990 h 458990"/>
                  <a:gd name="connsiteX6" fmla="*/ 229495 w 1862678"/>
                  <a:gd name="connsiteY6" fmla="*/ 458990 h 458990"/>
                  <a:gd name="connsiteX7" fmla="*/ 0 w 1862678"/>
                  <a:gd name="connsiteY7" fmla="*/ 229495 h 458990"/>
                  <a:gd name="connsiteX0-1" fmla="*/ 229495 w 1862678"/>
                  <a:gd name="connsiteY0-2" fmla="*/ 458990 h 550430"/>
                  <a:gd name="connsiteX1-3" fmla="*/ 0 w 1862678"/>
                  <a:gd name="connsiteY1-4" fmla="*/ 229495 h 550430"/>
                  <a:gd name="connsiteX2-5" fmla="*/ 229495 w 1862678"/>
                  <a:gd name="connsiteY2-6" fmla="*/ 0 h 550430"/>
                  <a:gd name="connsiteX3-7" fmla="*/ 1633183 w 1862678"/>
                  <a:gd name="connsiteY3-8" fmla="*/ 0 h 550430"/>
                  <a:gd name="connsiteX4-9" fmla="*/ 1862678 w 1862678"/>
                  <a:gd name="connsiteY4-10" fmla="*/ 229495 h 550430"/>
                  <a:gd name="connsiteX5-11" fmla="*/ 1862678 w 1862678"/>
                  <a:gd name="connsiteY5-12" fmla="*/ 229495 h 550430"/>
                  <a:gd name="connsiteX6-13" fmla="*/ 1633183 w 1862678"/>
                  <a:gd name="connsiteY6-14" fmla="*/ 458990 h 550430"/>
                  <a:gd name="connsiteX7-15" fmla="*/ 320935 w 1862678"/>
                  <a:gd name="connsiteY7-16" fmla="*/ 550430 h 550430"/>
                  <a:gd name="connsiteX0-17" fmla="*/ 229495 w 1862678"/>
                  <a:gd name="connsiteY0-18" fmla="*/ 458990 h 458990"/>
                  <a:gd name="connsiteX1-19" fmla="*/ 0 w 1862678"/>
                  <a:gd name="connsiteY1-20" fmla="*/ 229495 h 458990"/>
                  <a:gd name="connsiteX2-21" fmla="*/ 229495 w 1862678"/>
                  <a:gd name="connsiteY2-22" fmla="*/ 0 h 458990"/>
                  <a:gd name="connsiteX3-23" fmla="*/ 1633183 w 1862678"/>
                  <a:gd name="connsiteY3-24" fmla="*/ 0 h 458990"/>
                  <a:gd name="connsiteX4-25" fmla="*/ 1862678 w 1862678"/>
                  <a:gd name="connsiteY4-26" fmla="*/ 229495 h 458990"/>
                  <a:gd name="connsiteX5-27" fmla="*/ 1862678 w 1862678"/>
                  <a:gd name="connsiteY5-28" fmla="*/ 229495 h 458990"/>
                  <a:gd name="connsiteX6-29" fmla="*/ 1633183 w 1862678"/>
                  <a:gd name="connsiteY6-30" fmla="*/ 458990 h 458990"/>
                  <a:gd name="connsiteX0-31" fmla="*/ 0 w 1862678"/>
                  <a:gd name="connsiteY0-32" fmla="*/ 229495 h 458990"/>
                  <a:gd name="connsiteX1-33" fmla="*/ 229495 w 1862678"/>
                  <a:gd name="connsiteY1-34" fmla="*/ 0 h 458990"/>
                  <a:gd name="connsiteX2-35" fmla="*/ 1633183 w 1862678"/>
                  <a:gd name="connsiteY2-36" fmla="*/ 0 h 458990"/>
                  <a:gd name="connsiteX3-37" fmla="*/ 1862678 w 1862678"/>
                  <a:gd name="connsiteY3-38" fmla="*/ 229495 h 458990"/>
                  <a:gd name="connsiteX4-39" fmla="*/ 1862678 w 1862678"/>
                  <a:gd name="connsiteY4-40" fmla="*/ 229495 h 458990"/>
                  <a:gd name="connsiteX5-41" fmla="*/ 1633183 w 1862678"/>
                  <a:gd name="connsiteY5-42" fmla="*/ 458990 h 458990"/>
                  <a:gd name="connsiteX0-43" fmla="*/ 0 w 1633183"/>
                  <a:gd name="connsiteY0-44" fmla="*/ 0 h 458990"/>
                  <a:gd name="connsiteX1-45" fmla="*/ 1403688 w 1633183"/>
                  <a:gd name="connsiteY1-46" fmla="*/ 0 h 458990"/>
                  <a:gd name="connsiteX2-47" fmla="*/ 1633183 w 1633183"/>
                  <a:gd name="connsiteY2-48" fmla="*/ 229495 h 458990"/>
                  <a:gd name="connsiteX3-49" fmla="*/ 1633183 w 1633183"/>
                  <a:gd name="connsiteY3-50" fmla="*/ 229495 h 458990"/>
                  <a:gd name="connsiteX4-51" fmla="*/ 1403688 w 1633183"/>
                  <a:gd name="connsiteY4-52" fmla="*/ 458990 h 458990"/>
                  <a:gd name="connsiteX0-53" fmla="*/ 0 w 1329156"/>
                  <a:gd name="connsiteY0-54" fmla="*/ 0 h 458990"/>
                  <a:gd name="connsiteX1-55" fmla="*/ 1099661 w 1329156"/>
                  <a:gd name="connsiteY1-56" fmla="*/ 0 h 458990"/>
                  <a:gd name="connsiteX2-57" fmla="*/ 1329156 w 1329156"/>
                  <a:gd name="connsiteY2-58" fmla="*/ 229495 h 458990"/>
                  <a:gd name="connsiteX3-59" fmla="*/ 1329156 w 1329156"/>
                  <a:gd name="connsiteY3-60" fmla="*/ 229495 h 458990"/>
                  <a:gd name="connsiteX4-61" fmla="*/ 1099661 w 1329156"/>
                  <a:gd name="connsiteY4-62" fmla="*/ 458990 h 45899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329156" h="458990">
                    <a:moveTo>
                      <a:pt x="0" y="0"/>
                    </a:moveTo>
                    <a:lnTo>
                      <a:pt x="1099661" y="0"/>
                    </a:lnTo>
                    <a:cubicBezTo>
                      <a:pt x="1226408" y="0"/>
                      <a:pt x="1329156" y="102748"/>
                      <a:pt x="1329156" y="229495"/>
                    </a:cubicBezTo>
                    <a:lnTo>
                      <a:pt x="1329156" y="229495"/>
                    </a:lnTo>
                    <a:cubicBezTo>
                      <a:pt x="1329156" y="356242"/>
                      <a:pt x="1226408" y="458990"/>
                      <a:pt x="1099661" y="458990"/>
                    </a:cubicBezTo>
                  </a:path>
                </a:pathLst>
              </a:custGeom>
              <a:noFill/>
              <a:ln w="19050">
                <a:solidFill>
                  <a:srgbClr val="2F559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1" name="矩形 30"/>
              <p:cNvSpPr/>
              <p:nvPr/>
            </p:nvSpPr>
            <p:spPr>
              <a:xfrm>
                <a:off x="4864735" y="2022820"/>
                <a:ext cx="2767127" cy="400110"/>
              </a:xfrm>
              <a:prstGeom prst="rect">
                <a:avLst/>
              </a:prstGeom>
            </p:spPr>
            <p:txBody>
              <a:bodyPr wrap="square" anchor="t">
                <a:spAutoFit/>
              </a:bodyPr>
              <a:lstStyle/>
              <a:p>
                <a:pPr marL="0" marR="0" lvl="0" indent="0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2000" b="0" i="0" u="none" strike="noStrike" kern="1200" cap="none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cs typeface="Times New Roman" panose="02020603050405020304" pitchFamily="18" charset="0"/>
                    <a:sym typeface="字魂105号-简雅黑" panose="00000500000000000000" pitchFamily="2" charset="-122"/>
                  </a:rPr>
                  <a:t>欺骗攻击</a:t>
                </a:r>
                <a:endParaRPr kumimoji="0" lang="zh-CN" altLang="en-US" sz="2000" b="0" i="0" u="none" strike="noStrike" kern="1200" cap="none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ea typeface="思源黑体 CN Regular" panose="020B0500000000000000" pitchFamily="34" charset="-122"/>
                  <a:cs typeface="Times New Roman" panose="02020603050405020304" pitchFamily="18" charset="0"/>
                  <a:sym typeface="字魂105号-简雅黑" panose="00000500000000000000" pitchFamily="2" charset="-122"/>
                </a:endParaRPr>
              </a:p>
            </p:txBody>
          </p:sp>
        </p:grpSp>
        <p:grpSp>
          <p:nvGrpSpPr>
            <p:cNvPr id="44" name="组合 43"/>
            <p:cNvGrpSpPr/>
            <p:nvPr/>
          </p:nvGrpSpPr>
          <p:grpSpPr>
            <a:xfrm>
              <a:off x="8962913" y="2498875"/>
              <a:ext cx="3336085" cy="400110"/>
              <a:chOff x="4295777" y="2022820"/>
              <a:chExt cx="3336085" cy="400110"/>
            </a:xfrm>
          </p:grpSpPr>
          <p:sp>
            <p:nvSpPr>
              <p:cNvPr id="87" name="Oval 77"/>
              <p:cNvSpPr/>
              <p:nvPr/>
            </p:nvSpPr>
            <p:spPr>
              <a:xfrm flipH="1">
                <a:off x="4708728" y="2118297"/>
                <a:ext cx="209982" cy="209156"/>
              </a:xfrm>
              <a:prstGeom prst="roundRect">
                <a:avLst>
                  <a:gd name="adj" fmla="val 50000"/>
                </a:avLst>
              </a:prstGeom>
              <a:solidFill>
                <a:srgbClr val="0070C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8" name="Oval 77"/>
              <p:cNvSpPr/>
              <p:nvPr/>
            </p:nvSpPr>
            <p:spPr>
              <a:xfrm flipH="1">
                <a:off x="4295777" y="2223449"/>
                <a:ext cx="520519" cy="179748"/>
              </a:xfrm>
              <a:custGeom>
                <a:avLst/>
                <a:gdLst>
                  <a:gd name="connsiteX0" fmla="*/ 0 w 1862678"/>
                  <a:gd name="connsiteY0" fmla="*/ 229495 h 458990"/>
                  <a:gd name="connsiteX1" fmla="*/ 229495 w 1862678"/>
                  <a:gd name="connsiteY1" fmla="*/ 0 h 458990"/>
                  <a:gd name="connsiteX2" fmla="*/ 1633183 w 1862678"/>
                  <a:gd name="connsiteY2" fmla="*/ 0 h 458990"/>
                  <a:gd name="connsiteX3" fmla="*/ 1862678 w 1862678"/>
                  <a:gd name="connsiteY3" fmla="*/ 229495 h 458990"/>
                  <a:gd name="connsiteX4" fmla="*/ 1862678 w 1862678"/>
                  <a:gd name="connsiteY4" fmla="*/ 229495 h 458990"/>
                  <a:gd name="connsiteX5" fmla="*/ 1633183 w 1862678"/>
                  <a:gd name="connsiteY5" fmla="*/ 458990 h 458990"/>
                  <a:gd name="connsiteX6" fmla="*/ 229495 w 1862678"/>
                  <a:gd name="connsiteY6" fmla="*/ 458990 h 458990"/>
                  <a:gd name="connsiteX7" fmla="*/ 0 w 1862678"/>
                  <a:gd name="connsiteY7" fmla="*/ 229495 h 458990"/>
                  <a:gd name="connsiteX0-1" fmla="*/ 229495 w 1862678"/>
                  <a:gd name="connsiteY0-2" fmla="*/ 458990 h 550430"/>
                  <a:gd name="connsiteX1-3" fmla="*/ 0 w 1862678"/>
                  <a:gd name="connsiteY1-4" fmla="*/ 229495 h 550430"/>
                  <a:gd name="connsiteX2-5" fmla="*/ 229495 w 1862678"/>
                  <a:gd name="connsiteY2-6" fmla="*/ 0 h 550430"/>
                  <a:gd name="connsiteX3-7" fmla="*/ 1633183 w 1862678"/>
                  <a:gd name="connsiteY3-8" fmla="*/ 0 h 550430"/>
                  <a:gd name="connsiteX4-9" fmla="*/ 1862678 w 1862678"/>
                  <a:gd name="connsiteY4-10" fmla="*/ 229495 h 550430"/>
                  <a:gd name="connsiteX5-11" fmla="*/ 1862678 w 1862678"/>
                  <a:gd name="connsiteY5-12" fmla="*/ 229495 h 550430"/>
                  <a:gd name="connsiteX6-13" fmla="*/ 1633183 w 1862678"/>
                  <a:gd name="connsiteY6-14" fmla="*/ 458990 h 550430"/>
                  <a:gd name="connsiteX7-15" fmla="*/ 320935 w 1862678"/>
                  <a:gd name="connsiteY7-16" fmla="*/ 550430 h 550430"/>
                  <a:gd name="connsiteX0-17" fmla="*/ 229495 w 1862678"/>
                  <a:gd name="connsiteY0-18" fmla="*/ 458990 h 458990"/>
                  <a:gd name="connsiteX1-19" fmla="*/ 0 w 1862678"/>
                  <a:gd name="connsiteY1-20" fmla="*/ 229495 h 458990"/>
                  <a:gd name="connsiteX2-21" fmla="*/ 229495 w 1862678"/>
                  <a:gd name="connsiteY2-22" fmla="*/ 0 h 458990"/>
                  <a:gd name="connsiteX3-23" fmla="*/ 1633183 w 1862678"/>
                  <a:gd name="connsiteY3-24" fmla="*/ 0 h 458990"/>
                  <a:gd name="connsiteX4-25" fmla="*/ 1862678 w 1862678"/>
                  <a:gd name="connsiteY4-26" fmla="*/ 229495 h 458990"/>
                  <a:gd name="connsiteX5-27" fmla="*/ 1862678 w 1862678"/>
                  <a:gd name="connsiteY5-28" fmla="*/ 229495 h 458990"/>
                  <a:gd name="connsiteX6-29" fmla="*/ 1633183 w 1862678"/>
                  <a:gd name="connsiteY6-30" fmla="*/ 458990 h 458990"/>
                  <a:gd name="connsiteX0-31" fmla="*/ 0 w 1862678"/>
                  <a:gd name="connsiteY0-32" fmla="*/ 229495 h 458990"/>
                  <a:gd name="connsiteX1-33" fmla="*/ 229495 w 1862678"/>
                  <a:gd name="connsiteY1-34" fmla="*/ 0 h 458990"/>
                  <a:gd name="connsiteX2-35" fmla="*/ 1633183 w 1862678"/>
                  <a:gd name="connsiteY2-36" fmla="*/ 0 h 458990"/>
                  <a:gd name="connsiteX3-37" fmla="*/ 1862678 w 1862678"/>
                  <a:gd name="connsiteY3-38" fmla="*/ 229495 h 458990"/>
                  <a:gd name="connsiteX4-39" fmla="*/ 1862678 w 1862678"/>
                  <a:gd name="connsiteY4-40" fmla="*/ 229495 h 458990"/>
                  <a:gd name="connsiteX5-41" fmla="*/ 1633183 w 1862678"/>
                  <a:gd name="connsiteY5-42" fmla="*/ 458990 h 458990"/>
                  <a:gd name="connsiteX0-43" fmla="*/ 0 w 1633183"/>
                  <a:gd name="connsiteY0-44" fmla="*/ 0 h 458990"/>
                  <a:gd name="connsiteX1-45" fmla="*/ 1403688 w 1633183"/>
                  <a:gd name="connsiteY1-46" fmla="*/ 0 h 458990"/>
                  <a:gd name="connsiteX2-47" fmla="*/ 1633183 w 1633183"/>
                  <a:gd name="connsiteY2-48" fmla="*/ 229495 h 458990"/>
                  <a:gd name="connsiteX3-49" fmla="*/ 1633183 w 1633183"/>
                  <a:gd name="connsiteY3-50" fmla="*/ 229495 h 458990"/>
                  <a:gd name="connsiteX4-51" fmla="*/ 1403688 w 1633183"/>
                  <a:gd name="connsiteY4-52" fmla="*/ 458990 h 458990"/>
                  <a:gd name="connsiteX0-53" fmla="*/ 0 w 1329156"/>
                  <a:gd name="connsiteY0-54" fmla="*/ 0 h 458990"/>
                  <a:gd name="connsiteX1-55" fmla="*/ 1099661 w 1329156"/>
                  <a:gd name="connsiteY1-56" fmla="*/ 0 h 458990"/>
                  <a:gd name="connsiteX2-57" fmla="*/ 1329156 w 1329156"/>
                  <a:gd name="connsiteY2-58" fmla="*/ 229495 h 458990"/>
                  <a:gd name="connsiteX3-59" fmla="*/ 1329156 w 1329156"/>
                  <a:gd name="connsiteY3-60" fmla="*/ 229495 h 458990"/>
                  <a:gd name="connsiteX4-61" fmla="*/ 1099661 w 1329156"/>
                  <a:gd name="connsiteY4-62" fmla="*/ 458990 h 45899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329156" h="458990">
                    <a:moveTo>
                      <a:pt x="0" y="0"/>
                    </a:moveTo>
                    <a:lnTo>
                      <a:pt x="1099661" y="0"/>
                    </a:lnTo>
                    <a:cubicBezTo>
                      <a:pt x="1226408" y="0"/>
                      <a:pt x="1329156" y="102748"/>
                      <a:pt x="1329156" y="229495"/>
                    </a:cubicBezTo>
                    <a:lnTo>
                      <a:pt x="1329156" y="229495"/>
                    </a:lnTo>
                    <a:cubicBezTo>
                      <a:pt x="1329156" y="356242"/>
                      <a:pt x="1226408" y="458990"/>
                      <a:pt x="1099661" y="458990"/>
                    </a:cubicBezTo>
                  </a:path>
                </a:pathLst>
              </a:custGeom>
              <a:noFill/>
              <a:ln w="19050">
                <a:solidFill>
                  <a:srgbClr val="2F559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9" name="矩形 88"/>
              <p:cNvSpPr/>
              <p:nvPr/>
            </p:nvSpPr>
            <p:spPr>
              <a:xfrm>
                <a:off x="4864735" y="2022820"/>
                <a:ext cx="2767127" cy="400110"/>
              </a:xfrm>
              <a:prstGeom prst="rect">
                <a:avLst/>
              </a:prstGeom>
            </p:spPr>
            <p:txBody>
              <a:bodyPr wrap="square" anchor="t">
                <a:spAutoFit/>
              </a:bodyPr>
              <a:lstStyle/>
              <a:p>
                <a:pPr marL="0" marR="0" lvl="0" indent="0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2000" b="0" i="0" u="none" strike="noStrike" kern="1200" cap="none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cs typeface="Times New Roman" panose="02020603050405020304" pitchFamily="18" charset="0"/>
                    <a:sym typeface="字魂105号-简雅黑" panose="00000500000000000000" pitchFamily="2" charset="-122"/>
                  </a:rPr>
                  <a:t>缺陷和后门攻击</a:t>
                </a:r>
                <a:endParaRPr kumimoji="0" lang="zh-CN" altLang="en-US" sz="2000" b="0" i="0" u="none" strike="noStrike" kern="1200" cap="none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ea typeface="思源黑体 CN Regular" panose="020B0500000000000000" pitchFamily="34" charset="-122"/>
                  <a:cs typeface="Times New Roman" panose="02020603050405020304" pitchFamily="18" charset="0"/>
                  <a:sym typeface="字魂105号-简雅黑" panose="00000500000000000000" pitchFamily="2" charset="-122"/>
                </a:endParaRPr>
              </a:p>
            </p:txBody>
          </p:sp>
        </p:grpSp>
        <p:grpSp>
          <p:nvGrpSpPr>
            <p:cNvPr id="90" name="组合 89"/>
            <p:cNvGrpSpPr/>
            <p:nvPr/>
          </p:nvGrpSpPr>
          <p:grpSpPr>
            <a:xfrm>
              <a:off x="8962913" y="2973931"/>
              <a:ext cx="3336085" cy="400110"/>
              <a:chOff x="4295777" y="2022820"/>
              <a:chExt cx="3336085" cy="400110"/>
            </a:xfrm>
          </p:grpSpPr>
          <p:sp>
            <p:nvSpPr>
              <p:cNvPr id="91" name="Oval 77"/>
              <p:cNvSpPr/>
              <p:nvPr/>
            </p:nvSpPr>
            <p:spPr>
              <a:xfrm flipH="1">
                <a:off x="4708728" y="2118297"/>
                <a:ext cx="209982" cy="209156"/>
              </a:xfrm>
              <a:prstGeom prst="roundRect">
                <a:avLst>
                  <a:gd name="adj" fmla="val 50000"/>
                </a:avLst>
              </a:prstGeom>
              <a:solidFill>
                <a:srgbClr val="0070C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2" name="Oval 77"/>
              <p:cNvSpPr/>
              <p:nvPr/>
            </p:nvSpPr>
            <p:spPr>
              <a:xfrm flipH="1">
                <a:off x="4295777" y="2223449"/>
                <a:ext cx="520519" cy="179748"/>
              </a:xfrm>
              <a:custGeom>
                <a:avLst/>
                <a:gdLst>
                  <a:gd name="connsiteX0" fmla="*/ 0 w 1862678"/>
                  <a:gd name="connsiteY0" fmla="*/ 229495 h 458990"/>
                  <a:gd name="connsiteX1" fmla="*/ 229495 w 1862678"/>
                  <a:gd name="connsiteY1" fmla="*/ 0 h 458990"/>
                  <a:gd name="connsiteX2" fmla="*/ 1633183 w 1862678"/>
                  <a:gd name="connsiteY2" fmla="*/ 0 h 458990"/>
                  <a:gd name="connsiteX3" fmla="*/ 1862678 w 1862678"/>
                  <a:gd name="connsiteY3" fmla="*/ 229495 h 458990"/>
                  <a:gd name="connsiteX4" fmla="*/ 1862678 w 1862678"/>
                  <a:gd name="connsiteY4" fmla="*/ 229495 h 458990"/>
                  <a:gd name="connsiteX5" fmla="*/ 1633183 w 1862678"/>
                  <a:gd name="connsiteY5" fmla="*/ 458990 h 458990"/>
                  <a:gd name="connsiteX6" fmla="*/ 229495 w 1862678"/>
                  <a:gd name="connsiteY6" fmla="*/ 458990 h 458990"/>
                  <a:gd name="connsiteX7" fmla="*/ 0 w 1862678"/>
                  <a:gd name="connsiteY7" fmla="*/ 229495 h 458990"/>
                  <a:gd name="connsiteX0-1" fmla="*/ 229495 w 1862678"/>
                  <a:gd name="connsiteY0-2" fmla="*/ 458990 h 550430"/>
                  <a:gd name="connsiteX1-3" fmla="*/ 0 w 1862678"/>
                  <a:gd name="connsiteY1-4" fmla="*/ 229495 h 550430"/>
                  <a:gd name="connsiteX2-5" fmla="*/ 229495 w 1862678"/>
                  <a:gd name="connsiteY2-6" fmla="*/ 0 h 550430"/>
                  <a:gd name="connsiteX3-7" fmla="*/ 1633183 w 1862678"/>
                  <a:gd name="connsiteY3-8" fmla="*/ 0 h 550430"/>
                  <a:gd name="connsiteX4-9" fmla="*/ 1862678 w 1862678"/>
                  <a:gd name="connsiteY4-10" fmla="*/ 229495 h 550430"/>
                  <a:gd name="connsiteX5-11" fmla="*/ 1862678 w 1862678"/>
                  <a:gd name="connsiteY5-12" fmla="*/ 229495 h 550430"/>
                  <a:gd name="connsiteX6-13" fmla="*/ 1633183 w 1862678"/>
                  <a:gd name="connsiteY6-14" fmla="*/ 458990 h 550430"/>
                  <a:gd name="connsiteX7-15" fmla="*/ 320935 w 1862678"/>
                  <a:gd name="connsiteY7-16" fmla="*/ 550430 h 550430"/>
                  <a:gd name="connsiteX0-17" fmla="*/ 229495 w 1862678"/>
                  <a:gd name="connsiteY0-18" fmla="*/ 458990 h 458990"/>
                  <a:gd name="connsiteX1-19" fmla="*/ 0 w 1862678"/>
                  <a:gd name="connsiteY1-20" fmla="*/ 229495 h 458990"/>
                  <a:gd name="connsiteX2-21" fmla="*/ 229495 w 1862678"/>
                  <a:gd name="connsiteY2-22" fmla="*/ 0 h 458990"/>
                  <a:gd name="connsiteX3-23" fmla="*/ 1633183 w 1862678"/>
                  <a:gd name="connsiteY3-24" fmla="*/ 0 h 458990"/>
                  <a:gd name="connsiteX4-25" fmla="*/ 1862678 w 1862678"/>
                  <a:gd name="connsiteY4-26" fmla="*/ 229495 h 458990"/>
                  <a:gd name="connsiteX5-27" fmla="*/ 1862678 w 1862678"/>
                  <a:gd name="connsiteY5-28" fmla="*/ 229495 h 458990"/>
                  <a:gd name="connsiteX6-29" fmla="*/ 1633183 w 1862678"/>
                  <a:gd name="connsiteY6-30" fmla="*/ 458990 h 458990"/>
                  <a:gd name="connsiteX0-31" fmla="*/ 0 w 1862678"/>
                  <a:gd name="connsiteY0-32" fmla="*/ 229495 h 458990"/>
                  <a:gd name="connsiteX1-33" fmla="*/ 229495 w 1862678"/>
                  <a:gd name="connsiteY1-34" fmla="*/ 0 h 458990"/>
                  <a:gd name="connsiteX2-35" fmla="*/ 1633183 w 1862678"/>
                  <a:gd name="connsiteY2-36" fmla="*/ 0 h 458990"/>
                  <a:gd name="connsiteX3-37" fmla="*/ 1862678 w 1862678"/>
                  <a:gd name="connsiteY3-38" fmla="*/ 229495 h 458990"/>
                  <a:gd name="connsiteX4-39" fmla="*/ 1862678 w 1862678"/>
                  <a:gd name="connsiteY4-40" fmla="*/ 229495 h 458990"/>
                  <a:gd name="connsiteX5-41" fmla="*/ 1633183 w 1862678"/>
                  <a:gd name="connsiteY5-42" fmla="*/ 458990 h 458990"/>
                  <a:gd name="connsiteX0-43" fmla="*/ 0 w 1633183"/>
                  <a:gd name="connsiteY0-44" fmla="*/ 0 h 458990"/>
                  <a:gd name="connsiteX1-45" fmla="*/ 1403688 w 1633183"/>
                  <a:gd name="connsiteY1-46" fmla="*/ 0 h 458990"/>
                  <a:gd name="connsiteX2-47" fmla="*/ 1633183 w 1633183"/>
                  <a:gd name="connsiteY2-48" fmla="*/ 229495 h 458990"/>
                  <a:gd name="connsiteX3-49" fmla="*/ 1633183 w 1633183"/>
                  <a:gd name="connsiteY3-50" fmla="*/ 229495 h 458990"/>
                  <a:gd name="connsiteX4-51" fmla="*/ 1403688 w 1633183"/>
                  <a:gd name="connsiteY4-52" fmla="*/ 458990 h 458990"/>
                  <a:gd name="connsiteX0-53" fmla="*/ 0 w 1329156"/>
                  <a:gd name="connsiteY0-54" fmla="*/ 0 h 458990"/>
                  <a:gd name="connsiteX1-55" fmla="*/ 1099661 w 1329156"/>
                  <a:gd name="connsiteY1-56" fmla="*/ 0 h 458990"/>
                  <a:gd name="connsiteX2-57" fmla="*/ 1329156 w 1329156"/>
                  <a:gd name="connsiteY2-58" fmla="*/ 229495 h 458990"/>
                  <a:gd name="connsiteX3-59" fmla="*/ 1329156 w 1329156"/>
                  <a:gd name="connsiteY3-60" fmla="*/ 229495 h 458990"/>
                  <a:gd name="connsiteX4-61" fmla="*/ 1099661 w 1329156"/>
                  <a:gd name="connsiteY4-62" fmla="*/ 458990 h 45899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329156" h="458990">
                    <a:moveTo>
                      <a:pt x="0" y="0"/>
                    </a:moveTo>
                    <a:lnTo>
                      <a:pt x="1099661" y="0"/>
                    </a:lnTo>
                    <a:cubicBezTo>
                      <a:pt x="1226408" y="0"/>
                      <a:pt x="1329156" y="102748"/>
                      <a:pt x="1329156" y="229495"/>
                    </a:cubicBezTo>
                    <a:lnTo>
                      <a:pt x="1329156" y="229495"/>
                    </a:lnTo>
                    <a:cubicBezTo>
                      <a:pt x="1329156" y="356242"/>
                      <a:pt x="1226408" y="458990"/>
                      <a:pt x="1099661" y="458990"/>
                    </a:cubicBezTo>
                  </a:path>
                </a:pathLst>
              </a:custGeom>
              <a:noFill/>
              <a:ln w="19050">
                <a:solidFill>
                  <a:srgbClr val="2F559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6" name="矩形 125"/>
              <p:cNvSpPr/>
              <p:nvPr/>
            </p:nvSpPr>
            <p:spPr>
              <a:xfrm>
                <a:off x="4864735" y="2022820"/>
                <a:ext cx="2767127" cy="400110"/>
              </a:xfrm>
              <a:prstGeom prst="rect">
                <a:avLst/>
              </a:prstGeom>
            </p:spPr>
            <p:txBody>
              <a:bodyPr wrap="square" anchor="t">
                <a:spAutoFit/>
              </a:bodyPr>
              <a:lstStyle/>
              <a:p>
                <a:pPr marL="0" marR="0" lvl="0" indent="0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2000" b="0" i="0" u="none" strike="noStrike" kern="1200" cap="none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cs typeface="Times New Roman" panose="02020603050405020304" pitchFamily="18" charset="0"/>
                    <a:sym typeface="字魂105号-简雅黑" panose="00000500000000000000" pitchFamily="2" charset="-122"/>
                  </a:rPr>
                  <a:t>认证失效</a:t>
                </a:r>
                <a:endParaRPr kumimoji="0" lang="zh-CN" altLang="en-US" sz="2000" b="0" i="0" u="none" strike="noStrike" kern="1200" cap="none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ea typeface="思源黑体 CN Regular" panose="020B0500000000000000" pitchFamily="34" charset="-122"/>
                  <a:cs typeface="Times New Roman" panose="02020603050405020304" pitchFamily="18" charset="0"/>
                  <a:sym typeface="字魂105号-简雅黑" panose="00000500000000000000" pitchFamily="2" charset="-122"/>
                </a:endParaRPr>
              </a:p>
            </p:txBody>
          </p:sp>
        </p:grpSp>
        <p:grpSp>
          <p:nvGrpSpPr>
            <p:cNvPr id="127" name="组合 126"/>
            <p:cNvGrpSpPr/>
            <p:nvPr/>
          </p:nvGrpSpPr>
          <p:grpSpPr>
            <a:xfrm>
              <a:off x="8962913" y="3448987"/>
              <a:ext cx="3336085" cy="400110"/>
              <a:chOff x="4295777" y="2022820"/>
              <a:chExt cx="3336085" cy="400110"/>
            </a:xfrm>
          </p:grpSpPr>
          <p:sp>
            <p:nvSpPr>
              <p:cNvPr id="128" name="Oval 77"/>
              <p:cNvSpPr/>
              <p:nvPr/>
            </p:nvSpPr>
            <p:spPr>
              <a:xfrm flipH="1">
                <a:off x="4708728" y="2118297"/>
                <a:ext cx="209982" cy="209156"/>
              </a:xfrm>
              <a:prstGeom prst="roundRect">
                <a:avLst>
                  <a:gd name="adj" fmla="val 50000"/>
                </a:avLst>
              </a:prstGeom>
              <a:solidFill>
                <a:srgbClr val="0070C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9" name="Oval 77"/>
              <p:cNvSpPr/>
              <p:nvPr/>
            </p:nvSpPr>
            <p:spPr>
              <a:xfrm flipH="1">
                <a:off x="4295777" y="2223449"/>
                <a:ext cx="520519" cy="179748"/>
              </a:xfrm>
              <a:custGeom>
                <a:avLst/>
                <a:gdLst>
                  <a:gd name="connsiteX0" fmla="*/ 0 w 1862678"/>
                  <a:gd name="connsiteY0" fmla="*/ 229495 h 458990"/>
                  <a:gd name="connsiteX1" fmla="*/ 229495 w 1862678"/>
                  <a:gd name="connsiteY1" fmla="*/ 0 h 458990"/>
                  <a:gd name="connsiteX2" fmla="*/ 1633183 w 1862678"/>
                  <a:gd name="connsiteY2" fmla="*/ 0 h 458990"/>
                  <a:gd name="connsiteX3" fmla="*/ 1862678 w 1862678"/>
                  <a:gd name="connsiteY3" fmla="*/ 229495 h 458990"/>
                  <a:gd name="connsiteX4" fmla="*/ 1862678 w 1862678"/>
                  <a:gd name="connsiteY4" fmla="*/ 229495 h 458990"/>
                  <a:gd name="connsiteX5" fmla="*/ 1633183 w 1862678"/>
                  <a:gd name="connsiteY5" fmla="*/ 458990 h 458990"/>
                  <a:gd name="connsiteX6" fmla="*/ 229495 w 1862678"/>
                  <a:gd name="connsiteY6" fmla="*/ 458990 h 458990"/>
                  <a:gd name="connsiteX7" fmla="*/ 0 w 1862678"/>
                  <a:gd name="connsiteY7" fmla="*/ 229495 h 458990"/>
                  <a:gd name="connsiteX0-1" fmla="*/ 229495 w 1862678"/>
                  <a:gd name="connsiteY0-2" fmla="*/ 458990 h 550430"/>
                  <a:gd name="connsiteX1-3" fmla="*/ 0 w 1862678"/>
                  <a:gd name="connsiteY1-4" fmla="*/ 229495 h 550430"/>
                  <a:gd name="connsiteX2-5" fmla="*/ 229495 w 1862678"/>
                  <a:gd name="connsiteY2-6" fmla="*/ 0 h 550430"/>
                  <a:gd name="connsiteX3-7" fmla="*/ 1633183 w 1862678"/>
                  <a:gd name="connsiteY3-8" fmla="*/ 0 h 550430"/>
                  <a:gd name="connsiteX4-9" fmla="*/ 1862678 w 1862678"/>
                  <a:gd name="connsiteY4-10" fmla="*/ 229495 h 550430"/>
                  <a:gd name="connsiteX5-11" fmla="*/ 1862678 w 1862678"/>
                  <a:gd name="connsiteY5-12" fmla="*/ 229495 h 550430"/>
                  <a:gd name="connsiteX6-13" fmla="*/ 1633183 w 1862678"/>
                  <a:gd name="connsiteY6-14" fmla="*/ 458990 h 550430"/>
                  <a:gd name="connsiteX7-15" fmla="*/ 320935 w 1862678"/>
                  <a:gd name="connsiteY7-16" fmla="*/ 550430 h 550430"/>
                  <a:gd name="connsiteX0-17" fmla="*/ 229495 w 1862678"/>
                  <a:gd name="connsiteY0-18" fmla="*/ 458990 h 458990"/>
                  <a:gd name="connsiteX1-19" fmla="*/ 0 w 1862678"/>
                  <a:gd name="connsiteY1-20" fmla="*/ 229495 h 458990"/>
                  <a:gd name="connsiteX2-21" fmla="*/ 229495 w 1862678"/>
                  <a:gd name="connsiteY2-22" fmla="*/ 0 h 458990"/>
                  <a:gd name="connsiteX3-23" fmla="*/ 1633183 w 1862678"/>
                  <a:gd name="connsiteY3-24" fmla="*/ 0 h 458990"/>
                  <a:gd name="connsiteX4-25" fmla="*/ 1862678 w 1862678"/>
                  <a:gd name="connsiteY4-26" fmla="*/ 229495 h 458990"/>
                  <a:gd name="connsiteX5-27" fmla="*/ 1862678 w 1862678"/>
                  <a:gd name="connsiteY5-28" fmla="*/ 229495 h 458990"/>
                  <a:gd name="connsiteX6-29" fmla="*/ 1633183 w 1862678"/>
                  <a:gd name="connsiteY6-30" fmla="*/ 458990 h 458990"/>
                  <a:gd name="connsiteX0-31" fmla="*/ 0 w 1862678"/>
                  <a:gd name="connsiteY0-32" fmla="*/ 229495 h 458990"/>
                  <a:gd name="connsiteX1-33" fmla="*/ 229495 w 1862678"/>
                  <a:gd name="connsiteY1-34" fmla="*/ 0 h 458990"/>
                  <a:gd name="connsiteX2-35" fmla="*/ 1633183 w 1862678"/>
                  <a:gd name="connsiteY2-36" fmla="*/ 0 h 458990"/>
                  <a:gd name="connsiteX3-37" fmla="*/ 1862678 w 1862678"/>
                  <a:gd name="connsiteY3-38" fmla="*/ 229495 h 458990"/>
                  <a:gd name="connsiteX4-39" fmla="*/ 1862678 w 1862678"/>
                  <a:gd name="connsiteY4-40" fmla="*/ 229495 h 458990"/>
                  <a:gd name="connsiteX5-41" fmla="*/ 1633183 w 1862678"/>
                  <a:gd name="connsiteY5-42" fmla="*/ 458990 h 458990"/>
                  <a:gd name="connsiteX0-43" fmla="*/ 0 w 1633183"/>
                  <a:gd name="connsiteY0-44" fmla="*/ 0 h 458990"/>
                  <a:gd name="connsiteX1-45" fmla="*/ 1403688 w 1633183"/>
                  <a:gd name="connsiteY1-46" fmla="*/ 0 h 458990"/>
                  <a:gd name="connsiteX2-47" fmla="*/ 1633183 w 1633183"/>
                  <a:gd name="connsiteY2-48" fmla="*/ 229495 h 458990"/>
                  <a:gd name="connsiteX3-49" fmla="*/ 1633183 w 1633183"/>
                  <a:gd name="connsiteY3-50" fmla="*/ 229495 h 458990"/>
                  <a:gd name="connsiteX4-51" fmla="*/ 1403688 w 1633183"/>
                  <a:gd name="connsiteY4-52" fmla="*/ 458990 h 458990"/>
                  <a:gd name="connsiteX0-53" fmla="*/ 0 w 1329156"/>
                  <a:gd name="connsiteY0-54" fmla="*/ 0 h 458990"/>
                  <a:gd name="connsiteX1-55" fmla="*/ 1099661 w 1329156"/>
                  <a:gd name="connsiteY1-56" fmla="*/ 0 h 458990"/>
                  <a:gd name="connsiteX2-57" fmla="*/ 1329156 w 1329156"/>
                  <a:gd name="connsiteY2-58" fmla="*/ 229495 h 458990"/>
                  <a:gd name="connsiteX3-59" fmla="*/ 1329156 w 1329156"/>
                  <a:gd name="connsiteY3-60" fmla="*/ 229495 h 458990"/>
                  <a:gd name="connsiteX4-61" fmla="*/ 1099661 w 1329156"/>
                  <a:gd name="connsiteY4-62" fmla="*/ 458990 h 45899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329156" h="458990">
                    <a:moveTo>
                      <a:pt x="0" y="0"/>
                    </a:moveTo>
                    <a:lnTo>
                      <a:pt x="1099661" y="0"/>
                    </a:lnTo>
                    <a:cubicBezTo>
                      <a:pt x="1226408" y="0"/>
                      <a:pt x="1329156" y="102748"/>
                      <a:pt x="1329156" y="229495"/>
                    </a:cubicBezTo>
                    <a:lnTo>
                      <a:pt x="1329156" y="229495"/>
                    </a:lnTo>
                    <a:cubicBezTo>
                      <a:pt x="1329156" y="356242"/>
                      <a:pt x="1226408" y="458990"/>
                      <a:pt x="1099661" y="458990"/>
                    </a:cubicBezTo>
                  </a:path>
                </a:pathLst>
              </a:custGeom>
              <a:noFill/>
              <a:ln w="19050">
                <a:solidFill>
                  <a:srgbClr val="2F559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0" name="矩形 129"/>
              <p:cNvSpPr/>
              <p:nvPr/>
            </p:nvSpPr>
            <p:spPr>
              <a:xfrm>
                <a:off x="4864735" y="2022820"/>
                <a:ext cx="2767127" cy="400110"/>
              </a:xfrm>
              <a:prstGeom prst="rect">
                <a:avLst/>
              </a:prstGeom>
            </p:spPr>
            <p:txBody>
              <a:bodyPr wrap="square" anchor="t">
                <a:spAutoFit/>
              </a:bodyPr>
              <a:lstStyle/>
              <a:p>
                <a:pPr marL="0" marR="0" lvl="0" indent="0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2000" b="0" i="0" u="none" strike="noStrike" kern="1200" cap="none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cs typeface="Times New Roman" panose="02020603050405020304" pitchFamily="18" charset="0"/>
                    <a:sym typeface="字魂105号-简雅黑" panose="00000500000000000000" pitchFamily="2" charset="-122"/>
                  </a:rPr>
                  <a:t>协议缺陷</a:t>
                </a:r>
                <a:endParaRPr kumimoji="0" lang="zh-CN" altLang="en-US" sz="2000" b="0" i="0" u="none" strike="noStrike" kern="1200" cap="none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ea typeface="思源黑体 CN Regular" panose="020B0500000000000000" pitchFamily="34" charset="-122"/>
                  <a:cs typeface="Times New Roman" panose="02020603050405020304" pitchFamily="18" charset="0"/>
                  <a:sym typeface="字魂105号-简雅黑" panose="00000500000000000000" pitchFamily="2" charset="-122"/>
                </a:endParaRPr>
              </a:p>
            </p:txBody>
          </p:sp>
        </p:grpSp>
        <p:grpSp>
          <p:nvGrpSpPr>
            <p:cNvPr id="131" name="组合 130"/>
            <p:cNvGrpSpPr/>
            <p:nvPr/>
          </p:nvGrpSpPr>
          <p:grpSpPr>
            <a:xfrm>
              <a:off x="8962913" y="3924043"/>
              <a:ext cx="3336085" cy="400110"/>
              <a:chOff x="4295777" y="2022820"/>
              <a:chExt cx="3336085" cy="400110"/>
            </a:xfrm>
          </p:grpSpPr>
          <p:sp>
            <p:nvSpPr>
              <p:cNvPr id="132" name="Oval 77"/>
              <p:cNvSpPr/>
              <p:nvPr/>
            </p:nvSpPr>
            <p:spPr>
              <a:xfrm flipH="1">
                <a:off x="4708728" y="2118297"/>
                <a:ext cx="209982" cy="209156"/>
              </a:xfrm>
              <a:prstGeom prst="roundRect">
                <a:avLst>
                  <a:gd name="adj" fmla="val 50000"/>
                </a:avLst>
              </a:prstGeom>
              <a:solidFill>
                <a:srgbClr val="0070C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3" name="Oval 77"/>
              <p:cNvSpPr/>
              <p:nvPr/>
            </p:nvSpPr>
            <p:spPr>
              <a:xfrm flipH="1">
                <a:off x="4295777" y="2223449"/>
                <a:ext cx="520519" cy="179748"/>
              </a:xfrm>
              <a:custGeom>
                <a:avLst/>
                <a:gdLst>
                  <a:gd name="connsiteX0" fmla="*/ 0 w 1862678"/>
                  <a:gd name="connsiteY0" fmla="*/ 229495 h 458990"/>
                  <a:gd name="connsiteX1" fmla="*/ 229495 w 1862678"/>
                  <a:gd name="connsiteY1" fmla="*/ 0 h 458990"/>
                  <a:gd name="connsiteX2" fmla="*/ 1633183 w 1862678"/>
                  <a:gd name="connsiteY2" fmla="*/ 0 h 458990"/>
                  <a:gd name="connsiteX3" fmla="*/ 1862678 w 1862678"/>
                  <a:gd name="connsiteY3" fmla="*/ 229495 h 458990"/>
                  <a:gd name="connsiteX4" fmla="*/ 1862678 w 1862678"/>
                  <a:gd name="connsiteY4" fmla="*/ 229495 h 458990"/>
                  <a:gd name="connsiteX5" fmla="*/ 1633183 w 1862678"/>
                  <a:gd name="connsiteY5" fmla="*/ 458990 h 458990"/>
                  <a:gd name="connsiteX6" fmla="*/ 229495 w 1862678"/>
                  <a:gd name="connsiteY6" fmla="*/ 458990 h 458990"/>
                  <a:gd name="connsiteX7" fmla="*/ 0 w 1862678"/>
                  <a:gd name="connsiteY7" fmla="*/ 229495 h 458990"/>
                  <a:gd name="connsiteX0-1" fmla="*/ 229495 w 1862678"/>
                  <a:gd name="connsiteY0-2" fmla="*/ 458990 h 550430"/>
                  <a:gd name="connsiteX1-3" fmla="*/ 0 w 1862678"/>
                  <a:gd name="connsiteY1-4" fmla="*/ 229495 h 550430"/>
                  <a:gd name="connsiteX2-5" fmla="*/ 229495 w 1862678"/>
                  <a:gd name="connsiteY2-6" fmla="*/ 0 h 550430"/>
                  <a:gd name="connsiteX3-7" fmla="*/ 1633183 w 1862678"/>
                  <a:gd name="connsiteY3-8" fmla="*/ 0 h 550430"/>
                  <a:gd name="connsiteX4-9" fmla="*/ 1862678 w 1862678"/>
                  <a:gd name="connsiteY4-10" fmla="*/ 229495 h 550430"/>
                  <a:gd name="connsiteX5-11" fmla="*/ 1862678 w 1862678"/>
                  <a:gd name="connsiteY5-12" fmla="*/ 229495 h 550430"/>
                  <a:gd name="connsiteX6-13" fmla="*/ 1633183 w 1862678"/>
                  <a:gd name="connsiteY6-14" fmla="*/ 458990 h 550430"/>
                  <a:gd name="connsiteX7-15" fmla="*/ 320935 w 1862678"/>
                  <a:gd name="connsiteY7-16" fmla="*/ 550430 h 550430"/>
                  <a:gd name="connsiteX0-17" fmla="*/ 229495 w 1862678"/>
                  <a:gd name="connsiteY0-18" fmla="*/ 458990 h 458990"/>
                  <a:gd name="connsiteX1-19" fmla="*/ 0 w 1862678"/>
                  <a:gd name="connsiteY1-20" fmla="*/ 229495 h 458990"/>
                  <a:gd name="connsiteX2-21" fmla="*/ 229495 w 1862678"/>
                  <a:gd name="connsiteY2-22" fmla="*/ 0 h 458990"/>
                  <a:gd name="connsiteX3-23" fmla="*/ 1633183 w 1862678"/>
                  <a:gd name="connsiteY3-24" fmla="*/ 0 h 458990"/>
                  <a:gd name="connsiteX4-25" fmla="*/ 1862678 w 1862678"/>
                  <a:gd name="connsiteY4-26" fmla="*/ 229495 h 458990"/>
                  <a:gd name="connsiteX5-27" fmla="*/ 1862678 w 1862678"/>
                  <a:gd name="connsiteY5-28" fmla="*/ 229495 h 458990"/>
                  <a:gd name="connsiteX6-29" fmla="*/ 1633183 w 1862678"/>
                  <a:gd name="connsiteY6-30" fmla="*/ 458990 h 458990"/>
                  <a:gd name="connsiteX0-31" fmla="*/ 0 w 1862678"/>
                  <a:gd name="connsiteY0-32" fmla="*/ 229495 h 458990"/>
                  <a:gd name="connsiteX1-33" fmla="*/ 229495 w 1862678"/>
                  <a:gd name="connsiteY1-34" fmla="*/ 0 h 458990"/>
                  <a:gd name="connsiteX2-35" fmla="*/ 1633183 w 1862678"/>
                  <a:gd name="connsiteY2-36" fmla="*/ 0 h 458990"/>
                  <a:gd name="connsiteX3-37" fmla="*/ 1862678 w 1862678"/>
                  <a:gd name="connsiteY3-38" fmla="*/ 229495 h 458990"/>
                  <a:gd name="connsiteX4-39" fmla="*/ 1862678 w 1862678"/>
                  <a:gd name="connsiteY4-40" fmla="*/ 229495 h 458990"/>
                  <a:gd name="connsiteX5-41" fmla="*/ 1633183 w 1862678"/>
                  <a:gd name="connsiteY5-42" fmla="*/ 458990 h 458990"/>
                  <a:gd name="connsiteX0-43" fmla="*/ 0 w 1633183"/>
                  <a:gd name="connsiteY0-44" fmla="*/ 0 h 458990"/>
                  <a:gd name="connsiteX1-45" fmla="*/ 1403688 w 1633183"/>
                  <a:gd name="connsiteY1-46" fmla="*/ 0 h 458990"/>
                  <a:gd name="connsiteX2-47" fmla="*/ 1633183 w 1633183"/>
                  <a:gd name="connsiteY2-48" fmla="*/ 229495 h 458990"/>
                  <a:gd name="connsiteX3-49" fmla="*/ 1633183 w 1633183"/>
                  <a:gd name="connsiteY3-50" fmla="*/ 229495 h 458990"/>
                  <a:gd name="connsiteX4-51" fmla="*/ 1403688 w 1633183"/>
                  <a:gd name="connsiteY4-52" fmla="*/ 458990 h 458990"/>
                  <a:gd name="connsiteX0-53" fmla="*/ 0 w 1329156"/>
                  <a:gd name="connsiteY0-54" fmla="*/ 0 h 458990"/>
                  <a:gd name="connsiteX1-55" fmla="*/ 1099661 w 1329156"/>
                  <a:gd name="connsiteY1-56" fmla="*/ 0 h 458990"/>
                  <a:gd name="connsiteX2-57" fmla="*/ 1329156 w 1329156"/>
                  <a:gd name="connsiteY2-58" fmla="*/ 229495 h 458990"/>
                  <a:gd name="connsiteX3-59" fmla="*/ 1329156 w 1329156"/>
                  <a:gd name="connsiteY3-60" fmla="*/ 229495 h 458990"/>
                  <a:gd name="connsiteX4-61" fmla="*/ 1099661 w 1329156"/>
                  <a:gd name="connsiteY4-62" fmla="*/ 458990 h 45899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329156" h="458990">
                    <a:moveTo>
                      <a:pt x="0" y="0"/>
                    </a:moveTo>
                    <a:lnTo>
                      <a:pt x="1099661" y="0"/>
                    </a:lnTo>
                    <a:cubicBezTo>
                      <a:pt x="1226408" y="0"/>
                      <a:pt x="1329156" y="102748"/>
                      <a:pt x="1329156" y="229495"/>
                    </a:cubicBezTo>
                    <a:lnTo>
                      <a:pt x="1329156" y="229495"/>
                    </a:lnTo>
                    <a:cubicBezTo>
                      <a:pt x="1329156" y="356242"/>
                      <a:pt x="1226408" y="458990"/>
                      <a:pt x="1099661" y="458990"/>
                    </a:cubicBezTo>
                  </a:path>
                </a:pathLst>
              </a:custGeom>
              <a:noFill/>
              <a:ln w="19050">
                <a:solidFill>
                  <a:srgbClr val="2F559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4" name="矩形 133"/>
              <p:cNvSpPr/>
              <p:nvPr/>
            </p:nvSpPr>
            <p:spPr>
              <a:xfrm>
                <a:off x="4864735" y="2022820"/>
                <a:ext cx="2767127" cy="400110"/>
              </a:xfrm>
              <a:prstGeom prst="rect">
                <a:avLst/>
              </a:prstGeom>
            </p:spPr>
            <p:txBody>
              <a:bodyPr wrap="square" anchor="t">
                <a:spAutoFit/>
              </a:bodyPr>
              <a:lstStyle/>
              <a:p>
                <a:pPr marL="0" marR="0" lvl="0" indent="0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2000" b="0" i="0" u="none" strike="noStrike" kern="1200" cap="none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cs typeface="Times New Roman" panose="02020603050405020304" pitchFamily="18" charset="0"/>
                    <a:sym typeface="字魂105号-简雅黑" panose="00000500000000000000" pitchFamily="2" charset="-122"/>
                  </a:rPr>
                  <a:t>信息泄漏</a:t>
                </a:r>
                <a:endParaRPr kumimoji="0" lang="zh-CN" altLang="en-US" sz="2000" b="0" i="0" u="none" strike="noStrike" kern="1200" cap="none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ea typeface="思源黑体 CN Regular" panose="020B0500000000000000" pitchFamily="34" charset="-122"/>
                  <a:cs typeface="Times New Roman" panose="02020603050405020304" pitchFamily="18" charset="0"/>
                  <a:sym typeface="字魂105号-简雅黑" panose="00000500000000000000" pitchFamily="2" charset="-122"/>
                </a:endParaRPr>
              </a:p>
            </p:txBody>
          </p:sp>
        </p:grpSp>
        <p:grpSp>
          <p:nvGrpSpPr>
            <p:cNvPr id="135" name="组合 134"/>
            <p:cNvGrpSpPr/>
            <p:nvPr/>
          </p:nvGrpSpPr>
          <p:grpSpPr>
            <a:xfrm>
              <a:off x="8962913" y="4399099"/>
              <a:ext cx="3336085" cy="400110"/>
              <a:chOff x="4295777" y="2022820"/>
              <a:chExt cx="3336085" cy="400110"/>
            </a:xfrm>
          </p:grpSpPr>
          <p:sp>
            <p:nvSpPr>
              <p:cNvPr id="136" name="Oval 77"/>
              <p:cNvSpPr/>
              <p:nvPr/>
            </p:nvSpPr>
            <p:spPr>
              <a:xfrm flipH="1">
                <a:off x="4708728" y="2118297"/>
                <a:ext cx="209982" cy="209156"/>
              </a:xfrm>
              <a:prstGeom prst="roundRect">
                <a:avLst>
                  <a:gd name="adj" fmla="val 50000"/>
                </a:avLst>
              </a:prstGeom>
              <a:solidFill>
                <a:srgbClr val="0070C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7" name="Oval 77"/>
              <p:cNvSpPr/>
              <p:nvPr/>
            </p:nvSpPr>
            <p:spPr>
              <a:xfrm flipH="1">
                <a:off x="4295777" y="2223449"/>
                <a:ext cx="520519" cy="179748"/>
              </a:xfrm>
              <a:custGeom>
                <a:avLst/>
                <a:gdLst>
                  <a:gd name="connsiteX0" fmla="*/ 0 w 1862678"/>
                  <a:gd name="connsiteY0" fmla="*/ 229495 h 458990"/>
                  <a:gd name="connsiteX1" fmla="*/ 229495 w 1862678"/>
                  <a:gd name="connsiteY1" fmla="*/ 0 h 458990"/>
                  <a:gd name="connsiteX2" fmla="*/ 1633183 w 1862678"/>
                  <a:gd name="connsiteY2" fmla="*/ 0 h 458990"/>
                  <a:gd name="connsiteX3" fmla="*/ 1862678 w 1862678"/>
                  <a:gd name="connsiteY3" fmla="*/ 229495 h 458990"/>
                  <a:gd name="connsiteX4" fmla="*/ 1862678 w 1862678"/>
                  <a:gd name="connsiteY4" fmla="*/ 229495 h 458990"/>
                  <a:gd name="connsiteX5" fmla="*/ 1633183 w 1862678"/>
                  <a:gd name="connsiteY5" fmla="*/ 458990 h 458990"/>
                  <a:gd name="connsiteX6" fmla="*/ 229495 w 1862678"/>
                  <a:gd name="connsiteY6" fmla="*/ 458990 h 458990"/>
                  <a:gd name="connsiteX7" fmla="*/ 0 w 1862678"/>
                  <a:gd name="connsiteY7" fmla="*/ 229495 h 458990"/>
                  <a:gd name="connsiteX0-1" fmla="*/ 229495 w 1862678"/>
                  <a:gd name="connsiteY0-2" fmla="*/ 458990 h 550430"/>
                  <a:gd name="connsiteX1-3" fmla="*/ 0 w 1862678"/>
                  <a:gd name="connsiteY1-4" fmla="*/ 229495 h 550430"/>
                  <a:gd name="connsiteX2-5" fmla="*/ 229495 w 1862678"/>
                  <a:gd name="connsiteY2-6" fmla="*/ 0 h 550430"/>
                  <a:gd name="connsiteX3-7" fmla="*/ 1633183 w 1862678"/>
                  <a:gd name="connsiteY3-8" fmla="*/ 0 h 550430"/>
                  <a:gd name="connsiteX4-9" fmla="*/ 1862678 w 1862678"/>
                  <a:gd name="connsiteY4-10" fmla="*/ 229495 h 550430"/>
                  <a:gd name="connsiteX5-11" fmla="*/ 1862678 w 1862678"/>
                  <a:gd name="connsiteY5-12" fmla="*/ 229495 h 550430"/>
                  <a:gd name="connsiteX6-13" fmla="*/ 1633183 w 1862678"/>
                  <a:gd name="connsiteY6-14" fmla="*/ 458990 h 550430"/>
                  <a:gd name="connsiteX7-15" fmla="*/ 320935 w 1862678"/>
                  <a:gd name="connsiteY7-16" fmla="*/ 550430 h 550430"/>
                  <a:gd name="connsiteX0-17" fmla="*/ 229495 w 1862678"/>
                  <a:gd name="connsiteY0-18" fmla="*/ 458990 h 458990"/>
                  <a:gd name="connsiteX1-19" fmla="*/ 0 w 1862678"/>
                  <a:gd name="connsiteY1-20" fmla="*/ 229495 h 458990"/>
                  <a:gd name="connsiteX2-21" fmla="*/ 229495 w 1862678"/>
                  <a:gd name="connsiteY2-22" fmla="*/ 0 h 458990"/>
                  <a:gd name="connsiteX3-23" fmla="*/ 1633183 w 1862678"/>
                  <a:gd name="connsiteY3-24" fmla="*/ 0 h 458990"/>
                  <a:gd name="connsiteX4-25" fmla="*/ 1862678 w 1862678"/>
                  <a:gd name="connsiteY4-26" fmla="*/ 229495 h 458990"/>
                  <a:gd name="connsiteX5-27" fmla="*/ 1862678 w 1862678"/>
                  <a:gd name="connsiteY5-28" fmla="*/ 229495 h 458990"/>
                  <a:gd name="connsiteX6-29" fmla="*/ 1633183 w 1862678"/>
                  <a:gd name="connsiteY6-30" fmla="*/ 458990 h 458990"/>
                  <a:gd name="connsiteX0-31" fmla="*/ 0 w 1862678"/>
                  <a:gd name="connsiteY0-32" fmla="*/ 229495 h 458990"/>
                  <a:gd name="connsiteX1-33" fmla="*/ 229495 w 1862678"/>
                  <a:gd name="connsiteY1-34" fmla="*/ 0 h 458990"/>
                  <a:gd name="connsiteX2-35" fmla="*/ 1633183 w 1862678"/>
                  <a:gd name="connsiteY2-36" fmla="*/ 0 h 458990"/>
                  <a:gd name="connsiteX3-37" fmla="*/ 1862678 w 1862678"/>
                  <a:gd name="connsiteY3-38" fmla="*/ 229495 h 458990"/>
                  <a:gd name="connsiteX4-39" fmla="*/ 1862678 w 1862678"/>
                  <a:gd name="connsiteY4-40" fmla="*/ 229495 h 458990"/>
                  <a:gd name="connsiteX5-41" fmla="*/ 1633183 w 1862678"/>
                  <a:gd name="connsiteY5-42" fmla="*/ 458990 h 458990"/>
                  <a:gd name="connsiteX0-43" fmla="*/ 0 w 1633183"/>
                  <a:gd name="connsiteY0-44" fmla="*/ 0 h 458990"/>
                  <a:gd name="connsiteX1-45" fmla="*/ 1403688 w 1633183"/>
                  <a:gd name="connsiteY1-46" fmla="*/ 0 h 458990"/>
                  <a:gd name="connsiteX2-47" fmla="*/ 1633183 w 1633183"/>
                  <a:gd name="connsiteY2-48" fmla="*/ 229495 h 458990"/>
                  <a:gd name="connsiteX3-49" fmla="*/ 1633183 w 1633183"/>
                  <a:gd name="connsiteY3-50" fmla="*/ 229495 h 458990"/>
                  <a:gd name="connsiteX4-51" fmla="*/ 1403688 w 1633183"/>
                  <a:gd name="connsiteY4-52" fmla="*/ 458990 h 458990"/>
                  <a:gd name="connsiteX0-53" fmla="*/ 0 w 1329156"/>
                  <a:gd name="connsiteY0-54" fmla="*/ 0 h 458990"/>
                  <a:gd name="connsiteX1-55" fmla="*/ 1099661 w 1329156"/>
                  <a:gd name="connsiteY1-56" fmla="*/ 0 h 458990"/>
                  <a:gd name="connsiteX2-57" fmla="*/ 1329156 w 1329156"/>
                  <a:gd name="connsiteY2-58" fmla="*/ 229495 h 458990"/>
                  <a:gd name="connsiteX3-59" fmla="*/ 1329156 w 1329156"/>
                  <a:gd name="connsiteY3-60" fmla="*/ 229495 h 458990"/>
                  <a:gd name="connsiteX4-61" fmla="*/ 1099661 w 1329156"/>
                  <a:gd name="connsiteY4-62" fmla="*/ 458990 h 45899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329156" h="458990">
                    <a:moveTo>
                      <a:pt x="0" y="0"/>
                    </a:moveTo>
                    <a:lnTo>
                      <a:pt x="1099661" y="0"/>
                    </a:lnTo>
                    <a:cubicBezTo>
                      <a:pt x="1226408" y="0"/>
                      <a:pt x="1329156" y="102748"/>
                      <a:pt x="1329156" y="229495"/>
                    </a:cubicBezTo>
                    <a:lnTo>
                      <a:pt x="1329156" y="229495"/>
                    </a:lnTo>
                    <a:cubicBezTo>
                      <a:pt x="1329156" y="356242"/>
                      <a:pt x="1226408" y="458990"/>
                      <a:pt x="1099661" y="458990"/>
                    </a:cubicBezTo>
                  </a:path>
                </a:pathLst>
              </a:custGeom>
              <a:noFill/>
              <a:ln w="19050">
                <a:solidFill>
                  <a:srgbClr val="2F559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8" name="矩形 137"/>
              <p:cNvSpPr/>
              <p:nvPr/>
            </p:nvSpPr>
            <p:spPr>
              <a:xfrm>
                <a:off x="4864735" y="2022820"/>
                <a:ext cx="2767127" cy="400110"/>
              </a:xfrm>
              <a:prstGeom prst="rect">
                <a:avLst/>
              </a:prstGeom>
            </p:spPr>
            <p:txBody>
              <a:bodyPr wrap="square" anchor="t">
                <a:spAutoFit/>
              </a:bodyPr>
              <a:lstStyle/>
              <a:p>
                <a:pPr marL="0" marR="0" lvl="0" indent="0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2000" b="0" i="0" u="none" strike="noStrike" kern="1200" cap="none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cs typeface="Times New Roman" panose="02020603050405020304" pitchFamily="18" charset="0"/>
                    <a:sym typeface="字魂105号-简雅黑" panose="00000500000000000000" pitchFamily="2" charset="-122"/>
                  </a:rPr>
                  <a:t>指数攻击</a:t>
                </a:r>
                <a:endParaRPr kumimoji="0" lang="zh-CN" altLang="en-US" sz="2000" b="0" i="0" u="none" strike="noStrike" kern="1200" cap="none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ea typeface="思源黑体 CN Regular" panose="020B0500000000000000" pitchFamily="34" charset="-122"/>
                  <a:cs typeface="Times New Roman" panose="02020603050405020304" pitchFamily="18" charset="0"/>
                  <a:sym typeface="字魂105号-简雅黑" panose="00000500000000000000" pitchFamily="2" charset="-122"/>
                </a:endParaRPr>
              </a:p>
            </p:txBody>
          </p:sp>
        </p:grpSp>
        <p:grpSp>
          <p:nvGrpSpPr>
            <p:cNvPr id="139" name="组合 138"/>
            <p:cNvGrpSpPr/>
            <p:nvPr/>
          </p:nvGrpSpPr>
          <p:grpSpPr>
            <a:xfrm>
              <a:off x="8962913" y="4874152"/>
              <a:ext cx="3336085" cy="400110"/>
              <a:chOff x="4295777" y="2022820"/>
              <a:chExt cx="3336085" cy="400110"/>
            </a:xfrm>
          </p:grpSpPr>
          <p:sp>
            <p:nvSpPr>
              <p:cNvPr id="140" name="Oval 77"/>
              <p:cNvSpPr/>
              <p:nvPr/>
            </p:nvSpPr>
            <p:spPr>
              <a:xfrm flipH="1">
                <a:off x="4708728" y="2118297"/>
                <a:ext cx="209982" cy="209156"/>
              </a:xfrm>
              <a:prstGeom prst="roundRect">
                <a:avLst>
                  <a:gd name="adj" fmla="val 50000"/>
                </a:avLst>
              </a:prstGeom>
              <a:solidFill>
                <a:srgbClr val="0070C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1" name="Oval 77"/>
              <p:cNvSpPr/>
              <p:nvPr/>
            </p:nvSpPr>
            <p:spPr>
              <a:xfrm flipH="1">
                <a:off x="4295777" y="2223449"/>
                <a:ext cx="520519" cy="179748"/>
              </a:xfrm>
              <a:custGeom>
                <a:avLst/>
                <a:gdLst>
                  <a:gd name="connsiteX0" fmla="*/ 0 w 1862678"/>
                  <a:gd name="connsiteY0" fmla="*/ 229495 h 458990"/>
                  <a:gd name="connsiteX1" fmla="*/ 229495 w 1862678"/>
                  <a:gd name="connsiteY1" fmla="*/ 0 h 458990"/>
                  <a:gd name="connsiteX2" fmla="*/ 1633183 w 1862678"/>
                  <a:gd name="connsiteY2" fmla="*/ 0 h 458990"/>
                  <a:gd name="connsiteX3" fmla="*/ 1862678 w 1862678"/>
                  <a:gd name="connsiteY3" fmla="*/ 229495 h 458990"/>
                  <a:gd name="connsiteX4" fmla="*/ 1862678 w 1862678"/>
                  <a:gd name="connsiteY4" fmla="*/ 229495 h 458990"/>
                  <a:gd name="connsiteX5" fmla="*/ 1633183 w 1862678"/>
                  <a:gd name="connsiteY5" fmla="*/ 458990 h 458990"/>
                  <a:gd name="connsiteX6" fmla="*/ 229495 w 1862678"/>
                  <a:gd name="connsiteY6" fmla="*/ 458990 h 458990"/>
                  <a:gd name="connsiteX7" fmla="*/ 0 w 1862678"/>
                  <a:gd name="connsiteY7" fmla="*/ 229495 h 458990"/>
                  <a:gd name="connsiteX0-1" fmla="*/ 229495 w 1862678"/>
                  <a:gd name="connsiteY0-2" fmla="*/ 458990 h 550430"/>
                  <a:gd name="connsiteX1-3" fmla="*/ 0 w 1862678"/>
                  <a:gd name="connsiteY1-4" fmla="*/ 229495 h 550430"/>
                  <a:gd name="connsiteX2-5" fmla="*/ 229495 w 1862678"/>
                  <a:gd name="connsiteY2-6" fmla="*/ 0 h 550430"/>
                  <a:gd name="connsiteX3-7" fmla="*/ 1633183 w 1862678"/>
                  <a:gd name="connsiteY3-8" fmla="*/ 0 h 550430"/>
                  <a:gd name="connsiteX4-9" fmla="*/ 1862678 w 1862678"/>
                  <a:gd name="connsiteY4-10" fmla="*/ 229495 h 550430"/>
                  <a:gd name="connsiteX5-11" fmla="*/ 1862678 w 1862678"/>
                  <a:gd name="connsiteY5-12" fmla="*/ 229495 h 550430"/>
                  <a:gd name="connsiteX6-13" fmla="*/ 1633183 w 1862678"/>
                  <a:gd name="connsiteY6-14" fmla="*/ 458990 h 550430"/>
                  <a:gd name="connsiteX7-15" fmla="*/ 320935 w 1862678"/>
                  <a:gd name="connsiteY7-16" fmla="*/ 550430 h 550430"/>
                  <a:gd name="connsiteX0-17" fmla="*/ 229495 w 1862678"/>
                  <a:gd name="connsiteY0-18" fmla="*/ 458990 h 458990"/>
                  <a:gd name="connsiteX1-19" fmla="*/ 0 w 1862678"/>
                  <a:gd name="connsiteY1-20" fmla="*/ 229495 h 458990"/>
                  <a:gd name="connsiteX2-21" fmla="*/ 229495 w 1862678"/>
                  <a:gd name="connsiteY2-22" fmla="*/ 0 h 458990"/>
                  <a:gd name="connsiteX3-23" fmla="*/ 1633183 w 1862678"/>
                  <a:gd name="connsiteY3-24" fmla="*/ 0 h 458990"/>
                  <a:gd name="connsiteX4-25" fmla="*/ 1862678 w 1862678"/>
                  <a:gd name="connsiteY4-26" fmla="*/ 229495 h 458990"/>
                  <a:gd name="connsiteX5-27" fmla="*/ 1862678 w 1862678"/>
                  <a:gd name="connsiteY5-28" fmla="*/ 229495 h 458990"/>
                  <a:gd name="connsiteX6-29" fmla="*/ 1633183 w 1862678"/>
                  <a:gd name="connsiteY6-30" fmla="*/ 458990 h 458990"/>
                  <a:gd name="connsiteX0-31" fmla="*/ 0 w 1862678"/>
                  <a:gd name="connsiteY0-32" fmla="*/ 229495 h 458990"/>
                  <a:gd name="connsiteX1-33" fmla="*/ 229495 w 1862678"/>
                  <a:gd name="connsiteY1-34" fmla="*/ 0 h 458990"/>
                  <a:gd name="connsiteX2-35" fmla="*/ 1633183 w 1862678"/>
                  <a:gd name="connsiteY2-36" fmla="*/ 0 h 458990"/>
                  <a:gd name="connsiteX3-37" fmla="*/ 1862678 w 1862678"/>
                  <a:gd name="connsiteY3-38" fmla="*/ 229495 h 458990"/>
                  <a:gd name="connsiteX4-39" fmla="*/ 1862678 w 1862678"/>
                  <a:gd name="connsiteY4-40" fmla="*/ 229495 h 458990"/>
                  <a:gd name="connsiteX5-41" fmla="*/ 1633183 w 1862678"/>
                  <a:gd name="connsiteY5-42" fmla="*/ 458990 h 458990"/>
                  <a:gd name="connsiteX0-43" fmla="*/ 0 w 1633183"/>
                  <a:gd name="connsiteY0-44" fmla="*/ 0 h 458990"/>
                  <a:gd name="connsiteX1-45" fmla="*/ 1403688 w 1633183"/>
                  <a:gd name="connsiteY1-46" fmla="*/ 0 h 458990"/>
                  <a:gd name="connsiteX2-47" fmla="*/ 1633183 w 1633183"/>
                  <a:gd name="connsiteY2-48" fmla="*/ 229495 h 458990"/>
                  <a:gd name="connsiteX3-49" fmla="*/ 1633183 w 1633183"/>
                  <a:gd name="connsiteY3-50" fmla="*/ 229495 h 458990"/>
                  <a:gd name="connsiteX4-51" fmla="*/ 1403688 w 1633183"/>
                  <a:gd name="connsiteY4-52" fmla="*/ 458990 h 458990"/>
                  <a:gd name="connsiteX0-53" fmla="*/ 0 w 1329156"/>
                  <a:gd name="connsiteY0-54" fmla="*/ 0 h 458990"/>
                  <a:gd name="connsiteX1-55" fmla="*/ 1099661 w 1329156"/>
                  <a:gd name="connsiteY1-56" fmla="*/ 0 h 458990"/>
                  <a:gd name="connsiteX2-57" fmla="*/ 1329156 w 1329156"/>
                  <a:gd name="connsiteY2-58" fmla="*/ 229495 h 458990"/>
                  <a:gd name="connsiteX3-59" fmla="*/ 1329156 w 1329156"/>
                  <a:gd name="connsiteY3-60" fmla="*/ 229495 h 458990"/>
                  <a:gd name="connsiteX4-61" fmla="*/ 1099661 w 1329156"/>
                  <a:gd name="connsiteY4-62" fmla="*/ 458990 h 45899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329156" h="458990">
                    <a:moveTo>
                      <a:pt x="0" y="0"/>
                    </a:moveTo>
                    <a:lnTo>
                      <a:pt x="1099661" y="0"/>
                    </a:lnTo>
                    <a:cubicBezTo>
                      <a:pt x="1226408" y="0"/>
                      <a:pt x="1329156" y="102748"/>
                      <a:pt x="1329156" y="229495"/>
                    </a:cubicBezTo>
                    <a:lnTo>
                      <a:pt x="1329156" y="229495"/>
                    </a:lnTo>
                    <a:cubicBezTo>
                      <a:pt x="1329156" y="356242"/>
                      <a:pt x="1226408" y="458990"/>
                      <a:pt x="1099661" y="458990"/>
                    </a:cubicBezTo>
                  </a:path>
                </a:pathLst>
              </a:custGeom>
              <a:noFill/>
              <a:ln w="19050">
                <a:solidFill>
                  <a:srgbClr val="2F559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2" name="矩形 141"/>
              <p:cNvSpPr/>
              <p:nvPr/>
            </p:nvSpPr>
            <p:spPr>
              <a:xfrm>
                <a:off x="4864735" y="2022820"/>
                <a:ext cx="2767127" cy="400110"/>
              </a:xfrm>
              <a:prstGeom prst="rect">
                <a:avLst/>
              </a:prstGeom>
            </p:spPr>
            <p:txBody>
              <a:bodyPr wrap="square" anchor="t">
                <a:spAutoFit/>
              </a:bodyPr>
              <a:lstStyle/>
              <a:p>
                <a:pPr marL="0" marR="0" lvl="0" indent="0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2000" b="0" i="0" u="none" strike="noStrike" kern="1200" cap="none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cs typeface="Times New Roman" panose="02020603050405020304" pitchFamily="18" charset="0"/>
                    <a:sym typeface="字魂105号-简雅黑" panose="00000500000000000000" pitchFamily="2" charset="-122"/>
                  </a:rPr>
                  <a:t>拒绝服务攻击</a:t>
                </a:r>
                <a:endParaRPr kumimoji="0" lang="zh-CN" altLang="en-US" sz="2000" b="0" i="0" u="none" strike="noStrike" kern="1200" cap="none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ea typeface="思源黑体 CN Regular" panose="020B0500000000000000" pitchFamily="34" charset="-122"/>
                  <a:cs typeface="Times New Roman" panose="02020603050405020304" pitchFamily="18" charset="0"/>
                  <a:sym typeface="字魂105号-简雅黑" panose="00000500000000000000" pitchFamily="2" charset="-122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  <p:bldLst>
      <p:bldP spid="3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文本框 37"/>
          <p:cNvSpPr txBox="1"/>
          <p:nvPr/>
        </p:nvSpPr>
        <p:spPr>
          <a:xfrm>
            <a:off x="1674000" y="97200"/>
            <a:ext cx="95410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000" dirty="0">
                <a:solidFill>
                  <a:schemeClr val="accent1">
                    <a:lumMod val="50000"/>
                  </a:schemeClr>
                </a:solidFill>
                <a:latin typeface="+mj-ea"/>
                <a:ea typeface="+mj-ea"/>
              </a:rPr>
              <a:t>目录</a:t>
            </a:r>
            <a:endParaRPr lang="zh-CN" altLang="en-US" sz="3000" dirty="0">
              <a:solidFill>
                <a:schemeClr val="accent1">
                  <a:lumMod val="50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39" name="直接连接符 38"/>
          <p:cNvCxnSpPr/>
          <p:nvPr/>
        </p:nvCxnSpPr>
        <p:spPr>
          <a:xfrm>
            <a:off x="1951052" y="778797"/>
            <a:ext cx="10240948" cy="0"/>
          </a:xfrm>
          <a:prstGeom prst="line">
            <a:avLst/>
          </a:prstGeom>
          <a:ln w="127000" cmpd="thinThick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组合 39"/>
          <p:cNvGrpSpPr/>
          <p:nvPr/>
        </p:nvGrpSpPr>
        <p:grpSpPr>
          <a:xfrm>
            <a:off x="3366683" y="2209374"/>
            <a:ext cx="7074491" cy="660385"/>
            <a:chOff x="3531961" y="1372045"/>
            <a:chExt cx="7074491" cy="660385"/>
          </a:xfrm>
        </p:grpSpPr>
        <p:sp>
          <p:nvSpPr>
            <p:cNvPr id="41" name="圆角矩形 22"/>
            <p:cNvSpPr/>
            <p:nvPr/>
          </p:nvSpPr>
          <p:spPr>
            <a:xfrm>
              <a:off x="3531961" y="1372045"/>
              <a:ext cx="7074491" cy="660385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75000"/>
              </a:schemeClr>
            </a:solidFill>
            <a:ln w="88900">
              <a:gradFill flip="none" rotWithShape="1">
                <a:gsLst>
                  <a:gs pos="0">
                    <a:schemeClr val="accent1">
                      <a:tint val="66000"/>
                      <a:satMod val="160000"/>
                      <a:alpha val="0"/>
                    </a:schemeClr>
                  </a:gs>
                  <a:gs pos="50000">
                    <a:srgbClr val="00FFFA">
                      <a:alpha val="45000"/>
                    </a:srgbClr>
                  </a:gs>
                  <a:gs pos="100000">
                    <a:schemeClr val="accent1">
                      <a:tint val="23500"/>
                      <a:satMod val="160000"/>
                      <a:alpha val="0"/>
                    </a:schemeClr>
                  </a:gs>
                </a:gsLst>
                <a:lin ang="5400000" scaled="1"/>
                <a:tileRect/>
              </a:gradFill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42" name="TextBox 19"/>
            <p:cNvSpPr txBox="1"/>
            <p:nvPr/>
          </p:nvSpPr>
          <p:spPr>
            <a:xfrm>
              <a:off x="4088903" y="1394610"/>
              <a:ext cx="2209259" cy="58477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zh-CN" sz="2400" b="1" dirty="0">
                  <a:solidFill>
                    <a:schemeClr val="bg1"/>
                  </a:solidFill>
                  <a:latin typeface="+mn-ea"/>
                </a:rPr>
                <a:t>1.1</a:t>
              </a:r>
              <a:r>
                <a:rPr lang="en-US" altLang="zh-CN" sz="3200" b="1" dirty="0">
                  <a:solidFill>
                    <a:schemeClr val="bg1"/>
                  </a:solidFill>
                  <a:latin typeface="+mn-ea"/>
                </a:rPr>
                <a:t>   </a:t>
              </a:r>
              <a:r>
                <a:rPr lang="zh-CN" altLang="en-US" sz="2400" b="1" dirty="0">
                  <a:solidFill>
                    <a:schemeClr val="bg1"/>
                  </a:solidFill>
                  <a:latin typeface="+mn-ea"/>
                </a:rPr>
                <a:t>安全服务</a:t>
              </a:r>
              <a:endParaRPr lang="zh-CN" altLang="en-US" sz="2400" b="1" dirty="0">
                <a:solidFill>
                  <a:schemeClr val="bg1"/>
                </a:solidFill>
                <a:latin typeface="+mn-ea"/>
              </a:endParaRPr>
            </a:p>
          </p:txBody>
        </p:sp>
        <p:cxnSp>
          <p:nvCxnSpPr>
            <p:cNvPr id="43" name="直接连接符 42"/>
            <p:cNvCxnSpPr/>
            <p:nvPr/>
          </p:nvCxnSpPr>
          <p:spPr>
            <a:xfrm>
              <a:off x="4777485" y="1476631"/>
              <a:ext cx="0" cy="451212"/>
            </a:xfrm>
            <a:prstGeom prst="line">
              <a:avLst/>
            </a:prstGeom>
            <a:ln>
              <a:solidFill>
                <a:srgbClr val="00FFFA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组合 43"/>
          <p:cNvGrpSpPr/>
          <p:nvPr/>
        </p:nvGrpSpPr>
        <p:grpSpPr>
          <a:xfrm>
            <a:off x="3366683" y="4006383"/>
            <a:ext cx="7074491" cy="660385"/>
            <a:chOff x="3531961" y="1372045"/>
            <a:chExt cx="7074491" cy="660385"/>
          </a:xfrm>
        </p:grpSpPr>
        <p:sp>
          <p:nvSpPr>
            <p:cNvPr id="45" name="圆角矩形 22"/>
            <p:cNvSpPr/>
            <p:nvPr/>
          </p:nvSpPr>
          <p:spPr>
            <a:xfrm>
              <a:off x="3531961" y="1372045"/>
              <a:ext cx="7074491" cy="660385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75000"/>
              </a:schemeClr>
            </a:solidFill>
            <a:ln w="88900">
              <a:gradFill flip="none" rotWithShape="1">
                <a:gsLst>
                  <a:gs pos="0">
                    <a:schemeClr val="accent1">
                      <a:tint val="66000"/>
                      <a:satMod val="160000"/>
                      <a:alpha val="0"/>
                    </a:schemeClr>
                  </a:gs>
                  <a:gs pos="50000">
                    <a:srgbClr val="00FFFA">
                      <a:alpha val="45000"/>
                    </a:srgbClr>
                  </a:gs>
                  <a:gs pos="100000">
                    <a:schemeClr val="accent1">
                      <a:tint val="23500"/>
                      <a:satMod val="160000"/>
                      <a:alpha val="0"/>
                    </a:schemeClr>
                  </a:gs>
                </a:gsLst>
                <a:lin ang="5400000" scaled="1"/>
                <a:tileRect/>
              </a:gradFill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46" name="TextBox 19"/>
            <p:cNvSpPr txBox="1"/>
            <p:nvPr/>
          </p:nvSpPr>
          <p:spPr>
            <a:xfrm>
              <a:off x="4088903" y="1456165"/>
              <a:ext cx="2209259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zh-CN" sz="2400" b="1" dirty="0">
                  <a:solidFill>
                    <a:schemeClr val="bg1"/>
                  </a:solidFill>
                  <a:latin typeface="+mn-ea"/>
                </a:rPr>
                <a:t>1.2    </a:t>
              </a:r>
              <a:r>
                <a:rPr lang="zh-CN" altLang="en-US" sz="2400" b="1" dirty="0">
                  <a:solidFill>
                    <a:schemeClr val="bg1"/>
                  </a:solidFill>
                  <a:latin typeface="+mn-ea"/>
                </a:rPr>
                <a:t>安全机制</a:t>
              </a:r>
              <a:endParaRPr lang="zh-CN" altLang="en-US" sz="2400" b="1" dirty="0">
                <a:solidFill>
                  <a:schemeClr val="bg1"/>
                </a:solidFill>
                <a:latin typeface="+mn-ea"/>
              </a:endParaRPr>
            </a:p>
          </p:txBody>
        </p:sp>
        <p:cxnSp>
          <p:nvCxnSpPr>
            <p:cNvPr id="47" name="直接连接符 46"/>
            <p:cNvCxnSpPr/>
            <p:nvPr/>
          </p:nvCxnSpPr>
          <p:spPr>
            <a:xfrm>
              <a:off x="4777485" y="1476631"/>
              <a:ext cx="0" cy="451212"/>
            </a:xfrm>
            <a:prstGeom prst="line">
              <a:avLst/>
            </a:prstGeom>
            <a:ln>
              <a:solidFill>
                <a:srgbClr val="00FFFA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  <p:bldLst>
      <p:bldP spid="3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文本框 37"/>
          <p:cNvSpPr txBox="1"/>
          <p:nvPr/>
        </p:nvSpPr>
        <p:spPr>
          <a:xfrm>
            <a:off x="1674000" y="97200"/>
            <a:ext cx="249299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000" dirty="0">
                <a:solidFill>
                  <a:schemeClr val="accent1">
                    <a:lumMod val="50000"/>
                  </a:schemeClr>
                </a:solidFill>
                <a:latin typeface="+mj-ea"/>
                <a:ea typeface="+mj-ea"/>
              </a:rPr>
              <a:t>一、安全服务</a:t>
            </a:r>
            <a:endParaRPr lang="zh-CN" altLang="en-US" sz="3000" dirty="0">
              <a:solidFill>
                <a:schemeClr val="accent1">
                  <a:lumMod val="50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39" name="直接连接符 38"/>
          <p:cNvCxnSpPr/>
          <p:nvPr/>
        </p:nvCxnSpPr>
        <p:spPr>
          <a:xfrm>
            <a:off x="1951052" y="778797"/>
            <a:ext cx="10240948" cy="0"/>
          </a:xfrm>
          <a:prstGeom prst="line">
            <a:avLst/>
          </a:prstGeom>
          <a:ln w="127000" cmpd="thinThick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组合 41"/>
          <p:cNvGrpSpPr/>
          <p:nvPr/>
        </p:nvGrpSpPr>
        <p:grpSpPr>
          <a:xfrm>
            <a:off x="4455861" y="1308013"/>
            <a:ext cx="4267836" cy="545151"/>
            <a:chOff x="4738231" y="3802380"/>
            <a:chExt cx="5477255" cy="406244"/>
          </a:xfrm>
        </p:grpSpPr>
        <p:grpSp>
          <p:nvGrpSpPr>
            <p:cNvPr id="43" name="组合 42"/>
            <p:cNvGrpSpPr/>
            <p:nvPr/>
          </p:nvGrpSpPr>
          <p:grpSpPr>
            <a:xfrm flipV="1">
              <a:off x="4738231" y="3802380"/>
              <a:ext cx="5477255" cy="406244"/>
              <a:chOff x="3091361" y="4002971"/>
              <a:chExt cx="2906584" cy="623600"/>
            </a:xfrm>
          </p:grpSpPr>
          <p:sp>
            <p:nvSpPr>
              <p:cNvPr id="45" name="PA_库_椭圆 25"/>
              <p:cNvSpPr/>
              <p:nvPr>
                <p:custDataLst>
                  <p:tags r:id="rId1"/>
                </p:custDataLst>
              </p:nvPr>
            </p:nvSpPr>
            <p:spPr>
              <a:xfrm>
                <a:off x="3091361" y="4002971"/>
                <a:ext cx="2906584" cy="623600"/>
              </a:xfrm>
              <a:prstGeom prst="roundRect">
                <a:avLst>
                  <a:gd name="adj" fmla="val 50000"/>
                </a:avLst>
              </a:prstGeom>
              <a:noFill/>
              <a:ln w="25400">
                <a:noFill/>
              </a:ln>
              <a:scene3d>
                <a:camera prst="orthographicFront"/>
                <a:lightRig rig="harsh" dir="t"/>
              </a:scene3d>
              <a:sp3d extrusionH="76200" prstMaterial="matte">
                <a:bevelT w="19050" h="107950"/>
                <a:bevelB w="101600"/>
                <a:extrusionClr>
                  <a:schemeClr val="bg1"/>
                </a:extrusionClr>
                <a:contourClr>
                  <a:schemeClr val="tx1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sz="1100" dirty="0">
                  <a:cs typeface="+mn-ea"/>
                  <a:sym typeface="+mn-lt"/>
                </a:endParaRPr>
              </a:p>
            </p:txBody>
          </p:sp>
          <p:sp>
            <p:nvSpPr>
              <p:cNvPr id="46" name="PA_库_椭圆 25"/>
              <p:cNvSpPr/>
              <p:nvPr>
                <p:custDataLst>
                  <p:tags r:id="rId2"/>
                </p:custDataLst>
              </p:nvPr>
            </p:nvSpPr>
            <p:spPr>
              <a:xfrm>
                <a:off x="3133315" y="4048146"/>
                <a:ext cx="2822675" cy="533252"/>
              </a:xfrm>
              <a:prstGeom prst="roundRect">
                <a:avLst>
                  <a:gd name="adj" fmla="val 50000"/>
                </a:avLst>
              </a:prstGeom>
              <a:solidFill>
                <a:srgbClr val="2F5597"/>
              </a:solidFill>
              <a:ln w="25400"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harsh" dir="t"/>
              </a:scene3d>
              <a:sp3d extrusionH="76200" prstMaterial="matte">
                <a:bevelT w="19050" h="107950"/>
                <a:bevelB w="101600"/>
                <a:extrusionClr>
                  <a:schemeClr val="bg1"/>
                </a:extrusionClr>
                <a:contourClr>
                  <a:schemeClr val="tx1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sz="1100" dirty="0">
                  <a:cs typeface="+mn-ea"/>
                  <a:sym typeface="+mn-lt"/>
                </a:endParaRPr>
              </a:p>
            </p:txBody>
          </p:sp>
        </p:grpSp>
        <p:sp>
          <p:nvSpPr>
            <p:cNvPr id="44" name="矩形 43"/>
            <p:cNvSpPr/>
            <p:nvPr/>
          </p:nvSpPr>
          <p:spPr>
            <a:xfrm>
              <a:off x="5010517" y="3856422"/>
              <a:ext cx="4932682" cy="29816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b="1" i="0" u="none" strike="noStrike" kern="1200" cap="none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思源黑体 CN Regular" panose="020B0500000000000000" pitchFamily="34" charset="-122"/>
                  <a:cs typeface="Times New Roman" panose="02020603050405020304" pitchFamily="18" charset="0"/>
                  <a:sym typeface="字魂105号-简雅黑" panose="00000500000000000000" pitchFamily="2" charset="-122"/>
                </a:rPr>
                <a:t>X.800</a:t>
              </a:r>
              <a:r>
                <a:rPr kumimoji="0" lang="zh-CN" altLang="en-US" sz="2000" b="1" i="0" u="none" strike="noStrike" kern="1200" cap="none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思源黑体 CN Regular" panose="020B0500000000000000" pitchFamily="34" charset="-122"/>
                  <a:cs typeface="Times New Roman" panose="02020603050405020304" pitchFamily="18" charset="0"/>
                  <a:sym typeface="字魂105号-简雅黑" panose="00000500000000000000" pitchFamily="2" charset="-122"/>
                </a:rPr>
                <a:t>定义的</a:t>
              </a:r>
              <a:r>
                <a:rPr kumimoji="0" lang="en-US" altLang="zh-CN" sz="2000" b="1" i="0" u="none" strike="noStrike" kern="1200" cap="none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思源黑体 CN Regular" panose="020B0500000000000000" pitchFamily="34" charset="-122"/>
                  <a:cs typeface="Times New Roman" panose="02020603050405020304" pitchFamily="18" charset="0"/>
                  <a:sym typeface="字魂105号-简雅黑" panose="00000500000000000000" pitchFamily="2" charset="-122"/>
                </a:rPr>
                <a:t>5</a:t>
              </a:r>
              <a:r>
                <a:rPr kumimoji="0" lang="zh-CN" altLang="en-US" sz="2000" b="1" i="0" u="none" strike="noStrike" kern="1200" cap="none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思源黑体 CN Regular" panose="020B0500000000000000" pitchFamily="34" charset="-122"/>
                  <a:cs typeface="Times New Roman" panose="02020603050405020304" pitchFamily="18" charset="0"/>
                  <a:sym typeface="字魂105号-简雅黑" panose="00000500000000000000" pitchFamily="2" charset="-122"/>
                </a:rPr>
                <a:t>类安全服务</a:t>
              </a:r>
              <a:endParaRPr kumimoji="0" lang="zh-CN" altLang="en-US" sz="2000" b="1" i="0" u="none" strike="noStrike" kern="1200" cap="none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思源黑体 CN Regular" panose="020B0500000000000000" pitchFamily="34" charset="-122"/>
                <a:cs typeface="Times New Roman" panose="02020603050405020304" pitchFamily="18" charset="0"/>
                <a:sym typeface="字魂105号-简雅黑" panose="00000500000000000000" pitchFamily="2" charset="-122"/>
              </a:endParaRPr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3241688" y="2216843"/>
            <a:ext cx="1750277" cy="405374"/>
            <a:chOff x="2208064" y="2202176"/>
            <a:chExt cx="1405950" cy="410337"/>
          </a:xfrm>
        </p:grpSpPr>
        <p:sp>
          <p:nvSpPr>
            <p:cNvPr id="48" name="矩形 47"/>
            <p:cNvSpPr/>
            <p:nvPr/>
          </p:nvSpPr>
          <p:spPr>
            <a:xfrm>
              <a:off x="2208064" y="2202176"/>
              <a:ext cx="1405949" cy="399198"/>
            </a:xfrm>
            <a:prstGeom prst="rect">
              <a:avLst/>
            </a:prstGeom>
            <a:solidFill>
              <a:srgbClr val="3254A4"/>
            </a:solidFill>
            <a:ln>
              <a:solidFill>
                <a:srgbClr val="3254A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dirty="0">
                <a:cs typeface="Times New Roman" panose="02020603050405020304" pitchFamily="18" charset="0"/>
              </a:endParaRPr>
            </a:p>
          </p:txBody>
        </p:sp>
        <p:sp>
          <p:nvSpPr>
            <p:cNvPr id="49" name="矩形 48"/>
            <p:cNvSpPr/>
            <p:nvPr/>
          </p:nvSpPr>
          <p:spPr>
            <a:xfrm>
              <a:off x="2208065" y="2207504"/>
              <a:ext cx="1405949" cy="405009"/>
            </a:xfrm>
            <a:prstGeom prst="rect">
              <a:avLst/>
            </a:prstGeom>
            <a:ln>
              <a:noFill/>
            </a:ln>
          </p:spPr>
          <p:txBody>
            <a:bodyPr wrap="square" anchor="ctr">
              <a:spAutoFit/>
            </a:bodyPr>
            <a:lstStyle/>
            <a:p>
              <a:pPr algn="ctr"/>
              <a:r>
                <a:rPr lang="zh-CN" altLang="en-US" sz="2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认证</a:t>
              </a:r>
              <a:endParaRPr lang="zh-CN" alt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50" name="矩形 49"/>
          <p:cNvSpPr/>
          <p:nvPr/>
        </p:nvSpPr>
        <p:spPr>
          <a:xfrm>
            <a:off x="4991964" y="2162482"/>
            <a:ext cx="6167237" cy="458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buNone/>
            </a:pPr>
            <a:r>
              <a:rPr lang="zh-CN" altLang="en-US" sz="2000" dirty="0">
                <a:solidFill>
                  <a:srgbClr val="002060"/>
                </a:solidFill>
              </a:rPr>
              <a:t>确保通信实体就是它们所声称的实体。</a:t>
            </a:r>
            <a:endParaRPr lang="zh-CN" altLang="en-US" sz="2000" dirty="0">
              <a:solidFill>
                <a:srgbClr val="002060"/>
              </a:solidFill>
            </a:endParaRPr>
          </a:p>
        </p:txBody>
      </p:sp>
      <p:grpSp>
        <p:nvGrpSpPr>
          <p:cNvPr id="51" name="组合 50"/>
          <p:cNvGrpSpPr/>
          <p:nvPr/>
        </p:nvGrpSpPr>
        <p:grpSpPr>
          <a:xfrm>
            <a:off x="3241688" y="2992483"/>
            <a:ext cx="1750277" cy="405374"/>
            <a:chOff x="2208064" y="2202176"/>
            <a:chExt cx="1405950" cy="410337"/>
          </a:xfrm>
        </p:grpSpPr>
        <p:sp>
          <p:nvSpPr>
            <p:cNvPr id="52" name="矩形 51"/>
            <p:cNvSpPr/>
            <p:nvPr/>
          </p:nvSpPr>
          <p:spPr>
            <a:xfrm>
              <a:off x="2208064" y="2202176"/>
              <a:ext cx="1405949" cy="399198"/>
            </a:xfrm>
            <a:prstGeom prst="rect">
              <a:avLst/>
            </a:prstGeom>
            <a:solidFill>
              <a:srgbClr val="3254A4"/>
            </a:solidFill>
            <a:ln>
              <a:solidFill>
                <a:srgbClr val="3254A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dirty="0">
                <a:cs typeface="Times New Roman" panose="02020603050405020304" pitchFamily="18" charset="0"/>
              </a:endParaRPr>
            </a:p>
          </p:txBody>
        </p:sp>
        <p:sp>
          <p:nvSpPr>
            <p:cNvPr id="53" name="矩形 52"/>
            <p:cNvSpPr/>
            <p:nvPr/>
          </p:nvSpPr>
          <p:spPr>
            <a:xfrm>
              <a:off x="2208065" y="2207504"/>
              <a:ext cx="1405949" cy="405009"/>
            </a:xfrm>
            <a:prstGeom prst="rect">
              <a:avLst/>
            </a:prstGeom>
            <a:ln>
              <a:noFill/>
            </a:ln>
          </p:spPr>
          <p:txBody>
            <a:bodyPr wrap="square" anchor="ctr">
              <a:spAutoFit/>
            </a:bodyPr>
            <a:lstStyle/>
            <a:p>
              <a:pPr algn="ctr"/>
              <a:r>
                <a:rPr lang="zh-CN" altLang="en-US" sz="2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访问控制</a:t>
              </a:r>
              <a:endParaRPr lang="zh-CN" alt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54" name="矩形 53"/>
          <p:cNvSpPr/>
          <p:nvPr/>
        </p:nvSpPr>
        <p:spPr>
          <a:xfrm>
            <a:off x="4991964" y="2938122"/>
            <a:ext cx="6167237" cy="458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buNone/>
            </a:pPr>
            <a:r>
              <a:rPr lang="zh-CN" altLang="en-US" sz="2000" dirty="0">
                <a:solidFill>
                  <a:srgbClr val="002060"/>
                </a:solidFill>
              </a:rPr>
              <a:t>防止对资源的非授权访问。</a:t>
            </a:r>
            <a:endParaRPr lang="zh-CN" altLang="en-US" sz="2000" dirty="0">
              <a:solidFill>
                <a:srgbClr val="002060"/>
              </a:solidFill>
            </a:endParaRPr>
          </a:p>
        </p:txBody>
      </p:sp>
      <p:grpSp>
        <p:nvGrpSpPr>
          <p:cNvPr id="55" name="组合 54"/>
          <p:cNvGrpSpPr/>
          <p:nvPr/>
        </p:nvGrpSpPr>
        <p:grpSpPr>
          <a:xfrm>
            <a:off x="3241688" y="3768123"/>
            <a:ext cx="1750277" cy="405374"/>
            <a:chOff x="2208064" y="2202176"/>
            <a:chExt cx="1405950" cy="410337"/>
          </a:xfrm>
        </p:grpSpPr>
        <p:sp>
          <p:nvSpPr>
            <p:cNvPr id="56" name="矩形 55"/>
            <p:cNvSpPr/>
            <p:nvPr/>
          </p:nvSpPr>
          <p:spPr>
            <a:xfrm>
              <a:off x="2208064" y="2202176"/>
              <a:ext cx="1405949" cy="399198"/>
            </a:xfrm>
            <a:prstGeom prst="rect">
              <a:avLst/>
            </a:prstGeom>
            <a:solidFill>
              <a:srgbClr val="3254A4"/>
            </a:solidFill>
            <a:ln>
              <a:solidFill>
                <a:srgbClr val="3254A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dirty="0">
                <a:cs typeface="Times New Roman" panose="02020603050405020304" pitchFamily="18" charset="0"/>
              </a:endParaRPr>
            </a:p>
          </p:txBody>
        </p:sp>
        <p:sp>
          <p:nvSpPr>
            <p:cNvPr id="57" name="矩形 56"/>
            <p:cNvSpPr/>
            <p:nvPr/>
          </p:nvSpPr>
          <p:spPr>
            <a:xfrm>
              <a:off x="2208065" y="2207504"/>
              <a:ext cx="1405949" cy="405009"/>
            </a:xfrm>
            <a:prstGeom prst="rect">
              <a:avLst/>
            </a:prstGeom>
            <a:ln>
              <a:noFill/>
            </a:ln>
          </p:spPr>
          <p:txBody>
            <a:bodyPr wrap="square" anchor="ctr">
              <a:spAutoFit/>
            </a:bodyPr>
            <a:lstStyle/>
            <a:p>
              <a:pPr algn="ctr"/>
              <a:r>
                <a:rPr lang="zh-CN" altLang="en-US" sz="2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数据保密性</a:t>
              </a:r>
              <a:endParaRPr lang="zh-CN" alt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58" name="矩形 57"/>
          <p:cNvSpPr/>
          <p:nvPr/>
        </p:nvSpPr>
        <p:spPr>
          <a:xfrm>
            <a:off x="4991964" y="3713762"/>
            <a:ext cx="6167237" cy="458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buNone/>
            </a:pPr>
            <a:r>
              <a:rPr lang="zh-CN" altLang="en-US" sz="2000" dirty="0">
                <a:solidFill>
                  <a:srgbClr val="002060"/>
                </a:solidFill>
              </a:rPr>
              <a:t>保护数据，使之不被非授权地泄露。</a:t>
            </a:r>
            <a:endParaRPr lang="zh-CN" altLang="en-US" sz="2000" dirty="0">
              <a:solidFill>
                <a:srgbClr val="002060"/>
              </a:solidFill>
            </a:endParaRPr>
          </a:p>
        </p:txBody>
      </p:sp>
      <p:grpSp>
        <p:nvGrpSpPr>
          <p:cNvPr id="59" name="组合 58"/>
          <p:cNvGrpSpPr/>
          <p:nvPr/>
        </p:nvGrpSpPr>
        <p:grpSpPr>
          <a:xfrm>
            <a:off x="3241688" y="4543763"/>
            <a:ext cx="1750277" cy="405374"/>
            <a:chOff x="2208064" y="2202176"/>
            <a:chExt cx="1405950" cy="410337"/>
          </a:xfrm>
        </p:grpSpPr>
        <p:sp>
          <p:nvSpPr>
            <p:cNvPr id="60" name="矩形 59"/>
            <p:cNvSpPr/>
            <p:nvPr/>
          </p:nvSpPr>
          <p:spPr>
            <a:xfrm>
              <a:off x="2208064" y="2202176"/>
              <a:ext cx="1405949" cy="399198"/>
            </a:xfrm>
            <a:prstGeom prst="rect">
              <a:avLst/>
            </a:prstGeom>
            <a:solidFill>
              <a:srgbClr val="3254A4"/>
            </a:solidFill>
            <a:ln>
              <a:solidFill>
                <a:srgbClr val="3254A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dirty="0">
                <a:cs typeface="Times New Roman" panose="02020603050405020304" pitchFamily="18" charset="0"/>
              </a:endParaRPr>
            </a:p>
          </p:txBody>
        </p:sp>
        <p:sp>
          <p:nvSpPr>
            <p:cNvPr id="61" name="矩形 60"/>
            <p:cNvSpPr/>
            <p:nvPr/>
          </p:nvSpPr>
          <p:spPr>
            <a:xfrm>
              <a:off x="2208065" y="2207504"/>
              <a:ext cx="1405949" cy="405009"/>
            </a:xfrm>
            <a:prstGeom prst="rect">
              <a:avLst/>
            </a:prstGeom>
            <a:ln>
              <a:noFill/>
            </a:ln>
          </p:spPr>
          <p:txBody>
            <a:bodyPr wrap="square" anchor="ctr">
              <a:spAutoFit/>
            </a:bodyPr>
            <a:lstStyle/>
            <a:p>
              <a:pPr algn="ctr"/>
              <a:r>
                <a:rPr lang="zh-CN" altLang="en-US" sz="2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数据完整性</a:t>
              </a:r>
              <a:endParaRPr lang="zh-CN" alt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62" name="矩形 61"/>
          <p:cNvSpPr/>
          <p:nvPr/>
        </p:nvSpPr>
        <p:spPr>
          <a:xfrm>
            <a:off x="4991964" y="4489402"/>
            <a:ext cx="6167237" cy="458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buNone/>
            </a:pPr>
            <a:r>
              <a:rPr lang="zh-CN" altLang="en-US" sz="2000" dirty="0">
                <a:solidFill>
                  <a:srgbClr val="002060"/>
                </a:solidFill>
              </a:rPr>
              <a:t>保证收到的数据没有修改、插入、删除或重发。</a:t>
            </a:r>
            <a:endParaRPr lang="zh-CN" altLang="en-US" sz="2000" dirty="0">
              <a:solidFill>
                <a:srgbClr val="002060"/>
              </a:solidFill>
            </a:endParaRPr>
          </a:p>
        </p:txBody>
      </p:sp>
      <p:grpSp>
        <p:nvGrpSpPr>
          <p:cNvPr id="63" name="组合 62"/>
          <p:cNvGrpSpPr/>
          <p:nvPr/>
        </p:nvGrpSpPr>
        <p:grpSpPr>
          <a:xfrm>
            <a:off x="3241688" y="5319404"/>
            <a:ext cx="1750277" cy="405374"/>
            <a:chOff x="2208064" y="2202176"/>
            <a:chExt cx="1405950" cy="410337"/>
          </a:xfrm>
        </p:grpSpPr>
        <p:sp>
          <p:nvSpPr>
            <p:cNvPr id="64" name="矩形 63"/>
            <p:cNvSpPr/>
            <p:nvPr/>
          </p:nvSpPr>
          <p:spPr>
            <a:xfrm>
              <a:off x="2208064" y="2202176"/>
              <a:ext cx="1405949" cy="399198"/>
            </a:xfrm>
            <a:prstGeom prst="rect">
              <a:avLst/>
            </a:prstGeom>
            <a:solidFill>
              <a:srgbClr val="3254A4"/>
            </a:solidFill>
            <a:ln>
              <a:solidFill>
                <a:srgbClr val="3254A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dirty="0">
                <a:cs typeface="Times New Roman" panose="02020603050405020304" pitchFamily="18" charset="0"/>
              </a:endParaRPr>
            </a:p>
          </p:txBody>
        </p:sp>
        <p:sp>
          <p:nvSpPr>
            <p:cNvPr id="65" name="矩形 64"/>
            <p:cNvSpPr/>
            <p:nvPr/>
          </p:nvSpPr>
          <p:spPr>
            <a:xfrm>
              <a:off x="2208065" y="2207504"/>
              <a:ext cx="1405949" cy="405009"/>
            </a:xfrm>
            <a:prstGeom prst="rect">
              <a:avLst/>
            </a:prstGeom>
            <a:ln>
              <a:noFill/>
            </a:ln>
          </p:spPr>
          <p:txBody>
            <a:bodyPr wrap="square" anchor="ctr">
              <a:spAutoFit/>
            </a:bodyPr>
            <a:lstStyle/>
            <a:p>
              <a:pPr algn="ctr"/>
              <a:r>
                <a:rPr lang="zh-CN" altLang="en-US" sz="2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不可否认性</a:t>
              </a:r>
              <a:endParaRPr lang="zh-CN" alt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66" name="矩形 65"/>
          <p:cNvSpPr/>
          <p:nvPr/>
        </p:nvSpPr>
        <p:spPr>
          <a:xfrm>
            <a:off x="4991964" y="5265043"/>
            <a:ext cx="6167237" cy="458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buNone/>
            </a:pPr>
            <a:r>
              <a:rPr lang="zh-CN" altLang="en-US" sz="2000" dirty="0">
                <a:solidFill>
                  <a:srgbClr val="002060"/>
                </a:solidFill>
              </a:rPr>
              <a:t>防止通信中任意一个通信实体进行否认的行为。</a:t>
            </a:r>
            <a:endParaRPr lang="zh-CN" altLang="en-US" sz="2000" dirty="0">
              <a:solidFill>
                <a:srgbClr val="00206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  <p:bldLst>
      <p:bldP spid="38" grpId="0"/>
      <p:bldP spid="50" grpId="0"/>
      <p:bldP spid="54" grpId="0"/>
      <p:bldP spid="58" grpId="0"/>
      <p:bldP spid="62" grpId="0"/>
      <p:bldP spid="6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文本框 37"/>
          <p:cNvSpPr txBox="1"/>
          <p:nvPr/>
        </p:nvSpPr>
        <p:spPr>
          <a:xfrm>
            <a:off x="1674000" y="97200"/>
            <a:ext cx="249299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000" dirty="0">
                <a:solidFill>
                  <a:schemeClr val="accent1">
                    <a:lumMod val="50000"/>
                  </a:schemeClr>
                </a:solidFill>
                <a:latin typeface="+mj-ea"/>
                <a:ea typeface="+mj-ea"/>
              </a:rPr>
              <a:t>二、安全机制</a:t>
            </a:r>
            <a:endParaRPr lang="zh-CN" altLang="en-US" sz="3000" dirty="0">
              <a:solidFill>
                <a:schemeClr val="accent1">
                  <a:lumMod val="50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39" name="直接连接符 38"/>
          <p:cNvCxnSpPr/>
          <p:nvPr/>
        </p:nvCxnSpPr>
        <p:spPr>
          <a:xfrm>
            <a:off x="1951052" y="778797"/>
            <a:ext cx="10240948" cy="0"/>
          </a:xfrm>
          <a:prstGeom prst="line">
            <a:avLst/>
          </a:prstGeom>
          <a:ln w="127000" cmpd="thinThick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组合 41"/>
          <p:cNvGrpSpPr/>
          <p:nvPr/>
        </p:nvGrpSpPr>
        <p:grpSpPr>
          <a:xfrm>
            <a:off x="4754245" y="1223346"/>
            <a:ext cx="4267836" cy="545151"/>
            <a:chOff x="4738231" y="3802380"/>
            <a:chExt cx="5477255" cy="406244"/>
          </a:xfrm>
        </p:grpSpPr>
        <p:grpSp>
          <p:nvGrpSpPr>
            <p:cNvPr id="43" name="组合 42"/>
            <p:cNvGrpSpPr/>
            <p:nvPr/>
          </p:nvGrpSpPr>
          <p:grpSpPr>
            <a:xfrm flipV="1">
              <a:off x="4738231" y="3802380"/>
              <a:ext cx="5477255" cy="406244"/>
              <a:chOff x="3091361" y="4002971"/>
              <a:chExt cx="2906584" cy="623600"/>
            </a:xfrm>
          </p:grpSpPr>
          <p:sp>
            <p:nvSpPr>
              <p:cNvPr id="45" name="PA_库_椭圆 25"/>
              <p:cNvSpPr/>
              <p:nvPr>
                <p:custDataLst>
                  <p:tags r:id="rId1"/>
                </p:custDataLst>
              </p:nvPr>
            </p:nvSpPr>
            <p:spPr>
              <a:xfrm>
                <a:off x="3091361" y="4002971"/>
                <a:ext cx="2906584" cy="623600"/>
              </a:xfrm>
              <a:prstGeom prst="roundRect">
                <a:avLst>
                  <a:gd name="adj" fmla="val 50000"/>
                </a:avLst>
              </a:prstGeom>
              <a:noFill/>
              <a:ln w="25400">
                <a:noFill/>
              </a:ln>
              <a:scene3d>
                <a:camera prst="orthographicFront"/>
                <a:lightRig rig="harsh" dir="t"/>
              </a:scene3d>
              <a:sp3d extrusionH="76200" prstMaterial="matte">
                <a:bevelT w="19050" h="107950"/>
                <a:bevelB w="101600"/>
                <a:extrusionClr>
                  <a:schemeClr val="bg1"/>
                </a:extrusionClr>
                <a:contourClr>
                  <a:schemeClr val="tx1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sz="1100" dirty="0">
                  <a:cs typeface="+mn-ea"/>
                  <a:sym typeface="+mn-lt"/>
                </a:endParaRPr>
              </a:p>
            </p:txBody>
          </p:sp>
          <p:sp>
            <p:nvSpPr>
              <p:cNvPr id="46" name="PA_库_椭圆 25"/>
              <p:cNvSpPr/>
              <p:nvPr>
                <p:custDataLst>
                  <p:tags r:id="rId2"/>
                </p:custDataLst>
              </p:nvPr>
            </p:nvSpPr>
            <p:spPr>
              <a:xfrm>
                <a:off x="3133315" y="4048146"/>
                <a:ext cx="2822675" cy="533252"/>
              </a:xfrm>
              <a:prstGeom prst="roundRect">
                <a:avLst>
                  <a:gd name="adj" fmla="val 50000"/>
                </a:avLst>
              </a:prstGeom>
              <a:solidFill>
                <a:srgbClr val="2F5597"/>
              </a:solidFill>
              <a:ln w="25400"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harsh" dir="t"/>
              </a:scene3d>
              <a:sp3d extrusionH="76200" prstMaterial="matte">
                <a:bevelT w="19050" h="107950"/>
                <a:bevelB w="101600"/>
                <a:extrusionClr>
                  <a:schemeClr val="bg1"/>
                </a:extrusionClr>
                <a:contourClr>
                  <a:schemeClr val="tx1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sz="1100" dirty="0">
                  <a:cs typeface="+mn-ea"/>
                  <a:sym typeface="+mn-lt"/>
                </a:endParaRPr>
              </a:p>
            </p:txBody>
          </p:sp>
        </p:grpSp>
        <p:sp>
          <p:nvSpPr>
            <p:cNvPr id="44" name="矩形 43"/>
            <p:cNvSpPr/>
            <p:nvPr/>
          </p:nvSpPr>
          <p:spPr>
            <a:xfrm>
              <a:off x="5010517" y="3856423"/>
              <a:ext cx="4932682" cy="29816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b="1" i="0" u="none" strike="noStrike" kern="1200" cap="none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思源黑体 CN Regular" panose="020B0500000000000000" pitchFamily="34" charset="-122"/>
                  <a:cs typeface="Times New Roman" panose="02020603050405020304" pitchFamily="18" charset="0"/>
                  <a:sym typeface="字魂105号-简雅黑" panose="00000500000000000000" pitchFamily="2" charset="-122"/>
                </a:rPr>
                <a:t>X.800</a:t>
              </a:r>
              <a:r>
                <a:rPr kumimoji="0" lang="zh-CN" altLang="en-US" sz="2000" b="1" i="0" u="none" strike="noStrike" kern="1200" cap="none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思源黑体 CN Regular" panose="020B0500000000000000" pitchFamily="34" charset="-122"/>
                  <a:cs typeface="Times New Roman" panose="02020603050405020304" pitchFamily="18" charset="0"/>
                  <a:sym typeface="字魂105号-简雅黑" panose="00000500000000000000" pitchFamily="2" charset="-122"/>
                </a:rPr>
                <a:t>定义</a:t>
              </a:r>
              <a:r>
                <a:rPr kumimoji="0" lang="en-US" altLang="zh-CN" sz="2000" b="1" i="0" u="none" strike="noStrike" kern="1200" cap="none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思源黑体 CN Regular" panose="020B0500000000000000" pitchFamily="34" charset="-122"/>
                  <a:cs typeface="Times New Roman" panose="02020603050405020304" pitchFamily="18" charset="0"/>
                  <a:sym typeface="字魂105号-简雅黑" panose="00000500000000000000" pitchFamily="2" charset="-122"/>
                </a:rPr>
                <a:t>8</a:t>
              </a:r>
              <a:r>
                <a:rPr kumimoji="0" lang="zh-CN" altLang="en-US" sz="2000" b="1" i="0" u="none" strike="noStrike" kern="1200" cap="none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思源黑体 CN Regular" panose="020B0500000000000000" pitchFamily="34" charset="-122"/>
                  <a:cs typeface="Times New Roman" panose="02020603050405020304" pitchFamily="18" charset="0"/>
                  <a:sym typeface="字魂105号-简雅黑" panose="00000500000000000000" pitchFamily="2" charset="-122"/>
                </a:rPr>
                <a:t>种特定的安全机制</a:t>
              </a:r>
              <a:endParaRPr kumimoji="0" lang="zh-CN" altLang="en-US" sz="2000" b="1" i="0" u="none" strike="noStrike" kern="1200" cap="none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思源黑体 CN Regular" panose="020B0500000000000000" pitchFamily="34" charset="-122"/>
                <a:cs typeface="Times New Roman" panose="02020603050405020304" pitchFamily="18" charset="0"/>
                <a:sym typeface="字魂105号-简雅黑" panose="00000500000000000000" pitchFamily="2" charset="-122"/>
              </a:endParaRPr>
            </a:p>
          </p:txBody>
        </p:sp>
      </p:grpSp>
      <p:pic>
        <p:nvPicPr>
          <p:cNvPr id="2" name="图片 1" descr="011810_home_security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295917" y="2270765"/>
            <a:ext cx="3589687" cy="3589687"/>
          </a:xfrm>
          <a:prstGeom prst="rect">
            <a:avLst/>
          </a:prstGeom>
          <a:noFill/>
          <a:ln w="38100">
            <a:gradFill>
              <a:gsLst>
                <a:gs pos="0">
                  <a:srgbClr val="ABDBFF"/>
                </a:gs>
                <a:gs pos="100000">
                  <a:srgbClr val="1D476D"/>
                </a:gs>
              </a:gsLst>
              <a:lin ang="5400000" scaled="1"/>
            </a:gra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3" name="组合 2"/>
          <p:cNvGrpSpPr/>
          <p:nvPr/>
        </p:nvGrpSpPr>
        <p:grpSpPr>
          <a:xfrm>
            <a:off x="2736114" y="2753719"/>
            <a:ext cx="1653424" cy="445179"/>
            <a:chOff x="997206" y="2450358"/>
            <a:chExt cx="1333647" cy="414575"/>
          </a:xfrm>
        </p:grpSpPr>
        <p:grpSp>
          <p:nvGrpSpPr>
            <p:cNvPr id="4" name="组合 3"/>
            <p:cNvGrpSpPr/>
            <p:nvPr/>
          </p:nvGrpSpPr>
          <p:grpSpPr>
            <a:xfrm>
              <a:off x="997206" y="2450358"/>
              <a:ext cx="1333647" cy="414575"/>
              <a:chOff x="3030397" y="2307879"/>
              <a:chExt cx="1418613" cy="376887"/>
            </a:xfrm>
          </p:grpSpPr>
          <p:cxnSp>
            <p:nvCxnSpPr>
              <p:cNvPr id="6" name="Straight Connector 170"/>
              <p:cNvCxnSpPr/>
              <p:nvPr/>
            </p:nvCxnSpPr>
            <p:spPr>
              <a:xfrm>
                <a:off x="3030397" y="2311310"/>
                <a:ext cx="1418613" cy="0"/>
              </a:xfrm>
              <a:prstGeom prst="line">
                <a:avLst/>
              </a:prstGeom>
              <a:ln w="12700">
                <a:solidFill>
                  <a:srgbClr val="367A9F"/>
                </a:solidFill>
                <a:prstDash val="sysDash"/>
                <a:headEnd type="oval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Straight Connector 170"/>
              <p:cNvCxnSpPr/>
              <p:nvPr/>
            </p:nvCxnSpPr>
            <p:spPr>
              <a:xfrm>
                <a:off x="3030397" y="2307879"/>
                <a:ext cx="0" cy="376887"/>
              </a:xfrm>
              <a:prstGeom prst="line">
                <a:avLst/>
              </a:prstGeom>
              <a:ln w="12700">
                <a:solidFill>
                  <a:srgbClr val="367A9F"/>
                </a:solidFill>
                <a:prstDash val="sysDash"/>
                <a:headEnd type="none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170"/>
              <p:cNvCxnSpPr/>
              <p:nvPr/>
            </p:nvCxnSpPr>
            <p:spPr>
              <a:xfrm>
                <a:off x="4449010" y="2307879"/>
                <a:ext cx="0" cy="376887"/>
              </a:xfrm>
              <a:prstGeom prst="line">
                <a:avLst/>
              </a:prstGeom>
              <a:ln w="12700">
                <a:solidFill>
                  <a:srgbClr val="367A9F"/>
                </a:solidFill>
                <a:prstDash val="sysDash"/>
                <a:headEnd type="none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170"/>
              <p:cNvCxnSpPr/>
              <p:nvPr/>
            </p:nvCxnSpPr>
            <p:spPr>
              <a:xfrm>
                <a:off x="3030397" y="2684766"/>
                <a:ext cx="1418613" cy="0"/>
              </a:xfrm>
              <a:prstGeom prst="line">
                <a:avLst/>
              </a:prstGeom>
              <a:ln w="12700">
                <a:solidFill>
                  <a:srgbClr val="367A9F"/>
                </a:solidFill>
                <a:prstDash val="sysDash"/>
                <a:headEnd type="oval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" name="矩形 4"/>
            <p:cNvSpPr/>
            <p:nvPr/>
          </p:nvSpPr>
          <p:spPr>
            <a:xfrm>
              <a:off x="1018301" y="2481115"/>
              <a:ext cx="1292551" cy="372604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ctr"/>
              <a:r>
                <a:rPr lang="zh-CN" altLang="en-US" sz="2000" dirty="0">
                  <a:solidFill>
                    <a:srgbClr val="002060"/>
                  </a:solidFill>
                  <a:ea typeface="思源黑体 CN Regular" panose="020B0500000000000000" pitchFamily="34" charset="-122"/>
                  <a:cs typeface="Times New Roman" panose="02020603050405020304" pitchFamily="18" charset="0"/>
                  <a:sym typeface="+mn-ea"/>
                </a:rPr>
                <a:t>加密</a:t>
              </a:r>
              <a:endParaRPr lang="zh-CN" altLang="en-US" sz="2000" dirty="0">
                <a:solidFill>
                  <a:srgbClr val="002060"/>
                </a:solidFill>
                <a:ea typeface="思源黑体 CN Regular" panose="020B0500000000000000" pitchFamily="34" charset="-122"/>
                <a:cs typeface="Times New Roman" panose="02020603050405020304" pitchFamily="18" charset="0"/>
                <a:sym typeface="+mn-ea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4904251" y="2753719"/>
            <a:ext cx="1653424" cy="445179"/>
            <a:chOff x="997206" y="2450358"/>
            <a:chExt cx="1333647" cy="414575"/>
          </a:xfrm>
        </p:grpSpPr>
        <p:grpSp>
          <p:nvGrpSpPr>
            <p:cNvPr id="11" name="组合 10"/>
            <p:cNvGrpSpPr/>
            <p:nvPr/>
          </p:nvGrpSpPr>
          <p:grpSpPr>
            <a:xfrm>
              <a:off x="997206" y="2450358"/>
              <a:ext cx="1333647" cy="414575"/>
              <a:chOff x="3030397" y="2307879"/>
              <a:chExt cx="1418613" cy="376887"/>
            </a:xfrm>
          </p:grpSpPr>
          <p:cxnSp>
            <p:nvCxnSpPr>
              <p:cNvPr id="13" name="Straight Connector 170"/>
              <p:cNvCxnSpPr/>
              <p:nvPr/>
            </p:nvCxnSpPr>
            <p:spPr>
              <a:xfrm>
                <a:off x="3030397" y="2311310"/>
                <a:ext cx="1418613" cy="0"/>
              </a:xfrm>
              <a:prstGeom prst="line">
                <a:avLst/>
              </a:prstGeom>
              <a:ln w="12700">
                <a:solidFill>
                  <a:srgbClr val="367A9F"/>
                </a:solidFill>
                <a:prstDash val="sysDash"/>
                <a:headEnd type="oval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70"/>
              <p:cNvCxnSpPr/>
              <p:nvPr/>
            </p:nvCxnSpPr>
            <p:spPr>
              <a:xfrm>
                <a:off x="3030397" y="2307879"/>
                <a:ext cx="0" cy="376887"/>
              </a:xfrm>
              <a:prstGeom prst="line">
                <a:avLst/>
              </a:prstGeom>
              <a:ln w="12700">
                <a:solidFill>
                  <a:srgbClr val="367A9F"/>
                </a:solidFill>
                <a:prstDash val="sysDash"/>
                <a:headEnd type="none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70"/>
              <p:cNvCxnSpPr/>
              <p:nvPr/>
            </p:nvCxnSpPr>
            <p:spPr>
              <a:xfrm>
                <a:off x="4449010" y="2307879"/>
                <a:ext cx="0" cy="376887"/>
              </a:xfrm>
              <a:prstGeom prst="line">
                <a:avLst/>
              </a:prstGeom>
              <a:ln w="12700">
                <a:solidFill>
                  <a:srgbClr val="367A9F"/>
                </a:solidFill>
                <a:prstDash val="sysDash"/>
                <a:headEnd type="none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70"/>
              <p:cNvCxnSpPr/>
              <p:nvPr/>
            </p:nvCxnSpPr>
            <p:spPr>
              <a:xfrm>
                <a:off x="3030397" y="2684766"/>
                <a:ext cx="1418613" cy="0"/>
              </a:xfrm>
              <a:prstGeom prst="line">
                <a:avLst/>
              </a:prstGeom>
              <a:ln w="12700">
                <a:solidFill>
                  <a:srgbClr val="367A9F"/>
                </a:solidFill>
                <a:prstDash val="sysDash"/>
                <a:headEnd type="oval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矩形 11"/>
            <p:cNvSpPr/>
            <p:nvPr/>
          </p:nvSpPr>
          <p:spPr>
            <a:xfrm>
              <a:off x="1018301" y="2481115"/>
              <a:ext cx="1292551" cy="372604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ctr"/>
              <a:r>
                <a:rPr lang="zh-CN" altLang="en-US" sz="2000" dirty="0">
                  <a:solidFill>
                    <a:srgbClr val="002060"/>
                  </a:solidFill>
                  <a:ea typeface="思源黑体 CN Regular" panose="020B0500000000000000" pitchFamily="34" charset="-122"/>
                  <a:cs typeface="Times New Roman" panose="02020603050405020304" pitchFamily="18" charset="0"/>
                  <a:sym typeface="+mn-ea"/>
                </a:rPr>
                <a:t>数字签名</a:t>
              </a:r>
              <a:endParaRPr lang="zh-CN" altLang="en-US" sz="2000" dirty="0">
                <a:solidFill>
                  <a:srgbClr val="002060"/>
                </a:solidFill>
                <a:ea typeface="思源黑体 CN Regular" panose="020B0500000000000000" pitchFamily="34" charset="-122"/>
                <a:cs typeface="Times New Roman" panose="02020603050405020304" pitchFamily="18" charset="0"/>
                <a:sym typeface="+mn-ea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2736114" y="3514197"/>
            <a:ext cx="1653424" cy="445179"/>
            <a:chOff x="997206" y="2450358"/>
            <a:chExt cx="1333647" cy="414575"/>
          </a:xfrm>
        </p:grpSpPr>
        <p:grpSp>
          <p:nvGrpSpPr>
            <p:cNvPr id="18" name="组合 17"/>
            <p:cNvGrpSpPr/>
            <p:nvPr/>
          </p:nvGrpSpPr>
          <p:grpSpPr>
            <a:xfrm>
              <a:off x="997206" y="2450358"/>
              <a:ext cx="1333647" cy="414575"/>
              <a:chOff x="3030397" y="2307879"/>
              <a:chExt cx="1418613" cy="376887"/>
            </a:xfrm>
          </p:grpSpPr>
          <p:cxnSp>
            <p:nvCxnSpPr>
              <p:cNvPr id="20" name="Straight Connector 170"/>
              <p:cNvCxnSpPr/>
              <p:nvPr/>
            </p:nvCxnSpPr>
            <p:spPr>
              <a:xfrm>
                <a:off x="3030397" y="2311310"/>
                <a:ext cx="1418613" cy="0"/>
              </a:xfrm>
              <a:prstGeom prst="line">
                <a:avLst/>
              </a:prstGeom>
              <a:ln w="12700">
                <a:solidFill>
                  <a:srgbClr val="367A9F"/>
                </a:solidFill>
                <a:prstDash val="sysDash"/>
                <a:headEnd type="oval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170"/>
              <p:cNvCxnSpPr/>
              <p:nvPr/>
            </p:nvCxnSpPr>
            <p:spPr>
              <a:xfrm>
                <a:off x="3030397" y="2307879"/>
                <a:ext cx="0" cy="376887"/>
              </a:xfrm>
              <a:prstGeom prst="line">
                <a:avLst/>
              </a:prstGeom>
              <a:ln w="12700">
                <a:solidFill>
                  <a:srgbClr val="367A9F"/>
                </a:solidFill>
                <a:prstDash val="sysDash"/>
                <a:headEnd type="none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170"/>
              <p:cNvCxnSpPr/>
              <p:nvPr/>
            </p:nvCxnSpPr>
            <p:spPr>
              <a:xfrm>
                <a:off x="4449010" y="2307879"/>
                <a:ext cx="0" cy="376887"/>
              </a:xfrm>
              <a:prstGeom prst="line">
                <a:avLst/>
              </a:prstGeom>
              <a:ln w="12700">
                <a:solidFill>
                  <a:srgbClr val="367A9F"/>
                </a:solidFill>
                <a:prstDash val="sysDash"/>
                <a:headEnd type="none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170"/>
              <p:cNvCxnSpPr/>
              <p:nvPr/>
            </p:nvCxnSpPr>
            <p:spPr>
              <a:xfrm>
                <a:off x="3030397" y="2684766"/>
                <a:ext cx="1418613" cy="0"/>
              </a:xfrm>
              <a:prstGeom prst="line">
                <a:avLst/>
              </a:prstGeom>
              <a:ln w="12700">
                <a:solidFill>
                  <a:srgbClr val="367A9F"/>
                </a:solidFill>
                <a:prstDash val="sysDash"/>
                <a:headEnd type="oval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矩形 18"/>
            <p:cNvSpPr/>
            <p:nvPr/>
          </p:nvSpPr>
          <p:spPr>
            <a:xfrm>
              <a:off x="1018301" y="2481115"/>
              <a:ext cx="1292551" cy="372604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ctr"/>
              <a:r>
                <a:rPr lang="zh-CN" altLang="en-US" sz="2000" dirty="0">
                  <a:solidFill>
                    <a:srgbClr val="002060"/>
                  </a:solidFill>
                  <a:ea typeface="思源黑体 CN Regular" panose="020B0500000000000000" pitchFamily="34" charset="-122"/>
                  <a:cs typeface="Times New Roman" panose="02020603050405020304" pitchFamily="18" charset="0"/>
                  <a:sym typeface="+mn-ea"/>
                </a:rPr>
                <a:t>访问控制</a:t>
              </a:r>
              <a:endParaRPr lang="zh-CN" altLang="en-US" sz="2000" dirty="0">
                <a:solidFill>
                  <a:srgbClr val="002060"/>
                </a:solidFill>
                <a:ea typeface="思源黑体 CN Regular" panose="020B0500000000000000" pitchFamily="34" charset="-122"/>
                <a:cs typeface="Times New Roman" panose="02020603050405020304" pitchFamily="18" charset="0"/>
                <a:sym typeface="+mn-ea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2736114" y="5058961"/>
            <a:ext cx="1653424" cy="445179"/>
            <a:chOff x="997206" y="2450358"/>
            <a:chExt cx="1333647" cy="414575"/>
          </a:xfrm>
        </p:grpSpPr>
        <p:grpSp>
          <p:nvGrpSpPr>
            <p:cNvPr id="25" name="组合 24"/>
            <p:cNvGrpSpPr/>
            <p:nvPr/>
          </p:nvGrpSpPr>
          <p:grpSpPr>
            <a:xfrm>
              <a:off x="997206" y="2450358"/>
              <a:ext cx="1333647" cy="414575"/>
              <a:chOff x="3030397" y="2307879"/>
              <a:chExt cx="1418613" cy="376887"/>
            </a:xfrm>
          </p:grpSpPr>
          <p:cxnSp>
            <p:nvCxnSpPr>
              <p:cNvPr id="27" name="Straight Connector 170"/>
              <p:cNvCxnSpPr/>
              <p:nvPr/>
            </p:nvCxnSpPr>
            <p:spPr>
              <a:xfrm>
                <a:off x="3030397" y="2311310"/>
                <a:ext cx="1418613" cy="0"/>
              </a:xfrm>
              <a:prstGeom prst="line">
                <a:avLst/>
              </a:prstGeom>
              <a:ln w="12700">
                <a:solidFill>
                  <a:srgbClr val="367A9F"/>
                </a:solidFill>
                <a:prstDash val="sysDash"/>
                <a:headEnd type="oval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170"/>
              <p:cNvCxnSpPr/>
              <p:nvPr/>
            </p:nvCxnSpPr>
            <p:spPr>
              <a:xfrm>
                <a:off x="3030397" y="2307879"/>
                <a:ext cx="0" cy="376887"/>
              </a:xfrm>
              <a:prstGeom prst="line">
                <a:avLst/>
              </a:prstGeom>
              <a:ln w="12700">
                <a:solidFill>
                  <a:srgbClr val="367A9F"/>
                </a:solidFill>
                <a:prstDash val="sysDash"/>
                <a:headEnd type="none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170"/>
              <p:cNvCxnSpPr/>
              <p:nvPr/>
            </p:nvCxnSpPr>
            <p:spPr>
              <a:xfrm>
                <a:off x="4449010" y="2307879"/>
                <a:ext cx="0" cy="376887"/>
              </a:xfrm>
              <a:prstGeom prst="line">
                <a:avLst/>
              </a:prstGeom>
              <a:ln w="12700">
                <a:solidFill>
                  <a:srgbClr val="367A9F"/>
                </a:solidFill>
                <a:prstDash val="sysDash"/>
                <a:headEnd type="none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170"/>
              <p:cNvCxnSpPr/>
              <p:nvPr/>
            </p:nvCxnSpPr>
            <p:spPr>
              <a:xfrm>
                <a:off x="3030397" y="2684766"/>
                <a:ext cx="1418613" cy="0"/>
              </a:xfrm>
              <a:prstGeom prst="line">
                <a:avLst/>
              </a:prstGeom>
              <a:ln w="12700">
                <a:solidFill>
                  <a:srgbClr val="367A9F"/>
                </a:solidFill>
                <a:prstDash val="sysDash"/>
                <a:headEnd type="oval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矩形 25"/>
            <p:cNvSpPr/>
            <p:nvPr/>
          </p:nvSpPr>
          <p:spPr>
            <a:xfrm>
              <a:off x="1018301" y="2481115"/>
              <a:ext cx="1292551" cy="372604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ctr"/>
              <a:r>
                <a:rPr lang="zh-CN" altLang="en-US" sz="2000" dirty="0">
                  <a:solidFill>
                    <a:srgbClr val="002060"/>
                  </a:solidFill>
                  <a:ea typeface="思源黑体 CN Regular" panose="020B0500000000000000" pitchFamily="34" charset="-122"/>
                  <a:cs typeface="Times New Roman" panose="02020603050405020304" pitchFamily="18" charset="0"/>
                  <a:sym typeface="+mn-ea"/>
                </a:rPr>
                <a:t>路由控制</a:t>
              </a:r>
              <a:endParaRPr lang="zh-CN" altLang="en-US" sz="2000" dirty="0">
                <a:solidFill>
                  <a:srgbClr val="002060"/>
                </a:solidFill>
                <a:ea typeface="思源黑体 CN Regular" panose="020B0500000000000000" pitchFamily="34" charset="-122"/>
                <a:cs typeface="Times New Roman" panose="02020603050405020304" pitchFamily="18" charset="0"/>
                <a:sym typeface="+mn-ea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4904251" y="5058961"/>
            <a:ext cx="1653424" cy="445179"/>
            <a:chOff x="997206" y="2450358"/>
            <a:chExt cx="1333647" cy="414575"/>
          </a:xfrm>
        </p:grpSpPr>
        <p:grpSp>
          <p:nvGrpSpPr>
            <p:cNvPr id="35" name="组合 34"/>
            <p:cNvGrpSpPr/>
            <p:nvPr/>
          </p:nvGrpSpPr>
          <p:grpSpPr>
            <a:xfrm>
              <a:off x="997206" y="2450358"/>
              <a:ext cx="1333647" cy="414575"/>
              <a:chOff x="3030397" y="2307879"/>
              <a:chExt cx="1418613" cy="376887"/>
            </a:xfrm>
          </p:grpSpPr>
          <p:cxnSp>
            <p:nvCxnSpPr>
              <p:cNvPr id="37" name="Straight Connector 170"/>
              <p:cNvCxnSpPr/>
              <p:nvPr/>
            </p:nvCxnSpPr>
            <p:spPr>
              <a:xfrm>
                <a:off x="3030397" y="2311310"/>
                <a:ext cx="1418613" cy="0"/>
              </a:xfrm>
              <a:prstGeom prst="line">
                <a:avLst/>
              </a:prstGeom>
              <a:ln w="12700">
                <a:solidFill>
                  <a:srgbClr val="367A9F"/>
                </a:solidFill>
                <a:prstDash val="sysDash"/>
                <a:headEnd type="oval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170"/>
              <p:cNvCxnSpPr/>
              <p:nvPr/>
            </p:nvCxnSpPr>
            <p:spPr>
              <a:xfrm>
                <a:off x="3030397" y="2307879"/>
                <a:ext cx="0" cy="376887"/>
              </a:xfrm>
              <a:prstGeom prst="line">
                <a:avLst/>
              </a:prstGeom>
              <a:ln w="12700">
                <a:solidFill>
                  <a:srgbClr val="367A9F"/>
                </a:solidFill>
                <a:prstDash val="sysDash"/>
                <a:headEnd type="none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170"/>
              <p:cNvCxnSpPr/>
              <p:nvPr/>
            </p:nvCxnSpPr>
            <p:spPr>
              <a:xfrm>
                <a:off x="4449010" y="2307879"/>
                <a:ext cx="0" cy="376887"/>
              </a:xfrm>
              <a:prstGeom prst="line">
                <a:avLst/>
              </a:prstGeom>
              <a:ln w="12700">
                <a:solidFill>
                  <a:srgbClr val="367A9F"/>
                </a:solidFill>
                <a:prstDash val="sysDash"/>
                <a:headEnd type="none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170"/>
              <p:cNvCxnSpPr/>
              <p:nvPr/>
            </p:nvCxnSpPr>
            <p:spPr>
              <a:xfrm>
                <a:off x="3030397" y="2684766"/>
                <a:ext cx="1418613" cy="0"/>
              </a:xfrm>
              <a:prstGeom prst="line">
                <a:avLst/>
              </a:prstGeom>
              <a:ln w="12700">
                <a:solidFill>
                  <a:srgbClr val="367A9F"/>
                </a:solidFill>
                <a:prstDash val="sysDash"/>
                <a:headEnd type="oval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6" name="矩形 35"/>
            <p:cNvSpPr/>
            <p:nvPr/>
          </p:nvSpPr>
          <p:spPr>
            <a:xfrm>
              <a:off x="1018301" y="2481115"/>
              <a:ext cx="1292551" cy="372604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ctr"/>
              <a:r>
                <a:rPr lang="zh-CN" altLang="en-US" sz="2000" dirty="0">
                  <a:solidFill>
                    <a:srgbClr val="002060"/>
                  </a:solidFill>
                  <a:ea typeface="思源黑体 CN Regular" panose="020B0500000000000000" pitchFamily="34" charset="-122"/>
                  <a:cs typeface="Times New Roman" panose="02020603050405020304" pitchFamily="18" charset="0"/>
                  <a:sym typeface="+mn-ea"/>
                </a:rPr>
                <a:t>公证</a:t>
              </a:r>
              <a:endParaRPr lang="zh-CN" altLang="en-US" sz="2000" dirty="0">
                <a:solidFill>
                  <a:srgbClr val="002060"/>
                </a:solidFill>
                <a:ea typeface="思源黑体 CN Regular" panose="020B0500000000000000" pitchFamily="34" charset="-122"/>
                <a:cs typeface="Times New Roman" panose="02020603050405020304" pitchFamily="18" charset="0"/>
                <a:sym typeface="+mn-ea"/>
              </a:endParaRPr>
            </a:p>
          </p:txBody>
        </p:sp>
      </p:grpSp>
      <p:grpSp>
        <p:nvGrpSpPr>
          <p:cNvPr id="70" name="组合 69"/>
          <p:cNvGrpSpPr/>
          <p:nvPr/>
        </p:nvGrpSpPr>
        <p:grpSpPr>
          <a:xfrm>
            <a:off x="4904251" y="4277767"/>
            <a:ext cx="1653424" cy="445179"/>
            <a:chOff x="997206" y="2450358"/>
            <a:chExt cx="1333647" cy="414575"/>
          </a:xfrm>
        </p:grpSpPr>
        <p:grpSp>
          <p:nvGrpSpPr>
            <p:cNvPr id="71" name="组合 70"/>
            <p:cNvGrpSpPr/>
            <p:nvPr/>
          </p:nvGrpSpPr>
          <p:grpSpPr>
            <a:xfrm>
              <a:off x="997206" y="2450358"/>
              <a:ext cx="1333647" cy="414575"/>
              <a:chOff x="3030397" y="2307879"/>
              <a:chExt cx="1418613" cy="376887"/>
            </a:xfrm>
          </p:grpSpPr>
          <p:cxnSp>
            <p:nvCxnSpPr>
              <p:cNvPr id="73" name="Straight Connector 170"/>
              <p:cNvCxnSpPr/>
              <p:nvPr/>
            </p:nvCxnSpPr>
            <p:spPr>
              <a:xfrm>
                <a:off x="3030397" y="2311310"/>
                <a:ext cx="1418613" cy="0"/>
              </a:xfrm>
              <a:prstGeom prst="line">
                <a:avLst/>
              </a:prstGeom>
              <a:ln w="12700">
                <a:solidFill>
                  <a:srgbClr val="367A9F"/>
                </a:solidFill>
                <a:prstDash val="sysDash"/>
                <a:headEnd type="oval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170"/>
              <p:cNvCxnSpPr/>
              <p:nvPr/>
            </p:nvCxnSpPr>
            <p:spPr>
              <a:xfrm>
                <a:off x="3030397" y="2307879"/>
                <a:ext cx="0" cy="376887"/>
              </a:xfrm>
              <a:prstGeom prst="line">
                <a:avLst/>
              </a:prstGeom>
              <a:ln w="12700">
                <a:solidFill>
                  <a:srgbClr val="367A9F"/>
                </a:solidFill>
                <a:prstDash val="sysDash"/>
                <a:headEnd type="none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170"/>
              <p:cNvCxnSpPr/>
              <p:nvPr/>
            </p:nvCxnSpPr>
            <p:spPr>
              <a:xfrm>
                <a:off x="4449010" y="2307879"/>
                <a:ext cx="0" cy="376887"/>
              </a:xfrm>
              <a:prstGeom prst="line">
                <a:avLst/>
              </a:prstGeom>
              <a:ln w="12700">
                <a:solidFill>
                  <a:srgbClr val="367A9F"/>
                </a:solidFill>
                <a:prstDash val="sysDash"/>
                <a:headEnd type="none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170"/>
              <p:cNvCxnSpPr/>
              <p:nvPr/>
            </p:nvCxnSpPr>
            <p:spPr>
              <a:xfrm>
                <a:off x="3030397" y="2684766"/>
                <a:ext cx="1418613" cy="0"/>
              </a:xfrm>
              <a:prstGeom prst="line">
                <a:avLst/>
              </a:prstGeom>
              <a:ln w="12700">
                <a:solidFill>
                  <a:srgbClr val="367A9F"/>
                </a:solidFill>
                <a:prstDash val="sysDash"/>
                <a:headEnd type="oval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2" name="矩形 71"/>
            <p:cNvSpPr/>
            <p:nvPr/>
          </p:nvSpPr>
          <p:spPr>
            <a:xfrm>
              <a:off x="1018301" y="2481115"/>
              <a:ext cx="1292551" cy="372604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ctr"/>
              <a:r>
                <a:rPr lang="zh-CN" altLang="en-US" sz="2000" dirty="0">
                  <a:solidFill>
                    <a:srgbClr val="002060"/>
                  </a:solidFill>
                  <a:ea typeface="思源黑体 CN Regular" panose="020B0500000000000000" pitchFamily="34" charset="-122"/>
                  <a:cs typeface="Times New Roman" panose="02020603050405020304" pitchFamily="18" charset="0"/>
                  <a:sym typeface="+mn-ea"/>
                </a:rPr>
                <a:t>流量填充</a:t>
              </a:r>
              <a:endParaRPr lang="zh-CN" altLang="en-US" sz="2000" dirty="0">
                <a:solidFill>
                  <a:srgbClr val="002060"/>
                </a:solidFill>
                <a:ea typeface="思源黑体 CN Regular" panose="020B0500000000000000" pitchFamily="34" charset="-122"/>
                <a:cs typeface="Times New Roman" panose="02020603050405020304" pitchFamily="18" charset="0"/>
                <a:sym typeface="+mn-ea"/>
              </a:endParaRPr>
            </a:p>
          </p:txBody>
        </p:sp>
      </p:grpSp>
      <p:grpSp>
        <p:nvGrpSpPr>
          <p:cNvPr id="79" name="组合 78"/>
          <p:cNvGrpSpPr/>
          <p:nvPr/>
        </p:nvGrpSpPr>
        <p:grpSpPr>
          <a:xfrm>
            <a:off x="4904251" y="3511299"/>
            <a:ext cx="1653424" cy="445179"/>
            <a:chOff x="997206" y="2450358"/>
            <a:chExt cx="1333647" cy="414575"/>
          </a:xfrm>
        </p:grpSpPr>
        <p:grpSp>
          <p:nvGrpSpPr>
            <p:cNvPr id="80" name="组合 79"/>
            <p:cNvGrpSpPr/>
            <p:nvPr/>
          </p:nvGrpSpPr>
          <p:grpSpPr>
            <a:xfrm>
              <a:off x="997206" y="2450358"/>
              <a:ext cx="1333647" cy="414575"/>
              <a:chOff x="3030397" y="2307879"/>
              <a:chExt cx="1418613" cy="376887"/>
            </a:xfrm>
          </p:grpSpPr>
          <p:cxnSp>
            <p:nvCxnSpPr>
              <p:cNvPr id="82" name="Straight Connector 170"/>
              <p:cNvCxnSpPr/>
              <p:nvPr/>
            </p:nvCxnSpPr>
            <p:spPr>
              <a:xfrm>
                <a:off x="3030397" y="2311310"/>
                <a:ext cx="1418613" cy="0"/>
              </a:xfrm>
              <a:prstGeom prst="line">
                <a:avLst/>
              </a:prstGeom>
              <a:ln w="12700">
                <a:solidFill>
                  <a:srgbClr val="367A9F"/>
                </a:solidFill>
                <a:prstDash val="sysDash"/>
                <a:headEnd type="oval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170"/>
              <p:cNvCxnSpPr/>
              <p:nvPr/>
            </p:nvCxnSpPr>
            <p:spPr>
              <a:xfrm>
                <a:off x="3030397" y="2307879"/>
                <a:ext cx="0" cy="376887"/>
              </a:xfrm>
              <a:prstGeom prst="line">
                <a:avLst/>
              </a:prstGeom>
              <a:ln w="12700">
                <a:solidFill>
                  <a:srgbClr val="367A9F"/>
                </a:solidFill>
                <a:prstDash val="sysDash"/>
                <a:headEnd type="none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170"/>
              <p:cNvCxnSpPr/>
              <p:nvPr/>
            </p:nvCxnSpPr>
            <p:spPr>
              <a:xfrm>
                <a:off x="4449010" y="2307879"/>
                <a:ext cx="0" cy="376887"/>
              </a:xfrm>
              <a:prstGeom prst="line">
                <a:avLst/>
              </a:prstGeom>
              <a:ln w="12700">
                <a:solidFill>
                  <a:srgbClr val="367A9F"/>
                </a:solidFill>
                <a:prstDash val="sysDash"/>
                <a:headEnd type="none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170"/>
              <p:cNvCxnSpPr/>
              <p:nvPr/>
            </p:nvCxnSpPr>
            <p:spPr>
              <a:xfrm>
                <a:off x="3030397" y="2684766"/>
                <a:ext cx="1418613" cy="0"/>
              </a:xfrm>
              <a:prstGeom prst="line">
                <a:avLst/>
              </a:prstGeom>
              <a:ln w="12700">
                <a:solidFill>
                  <a:srgbClr val="367A9F"/>
                </a:solidFill>
                <a:prstDash val="sysDash"/>
                <a:headEnd type="oval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1" name="矩形 80"/>
            <p:cNvSpPr/>
            <p:nvPr/>
          </p:nvSpPr>
          <p:spPr>
            <a:xfrm>
              <a:off x="1018301" y="2481114"/>
              <a:ext cx="1292551" cy="372604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ctr"/>
              <a:r>
                <a:rPr lang="zh-CN" altLang="en-US" sz="2000" dirty="0">
                  <a:solidFill>
                    <a:srgbClr val="002060"/>
                  </a:solidFill>
                  <a:ea typeface="思源黑体 CN Regular" panose="020B0500000000000000" pitchFamily="34" charset="-122"/>
                  <a:cs typeface="Times New Roman" panose="02020603050405020304" pitchFamily="18" charset="0"/>
                  <a:sym typeface="+mn-ea"/>
                </a:rPr>
                <a:t>数据完整性</a:t>
              </a:r>
              <a:endParaRPr lang="zh-CN" altLang="en-US" sz="2000" dirty="0">
                <a:solidFill>
                  <a:srgbClr val="002060"/>
                </a:solidFill>
                <a:ea typeface="思源黑体 CN Regular" panose="020B0500000000000000" pitchFamily="34" charset="-122"/>
                <a:cs typeface="Times New Roman" panose="02020603050405020304" pitchFamily="18" charset="0"/>
                <a:sym typeface="+mn-ea"/>
              </a:endParaRPr>
            </a:p>
          </p:txBody>
        </p:sp>
      </p:grpSp>
      <p:grpSp>
        <p:nvGrpSpPr>
          <p:cNvPr id="86" name="组合 85"/>
          <p:cNvGrpSpPr/>
          <p:nvPr/>
        </p:nvGrpSpPr>
        <p:grpSpPr>
          <a:xfrm>
            <a:off x="2736114" y="4284553"/>
            <a:ext cx="1653424" cy="445179"/>
            <a:chOff x="997206" y="2450358"/>
            <a:chExt cx="1333647" cy="414575"/>
          </a:xfrm>
        </p:grpSpPr>
        <p:grpSp>
          <p:nvGrpSpPr>
            <p:cNvPr id="87" name="组合 86"/>
            <p:cNvGrpSpPr/>
            <p:nvPr/>
          </p:nvGrpSpPr>
          <p:grpSpPr>
            <a:xfrm>
              <a:off x="997206" y="2450358"/>
              <a:ext cx="1333647" cy="414575"/>
              <a:chOff x="3030397" y="2307879"/>
              <a:chExt cx="1418613" cy="376887"/>
            </a:xfrm>
          </p:grpSpPr>
          <p:cxnSp>
            <p:nvCxnSpPr>
              <p:cNvPr id="89" name="Straight Connector 170"/>
              <p:cNvCxnSpPr/>
              <p:nvPr/>
            </p:nvCxnSpPr>
            <p:spPr>
              <a:xfrm>
                <a:off x="3030397" y="2311310"/>
                <a:ext cx="1418613" cy="0"/>
              </a:xfrm>
              <a:prstGeom prst="line">
                <a:avLst/>
              </a:prstGeom>
              <a:ln w="12700">
                <a:solidFill>
                  <a:srgbClr val="367A9F"/>
                </a:solidFill>
                <a:prstDash val="sysDash"/>
                <a:headEnd type="oval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170"/>
              <p:cNvCxnSpPr/>
              <p:nvPr/>
            </p:nvCxnSpPr>
            <p:spPr>
              <a:xfrm>
                <a:off x="3030397" y="2307879"/>
                <a:ext cx="0" cy="376887"/>
              </a:xfrm>
              <a:prstGeom prst="line">
                <a:avLst/>
              </a:prstGeom>
              <a:ln w="12700">
                <a:solidFill>
                  <a:srgbClr val="367A9F"/>
                </a:solidFill>
                <a:prstDash val="sysDash"/>
                <a:headEnd type="none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170"/>
              <p:cNvCxnSpPr/>
              <p:nvPr/>
            </p:nvCxnSpPr>
            <p:spPr>
              <a:xfrm>
                <a:off x="4449010" y="2307879"/>
                <a:ext cx="0" cy="376887"/>
              </a:xfrm>
              <a:prstGeom prst="line">
                <a:avLst/>
              </a:prstGeom>
              <a:ln w="12700">
                <a:solidFill>
                  <a:srgbClr val="367A9F"/>
                </a:solidFill>
                <a:prstDash val="sysDash"/>
                <a:headEnd type="none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170"/>
              <p:cNvCxnSpPr/>
              <p:nvPr/>
            </p:nvCxnSpPr>
            <p:spPr>
              <a:xfrm>
                <a:off x="3030397" y="2684766"/>
                <a:ext cx="1418613" cy="0"/>
              </a:xfrm>
              <a:prstGeom prst="line">
                <a:avLst/>
              </a:prstGeom>
              <a:ln w="12700">
                <a:solidFill>
                  <a:srgbClr val="367A9F"/>
                </a:solidFill>
                <a:prstDash val="sysDash"/>
                <a:headEnd type="oval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8" name="矩形 87"/>
            <p:cNvSpPr/>
            <p:nvPr/>
          </p:nvSpPr>
          <p:spPr>
            <a:xfrm>
              <a:off x="1018301" y="2481115"/>
              <a:ext cx="1292551" cy="372604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ctr"/>
              <a:r>
                <a:rPr lang="zh-CN" altLang="en-US" sz="2000" dirty="0">
                  <a:solidFill>
                    <a:srgbClr val="002060"/>
                  </a:solidFill>
                  <a:ea typeface="思源黑体 CN Regular" panose="020B0500000000000000" pitchFamily="34" charset="-122"/>
                  <a:cs typeface="Times New Roman" panose="02020603050405020304" pitchFamily="18" charset="0"/>
                  <a:sym typeface="+mn-ea"/>
                </a:rPr>
                <a:t>认证交换</a:t>
              </a:r>
              <a:endParaRPr lang="zh-CN" altLang="en-US" sz="2000" dirty="0">
                <a:solidFill>
                  <a:srgbClr val="002060"/>
                </a:solidFill>
                <a:ea typeface="思源黑体 CN Regular" panose="020B0500000000000000" pitchFamily="34" charset="-122"/>
                <a:cs typeface="Times New Roman" panose="02020603050405020304" pitchFamily="18" charset="0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直接连接符 38"/>
          <p:cNvCxnSpPr/>
          <p:nvPr/>
        </p:nvCxnSpPr>
        <p:spPr>
          <a:xfrm>
            <a:off x="1700794" y="778797"/>
            <a:ext cx="10240948" cy="0"/>
          </a:xfrm>
          <a:prstGeom prst="line">
            <a:avLst/>
          </a:prstGeom>
          <a:ln w="127000" cmpd="thinThick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组合 46"/>
          <p:cNvGrpSpPr/>
          <p:nvPr/>
        </p:nvGrpSpPr>
        <p:grpSpPr>
          <a:xfrm>
            <a:off x="2226092" y="970095"/>
            <a:ext cx="4751360" cy="492443"/>
            <a:chOff x="709057" y="2645517"/>
            <a:chExt cx="5321051" cy="551487"/>
          </a:xfrm>
        </p:grpSpPr>
        <p:sp>
          <p:nvSpPr>
            <p:cNvPr id="48" name="矩形 47"/>
            <p:cNvSpPr/>
            <p:nvPr/>
          </p:nvSpPr>
          <p:spPr>
            <a:xfrm>
              <a:off x="888000" y="2645517"/>
              <a:ext cx="5142108" cy="5514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600" b="1" dirty="0">
                  <a:solidFill>
                    <a:schemeClr val="accent1">
                      <a:lumMod val="75000"/>
                    </a:schemeClr>
                  </a:solidFill>
                  <a:ea typeface="+mj-ea"/>
                </a:rPr>
                <a:t>1. </a:t>
              </a:r>
              <a:r>
                <a:rPr lang="zh-CN" altLang="en-US" sz="2600" b="1" dirty="0">
                  <a:solidFill>
                    <a:schemeClr val="accent1">
                      <a:lumMod val="75000"/>
                    </a:schemeClr>
                  </a:solidFill>
                  <a:ea typeface="+mj-ea"/>
                </a:rPr>
                <a:t>安全服务与安全机制的关系</a:t>
              </a:r>
              <a:endParaRPr lang="zh-CN" altLang="en-US" sz="2600" b="1" dirty="0">
                <a:solidFill>
                  <a:schemeClr val="accent1">
                    <a:lumMod val="75000"/>
                  </a:schemeClr>
                </a:solidFill>
                <a:ea typeface="+mj-ea"/>
              </a:endParaRPr>
            </a:p>
          </p:txBody>
        </p:sp>
        <p:grpSp>
          <p:nvGrpSpPr>
            <p:cNvPr id="49" name="组合 48"/>
            <p:cNvGrpSpPr/>
            <p:nvPr/>
          </p:nvGrpSpPr>
          <p:grpSpPr>
            <a:xfrm>
              <a:off x="709057" y="2662078"/>
              <a:ext cx="5255548" cy="498556"/>
              <a:chOff x="998029" y="699619"/>
              <a:chExt cx="7150854" cy="678350"/>
            </a:xfrm>
          </p:grpSpPr>
          <p:cxnSp>
            <p:nvCxnSpPr>
              <p:cNvPr id="50" name="直接连接符 49"/>
              <p:cNvCxnSpPr/>
              <p:nvPr/>
            </p:nvCxnSpPr>
            <p:spPr>
              <a:xfrm>
                <a:off x="998029" y="738641"/>
                <a:ext cx="0" cy="595657"/>
              </a:xfrm>
              <a:prstGeom prst="line">
                <a:avLst/>
              </a:prstGeom>
              <a:ln>
                <a:solidFill>
                  <a:srgbClr val="294EA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接连接符 50"/>
              <p:cNvCxnSpPr/>
              <p:nvPr/>
            </p:nvCxnSpPr>
            <p:spPr>
              <a:xfrm>
                <a:off x="1045654" y="736260"/>
                <a:ext cx="0" cy="593560"/>
              </a:xfrm>
              <a:prstGeom prst="line">
                <a:avLst/>
              </a:prstGeom>
              <a:ln>
                <a:solidFill>
                  <a:srgbClr val="294EA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接连接符 51"/>
              <p:cNvCxnSpPr/>
              <p:nvPr/>
            </p:nvCxnSpPr>
            <p:spPr>
              <a:xfrm flipH="1">
                <a:off x="998031" y="1331691"/>
                <a:ext cx="7150852" cy="0"/>
              </a:xfrm>
              <a:prstGeom prst="line">
                <a:avLst/>
              </a:prstGeom>
              <a:ln>
                <a:solidFill>
                  <a:srgbClr val="294EA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3" name="矩形 52"/>
              <p:cNvSpPr/>
              <p:nvPr/>
            </p:nvSpPr>
            <p:spPr>
              <a:xfrm>
                <a:off x="1087156" y="699619"/>
                <a:ext cx="148860" cy="678350"/>
              </a:xfrm>
              <a:prstGeom prst="rect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7204" tIns="33602" rIns="67204" bIns="33602" numCol="1" spcCol="0" rtlCol="0" fromWordArt="0" anchor="ctr" anchorCtr="0" forceAA="0" compatLnSpc="1">
                <a:noAutofit/>
              </a:bodyPr>
              <a:lstStyle/>
              <a:p>
                <a:endParaRPr lang="zh-CN" altLang="en-US" sz="1050" b="1">
                  <a:ea typeface="+mj-ea"/>
                </a:endParaRPr>
              </a:p>
            </p:txBody>
          </p:sp>
        </p:grpSp>
      </p:grpSp>
      <p:graphicFrame>
        <p:nvGraphicFramePr>
          <p:cNvPr id="54" name="表格 53"/>
          <p:cNvGraphicFramePr>
            <a:graphicFrameLocks noGrp="1"/>
          </p:cNvGraphicFramePr>
          <p:nvPr/>
        </p:nvGraphicFramePr>
        <p:xfrm>
          <a:off x="1990308" y="1726536"/>
          <a:ext cx="9616471" cy="4509324"/>
        </p:xfrm>
        <a:graphic>
          <a:graphicData uri="http://schemas.openxmlformats.org/drawingml/2006/table">
            <a:tbl>
              <a:tblPr/>
              <a:tblGrid>
                <a:gridCol w="1880079"/>
                <a:gridCol w="886606"/>
                <a:gridCol w="978541"/>
                <a:gridCol w="978541"/>
                <a:gridCol w="1178489"/>
                <a:gridCol w="900966"/>
                <a:gridCol w="1043468"/>
                <a:gridCol w="900967"/>
                <a:gridCol w="868814"/>
              </a:tblGrid>
              <a:tr h="501036">
                <a:tc>
                  <a:txBody>
                    <a:bodyPr/>
                    <a:lstStyle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</a:pPr>
                      <a:r>
                        <a:rPr lang="zh-CN" sz="1600" b="1" kern="100" dirty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Times New Roman" panose="02020603050405020304"/>
                        </a:rPr>
                        <a:t>安全服务</a:t>
                      </a:r>
                      <a:r>
                        <a:rPr lang="en-US" altLang="zh-CN" sz="1600" b="1" kern="100" dirty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Times New Roman" panose="02020603050405020304"/>
                        </a:rPr>
                        <a:t>/</a:t>
                      </a:r>
                      <a:r>
                        <a:rPr lang="zh-CN" altLang="en-US" sz="1600" b="1" kern="100" dirty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Times New Roman" panose="02020603050405020304"/>
                        </a:rPr>
                        <a:t>安全机制</a:t>
                      </a:r>
                      <a:endParaRPr lang="zh-CN" sz="1600" b="1" kern="100" dirty="0">
                        <a:solidFill>
                          <a:srgbClr val="002060"/>
                        </a:solidFill>
                        <a:latin typeface="+mn-lt"/>
                        <a:ea typeface="+mn-ea"/>
                        <a:cs typeface="Times New Roman" panose="0202060305040502030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</a:pPr>
                      <a:r>
                        <a:rPr lang="zh-CN" sz="1600" b="1" kern="100" dirty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Times New Roman" panose="02020603050405020304"/>
                        </a:rPr>
                        <a:t>加密</a:t>
                      </a:r>
                      <a:endParaRPr lang="zh-CN" sz="1600" b="1" kern="100" dirty="0">
                        <a:solidFill>
                          <a:srgbClr val="002060"/>
                        </a:solidFill>
                        <a:latin typeface="+mn-lt"/>
                        <a:ea typeface="+mn-ea"/>
                        <a:cs typeface="Times New Roman" panose="02020603050405020304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</a:pPr>
                      <a:r>
                        <a:rPr lang="zh-CN" sz="1600" b="1" kern="100" dirty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Times New Roman" panose="02020603050405020304"/>
                        </a:rPr>
                        <a:t>数字签名</a:t>
                      </a:r>
                      <a:endParaRPr lang="zh-CN" sz="1600" b="1" kern="100" dirty="0">
                        <a:solidFill>
                          <a:srgbClr val="002060"/>
                        </a:solidFill>
                        <a:latin typeface="+mn-lt"/>
                        <a:ea typeface="+mn-ea"/>
                        <a:cs typeface="Times New Roman" panose="02020603050405020304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</a:pPr>
                      <a:r>
                        <a:rPr lang="zh-CN" sz="1600" b="1" kern="100" dirty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Times New Roman" panose="02020603050405020304"/>
                        </a:rPr>
                        <a:t>访问控制</a:t>
                      </a:r>
                      <a:endParaRPr lang="zh-CN" sz="1600" b="1" kern="100" dirty="0">
                        <a:solidFill>
                          <a:srgbClr val="002060"/>
                        </a:solidFill>
                        <a:latin typeface="+mn-lt"/>
                        <a:ea typeface="+mn-ea"/>
                        <a:cs typeface="Times New Roman" panose="02020603050405020304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</a:pPr>
                      <a:r>
                        <a:rPr lang="zh-CN" sz="1600" b="1" kern="100" dirty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Times New Roman" panose="02020603050405020304"/>
                        </a:rPr>
                        <a:t>数据完整性</a:t>
                      </a:r>
                      <a:endParaRPr lang="zh-CN" sz="1600" b="1" kern="100" dirty="0">
                        <a:solidFill>
                          <a:srgbClr val="002060"/>
                        </a:solidFill>
                        <a:latin typeface="+mn-lt"/>
                        <a:ea typeface="+mn-ea"/>
                        <a:cs typeface="Times New Roman" panose="02020603050405020304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</a:pPr>
                      <a:r>
                        <a:rPr lang="zh-CN" sz="1600" b="1" kern="100" dirty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Times New Roman" panose="02020603050405020304"/>
                        </a:rPr>
                        <a:t>认证交换</a:t>
                      </a:r>
                      <a:endParaRPr lang="zh-CN" sz="1600" b="1" kern="100" dirty="0">
                        <a:solidFill>
                          <a:srgbClr val="002060"/>
                        </a:solidFill>
                        <a:latin typeface="+mn-lt"/>
                        <a:ea typeface="+mn-ea"/>
                        <a:cs typeface="Times New Roman" panose="02020603050405020304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</a:pPr>
                      <a:r>
                        <a:rPr lang="zh-CN" sz="1600" b="1" kern="100" dirty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Times New Roman" panose="02020603050405020304"/>
                        </a:rPr>
                        <a:t>流量填充</a:t>
                      </a:r>
                      <a:endParaRPr lang="zh-CN" sz="1600" b="1" kern="100" dirty="0">
                        <a:solidFill>
                          <a:srgbClr val="002060"/>
                        </a:solidFill>
                        <a:latin typeface="+mn-lt"/>
                        <a:ea typeface="+mn-ea"/>
                        <a:cs typeface="Times New Roman" panose="02020603050405020304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</a:pPr>
                      <a:r>
                        <a:rPr lang="zh-CN" sz="1600" b="1" kern="100" dirty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Times New Roman" panose="02020603050405020304"/>
                        </a:rPr>
                        <a:t>路由控制</a:t>
                      </a:r>
                      <a:endParaRPr lang="zh-CN" sz="1600" b="1" kern="100" dirty="0">
                        <a:solidFill>
                          <a:srgbClr val="002060"/>
                        </a:solidFill>
                        <a:latin typeface="+mn-lt"/>
                        <a:ea typeface="+mn-ea"/>
                        <a:cs typeface="Times New Roman" panose="02020603050405020304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</a:pPr>
                      <a:r>
                        <a:rPr lang="zh-CN" sz="1600" b="1" kern="100" dirty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Times New Roman" panose="02020603050405020304"/>
                        </a:rPr>
                        <a:t>公证</a:t>
                      </a:r>
                      <a:endParaRPr lang="zh-CN" sz="1600" b="1" kern="100" dirty="0">
                        <a:solidFill>
                          <a:srgbClr val="002060"/>
                        </a:solidFill>
                        <a:latin typeface="+mn-lt"/>
                        <a:ea typeface="+mn-ea"/>
                        <a:cs typeface="Times New Roman" panose="02020603050405020304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  <a:alpha val="10000"/>
                      </a:schemeClr>
                    </a:solidFill>
                  </a:tcPr>
                </a:tc>
              </a:tr>
              <a:tr h="501036">
                <a:tc>
                  <a:txBody>
                    <a:bodyPr/>
                    <a:lstStyle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</a:pPr>
                      <a:r>
                        <a:rPr lang="zh-CN" sz="1600" b="0" kern="100" dirty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Times New Roman" panose="02020603050405020304"/>
                        </a:rPr>
                        <a:t>对等实体认证</a:t>
                      </a:r>
                      <a:endParaRPr lang="zh-CN" sz="1600" b="0" kern="100" dirty="0">
                        <a:solidFill>
                          <a:srgbClr val="002060"/>
                        </a:solidFill>
                        <a:latin typeface="+mn-lt"/>
                        <a:ea typeface="+mn-ea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Times New Roman" panose="02020603050405020304"/>
                        </a:rPr>
                        <a:t>Y</a:t>
                      </a:r>
                      <a:endParaRPr lang="zh-CN" sz="1600" kern="100" dirty="0">
                        <a:solidFill>
                          <a:srgbClr val="002060"/>
                        </a:solidFill>
                        <a:latin typeface="+mn-lt"/>
                        <a:ea typeface="+mn-ea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Times New Roman" panose="02020603050405020304"/>
                        </a:rPr>
                        <a:t>Y</a:t>
                      </a:r>
                      <a:endParaRPr lang="zh-CN" sz="1600" kern="100" dirty="0">
                        <a:solidFill>
                          <a:srgbClr val="002060"/>
                        </a:solidFill>
                        <a:latin typeface="+mn-lt"/>
                        <a:ea typeface="+mn-ea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Times New Roman" panose="02020603050405020304"/>
                        </a:rPr>
                        <a:t>—</a:t>
                      </a:r>
                      <a:endParaRPr lang="zh-CN" sz="1600" kern="100" dirty="0">
                        <a:solidFill>
                          <a:srgbClr val="002060"/>
                        </a:solidFill>
                        <a:latin typeface="+mn-lt"/>
                        <a:ea typeface="+mn-ea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Times New Roman" panose="02020603050405020304"/>
                        </a:rPr>
                        <a:t>—</a:t>
                      </a:r>
                      <a:endParaRPr lang="zh-CN" sz="1600" kern="100">
                        <a:solidFill>
                          <a:srgbClr val="002060"/>
                        </a:solidFill>
                        <a:latin typeface="+mn-lt"/>
                        <a:ea typeface="+mn-ea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Times New Roman" panose="02020603050405020304"/>
                        </a:rPr>
                        <a:t>Y</a:t>
                      </a:r>
                      <a:endParaRPr lang="zh-CN" sz="1600" kern="100">
                        <a:solidFill>
                          <a:srgbClr val="002060"/>
                        </a:solidFill>
                        <a:latin typeface="+mn-lt"/>
                        <a:ea typeface="+mn-ea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Times New Roman" panose="02020603050405020304"/>
                        </a:rPr>
                        <a:t>—</a:t>
                      </a:r>
                      <a:endParaRPr lang="zh-CN" sz="1600" kern="100">
                        <a:solidFill>
                          <a:srgbClr val="002060"/>
                        </a:solidFill>
                        <a:latin typeface="+mn-lt"/>
                        <a:ea typeface="+mn-ea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Times New Roman" panose="02020603050405020304"/>
                        </a:rPr>
                        <a:t>—</a:t>
                      </a:r>
                      <a:endParaRPr lang="zh-CN" sz="1600" kern="100">
                        <a:solidFill>
                          <a:srgbClr val="002060"/>
                        </a:solidFill>
                        <a:latin typeface="+mn-lt"/>
                        <a:ea typeface="+mn-ea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Times New Roman" panose="02020603050405020304"/>
                        </a:rPr>
                        <a:t>—</a:t>
                      </a:r>
                      <a:endParaRPr lang="zh-CN" sz="1600" kern="100">
                        <a:solidFill>
                          <a:srgbClr val="002060"/>
                        </a:solidFill>
                        <a:latin typeface="+mn-lt"/>
                        <a:ea typeface="+mn-ea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036">
                <a:tc>
                  <a:txBody>
                    <a:bodyPr/>
                    <a:lstStyle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</a:pPr>
                      <a:r>
                        <a:rPr lang="zh-CN" sz="1600" b="0" kern="100" dirty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Times New Roman" panose="02020603050405020304"/>
                        </a:rPr>
                        <a:t>数据源认证</a:t>
                      </a:r>
                      <a:endParaRPr lang="zh-CN" sz="1600" b="0" kern="100" dirty="0">
                        <a:solidFill>
                          <a:srgbClr val="002060"/>
                        </a:solidFill>
                        <a:latin typeface="+mn-lt"/>
                        <a:ea typeface="+mn-ea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Times New Roman" panose="02020603050405020304"/>
                        </a:rPr>
                        <a:t>Y</a:t>
                      </a:r>
                      <a:endParaRPr lang="zh-CN" sz="1600" kern="100" dirty="0">
                        <a:solidFill>
                          <a:srgbClr val="002060"/>
                        </a:solidFill>
                        <a:latin typeface="+mn-lt"/>
                        <a:ea typeface="+mn-ea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Times New Roman" panose="02020603050405020304"/>
                        </a:rPr>
                        <a:t>Y</a:t>
                      </a:r>
                      <a:endParaRPr lang="zh-CN" sz="1600" kern="100" dirty="0">
                        <a:solidFill>
                          <a:srgbClr val="002060"/>
                        </a:solidFill>
                        <a:latin typeface="+mn-lt"/>
                        <a:ea typeface="+mn-ea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Times New Roman" panose="02020603050405020304"/>
                        </a:rPr>
                        <a:t>—</a:t>
                      </a:r>
                      <a:endParaRPr lang="zh-CN" sz="1600" kern="100" dirty="0">
                        <a:solidFill>
                          <a:srgbClr val="002060"/>
                        </a:solidFill>
                        <a:latin typeface="+mn-lt"/>
                        <a:ea typeface="+mn-ea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Times New Roman" panose="02020603050405020304"/>
                        </a:rPr>
                        <a:t>—</a:t>
                      </a:r>
                      <a:endParaRPr lang="zh-CN" sz="1600" kern="100" dirty="0">
                        <a:solidFill>
                          <a:srgbClr val="002060"/>
                        </a:solidFill>
                        <a:latin typeface="+mn-lt"/>
                        <a:ea typeface="+mn-ea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Times New Roman" panose="02020603050405020304"/>
                        </a:rPr>
                        <a:t>—</a:t>
                      </a:r>
                      <a:endParaRPr lang="zh-CN" sz="1600" kern="100" dirty="0">
                        <a:solidFill>
                          <a:srgbClr val="002060"/>
                        </a:solidFill>
                        <a:latin typeface="+mn-lt"/>
                        <a:ea typeface="+mn-ea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Times New Roman" panose="02020603050405020304"/>
                        </a:rPr>
                        <a:t>—</a:t>
                      </a:r>
                      <a:endParaRPr lang="zh-CN" sz="1600" kern="100" dirty="0">
                        <a:solidFill>
                          <a:srgbClr val="002060"/>
                        </a:solidFill>
                        <a:latin typeface="+mn-lt"/>
                        <a:ea typeface="+mn-ea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Times New Roman" panose="02020603050405020304"/>
                        </a:rPr>
                        <a:t>—</a:t>
                      </a:r>
                      <a:endParaRPr lang="zh-CN" sz="1600" kern="100" dirty="0">
                        <a:solidFill>
                          <a:srgbClr val="002060"/>
                        </a:solidFill>
                        <a:latin typeface="+mn-lt"/>
                        <a:ea typeface="+mn-ea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Times New Roman" panose="02020603050405020304"/>
                        </a:rPr>
                        <a:t>—</a:t>
                      </a:r>
                      <a:endParaRPr lang="zh-CN" sz="1600" kern="100" dirty="0">
                        <a:solidFill>
                          <a:srgbClr val="002060"/>
                        </a:solidFill>
                        <a:latin typeface="+mn-lt"/>
                        <a:ea typeface="+mn-ea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036">
                <a:tc>
                  <a:txBody>
                    <a:bodyPr/>
                    <a:lstStyle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</a:pPr>
                      <a:r>
                        <a:rPr lang="zh-CN" sz="1600" b="0" kern="100" dirty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Times New Roman" panose="02020603050405020304"/>
                        </a:rPr>
                        <a:t>访问控制</a:t>
                      </a:r>
                      <a:endParaRPr lang="zh-CN" sz="1600" b="0" kern="100" dirty="0">
                        <a:solidFill>
                          <a:srgbClr val="002060"/>
                        </a:solidFill>
                        <a:latin typeface="+mn-lt"/>
                        <a:ea typeface="+mn-ea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Times New Roman" panose="02020603050405020304"/>
                        </a:rPr>
                        <a:t>—</a:t>
                      </a:r>
                      <a:endParaRPr lang="zh-CN" sz="1600" kern="100" dirty="0">
                        <a:solidFill>
                          <a:srgbClr val="002060"/>
                        </a:solidFill>
                        <a:latin typeface="+mn-lt"/>
                        <a:ea typeface="+mn-ea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Times New Roman" panose="02020603050405020304"/>
                        </a:rPr>
                        <a:t>—</a:t>
                      </a:r>
                      <a:endParaRPr lang="zh-CN" sz="1600" kern="100">
                        <a:solidFill>
                          <a:srgbClr val="002060"/>
                        </a:solidFill>
                        <a:latin typeface="+mn-lt"/>
                        <a:ea typeface="+mn-ea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Times New Roman" panose="02020603050405020304"/>
                        </a:rPr>
                        <a:t>Y</a:t>
                      </a:r>
                      <a:endParaRPr lang="zh-CN" sz="1600" kern="100" dirty="0">
                        <a:solidFill>
                          <a:srgbClr val="002060"/>
                        </a:solidFill>
                        <a:latin typeface="+mn-lt"/>
                        <a:ea typeface="+mn-ea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Times New Roman" panose="02020603050405020304"/>
                        </a:rPr>
                        <a:t>—</a:t>
                      </a:r>
                      <a:endParaRPr lang="zh-CN" sz="1600" kern="100" dirty="0">
                        <a:solidFill>
                          <a:srgbClr val="002060"/>
                        </a:solidFill>
                        <a:latin typeface="+mn-lt"/>
                        <a:ea typeface="+mn-ea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Times New Roman" panose="02020603050405020304"/>
                        </a:rPr>
                        <a:t>—</a:t>
                      </a:r>
                      <a:endParaRPr lang="zh-CN" sz="1600" kern="100">
                        <a:solidFill>
                          <a:srgbClr val="002060"/>
                        </a:solidFill>
                        <a:latin typeface="+mn-lt"/>
                        <a:ea typeface="+mn-ea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Times New Roman" panose="02020603050405020304"/>
                        </a:rPr>
                        <a:t>—</a:t>
                      </a:r>
                      <a:endParaRPr lang="zh-CN" sz="1600" kern="100">
                        <a:solidFill>
                          <a:srgbClr val="002060"/>
                        </a:solidFill>
                        <a:latin typeface="+mn-lt"/>
                        <a:ea typeface="+mn-ea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Times New Roman" panose="02020603050405020304"/>
                        </a:rPr>
                        <a:t>—</a:t>
                      </a:r>
                      <a:endParaRPr lang="zh-CN" sz="1600" kern="100">
                        <a:solidFill>
                          <a:srgbClr val="002060"/>
                        </a:solidFill>
                        <a:latin typeface="+mn-lt"/>
                        <a:ea typeface="+mn-ea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Times New Roman" panose="02020603050405020304"/>
                        </a:rPr>
                        <a:t>—</a:t>
                      </a:r>
                      <a:endParaRPr lang="zh-CN" sz="1600" kern="100" dirty="0">
                        <a:solidFill>
                          <a:srgbClr val="002060"/>
                        </a:solidFill>
                        <a:latin typeface="+mn-lt"/>
                        <a:ea typeface="+mn-ea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036">
                <a:tc>
                  <a:txBody>
                    <a:bodyPr/>
                    <a:lstStyle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</a:pPr>
                      <a:r>
                        <a:rPr lang="zh-CN" sz="1600" b="0" kern="100" dirty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Times New Roman" panose="02020603050405020304"/>
                        </a:rPr>
                        <a:t>保密性</a:t>
                      </a:r>
                      <a:endParaRPr lang="zh-CN" sz="1600" b="0" kern="100" dirty="0">
                        <a:solidFill>
                          <a:srgbClr val="002060"/>
                        </a:solidFill>
                        <a:latin typeface="+mn-lt"/>
                        <a:ea typeface="+mn-ea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Times New Roman" panose="02020603050405020304"/>
                        </a:rPr>
                        <a:t>Y</a:t>
                      </a:r>
                      <a:endParaRPr lang="zh-CN" sz="1600" kern="100" dirty="0">
                        <a:solidFill>
                          <a:srgbClr val="002060"/>
                        </a:solidFill>
                        <a:latin typeface="+mn-lt"/>
                        <a:ea typeface="+mn-ea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Times New Roman" panose="02020603050405020304"/>
                        </a:rPr>
                        <a:t>—</a:t>
                      </a:r>
                      <a:endParaRPr lang="zh-CN" sz="1600" kern="100">
                        <a:solidFill>
                          <a:srgbClr val="002060"/>
                        </a:solidFill>
                        <a:latin typeface="+mn-lt"/>
                        <a:ea typeface="+mn-ea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Times New Roman" panose="02020603050405020304"/>
                        </a:rPr>
                        <a:t>—</a:t>
                      </a:r>
                      <a:endParaRPr lang="zh-CN" sz="1600" kern="100" dirty="0">
                        <a:solidFill>
                          <a:srgbClr val="002060"/>
                        </a:solidFill>
                        <a:latin typeface="+mn-lt"/>
                        <a:ea typeface="+mn-ea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Times New Roman" panose="02020603050405020304"/>
                        </a:rPr>
                        <a:t>—</a:t>
                      </a:r>
                      <a:endParaRPr lang="zh-CN" sz="1600" kern="100" dirty="0">
                        <a:solidFill>
                          <a:srgbClr val="002060"/>
                        </a:solidFill>
                        <a:latin typeface="+mn-lt"/>
                        <a:ea typeface="+mn-ea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Times New Roman" panose="02020603050405020304"/>
                        </a:rPr>
                        <a:t>—</a:t>
                      </a:r>
                      <a:endParaRPr lang="zh-CN" sz="1600" kern="100" dirty="0">
                        <a:solidFill>
                          <a:srgbClr val="002060"/>
                        </a:solidFill>
                        <a:latin typeface="+mn-lt"/>
                        <a:ea typeface="+mn-ea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Times New Roman" panose="02020603050405020304"/>
                        </a:rPr>
                        <a:t>—</a:t>
                      </a:r>
                      <a:endParaRPr lang="zh-CN" sz="1600" kern="100" dirty="0">
                        <a:solidFill>
                          <a:srgbClr val="002060"/>
                        </a:solidFill>
                        <a:latin typeface="+mn-lt"/>
                        <a:ea typeface="+mn-ea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Times New Roman" panose="02020603050405020304"/>
                        </a:rPr>
                        <a:t>Y</a:t>
                      </a:r>
                      <a:endParaRPr lang="zh-CN" sz="1600" kern="100">
                        <a:solidFill>
                          <a:srgbClr val="002060"/>
                        </a:solidFill>
                        <a:latin typeface="+mn-lt"/>
                        <a:ea typeface="+mn-ea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Times New Roman" panose="02020603050405020304"/>
                        </a:rPr>
                        <a:t>—</a:t>
                      </a:r>
                      <a:endParaRPr lang="zh-CN" sz="1600" kern="100" dirty="0">
                        <a:solidFill>
                          <a:srgbClr val="002060"/>
                        </a:solidFill>
                        <a:latin typeface="+mn-lt"/>
                        <a:ea typeface="+mn-ea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036">
                <a:tc>
                  <a:txBody>
                    <a:bodyPr/>
                    <a:lstStyle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</a:pPr>
                      <a:r>
                        <a:rPr lang="zh-CN" sz="1600" b="0" kern="100" dirty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Times New Roman" panose="02020603050405020304"/>
                        </a:rPr>
                        <a:t>流量保密性</a:t>
                      </a:r>
                      <a:endParaRPr lang="zh-CN" sz="1600" b="0" kern="100" dirty="0">
                        <a:solidFill>
                          <a:srgbClr val="002060"/>
                        </a:solidFill>
                        <a:latin typeface="+mn-lt"/>
                        <a:ea typeface="+mn-ea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Times New Roman" panose="02020603050405020304"/>
                        </a:rPr>
                        <a:t>Y</a:t>
                      </a:r>
                      <a:endParaRPr lang="zh-CN" sz="1600" kern="100" dirty="0">
                        <a:solidFill>
                          <a:srgbClr val="002060"/>
                        </a:solidFill>
                        <a:latin typeface="+mn-lt"/>
                        <a:ea typeface="+mn-ea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Times New Roman" panose="02020603050405020304"/>
                        </a:rPr>
                        <a:t>—</a:t>
                      </a:r>
                      <a:endParaRPr lang="zh-CN" sz="1600" kern="100">
                        <a:solidFill>
                          <a:srgbClr val="002060"/>
                        </a:solidFill>
                        <a:latin typeface="+mn-lt"/>
                        <a:ea typeface="+mn-ea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Times New Roman" panose="02020603050405020304"/>
                        </a:rPr>
                        <a:t>—</a:t>
                      </a:r>
                      <a:endParaRPr lang="zh-CN" sz="1600" kern="100">
                        <a:solidFill>
                          <a:srgbClr val="002060"/>
                        </a:solidFill>
                        <a:latin typeface="+mn-lt"/>
                        <a:ea typeface="+mn-ea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Times New Roman" panose="02020603050405020304"/>
                        </a:rPr>
                        <a:t>—</a:t>
                      </a:r>
                      <a:endParaRPr lang="zh-CN" sz="1600" kern="100">
                        <a:solidFill>
                          <a:srgbClr val="002060"/>
                        </a:solidFill>
                        <a:latin typeface="+mn-lt"/>
                        <a:ea typeface="+mn-ea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Times New Roman" panose="02020603050405020304"/>
                        </a:rPr>
                        <a:t>—</a:t>
                      </a:r>
                      <a:endParaRPr lang="zh-CN" sz="1600" kern="100" dirty="0">
                        <a:solidFill>
                          <a:srgbClr val="002060"/>
                        </a:solidFill>
                        <a:latin typeface="+mn-lt"/>
                        <a:ea typeface="+mn-ea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Times New Roman" panose="02020603050405020304"/>
                        </a:rPr>
                        <a:t>Y</a:t>
                      </a:r>
                      <a:endParaRPr lang="zh-CN" sz="1600" kern="100" dirty="0">
                        <a:solidFill>
                          <a:srgbClr val="002060"/>
                        </a:solidFill>
                        <a:latin typeface="+mn-lt"/>
                        <a:ea typeface="+mn-ea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Times New Roman" panose="02020603050405020304"/>
                        </a:rPr>
                        <a:t>Y</a:t>
                      </a:r>
                      <a:endParaRPr lang="zh-CN" sz="1600" kern="100" dirty="0">
                        <a:solidFill>
                          <a:srgbClr val="002060"/>
                        </a:solidFill>
                        <a:latin typeface="+mn-lt"/>
                        <a:ea typeface="+mn-ea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Times New Roman" panose="02020603050405020304"/>
                        </a:rPr>
                        <a:t>—</a:t>
                      </a:r>
                      <a:endParaRPr lang="zh-CN" sz="1600" kern="100">
                        <a:solidFill>
                          <a:srgbClr val="002060"/>
                        </a:solidFill>
                        <a:latin typeface="+mn-lt"/>
                        <a:ea typeface="+mn-ea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036">
                <a:tc>
                  <a:txBody>
                    <a:bodyPr/>
                    <a:lstStyle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</a:pPr>
                      <a:r>
                        <a:rPr lang="zh-CN" sz="1600" b="0" kern="100" dirty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Times New Roman" panose="02020603050405020304"/>
                        </a:rPr>
                        <a:t>数据完整性</a:t>
                      </a:r>
                      <a:endParaRPr lang="zh-CN" sz="1600" b="0" kern="100" dirty="0">
                        <a:solidFill>
                          <a:srgbClr val="002060"/>
                        </a:solidFill>
                        <a:latin typeface="+mn-lt"/>
                        <a:ea typeface="+mn-ea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Times New Roman" panose="02020603050405020304"/>
                        </a:rPr>
                        <a:t>Y</a:t>
                      </a:r>
                      <a:endParaRPr lang="zh-CN" sz="1600" kern="100" dirty="0">
                        <a:solidFill>
                          <a:srgbClr val="002060"/>
                        </a:solidFill>
                        <a:latin typeface="+mn-lt"/>
                        <a:ea typeface="+mn-ea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Times New Roman" panose="02020603050405020304"/>
                        </a:rPr>
                        <a:t>Y</a:t>
                      </a:r>
                      <a:endParaRPr lang="zh-CN" sz="1600" kern="100">
                        <a:solidFill>
                          <a:srgbClr val="002060"/>
                        </a:solidFill>
                        <a:latin typeface="+mn-lt"/>
                        <a:ea typeface="+mn-ea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Times New Roman" panose="02020603050405020304"/>
                        </a:rPr>
                        <a:t>—</a:t>
                      </a:r>
                      <a:endParaRPr lang="zh-CN" sz="1600" kern="100">
                        <a:solidFill>
                          <a:srgbClr val="002060"/>
                        </a:solidFill>
                        <a:latin typeface="+mn-lt"/>
                        <a:ea typeface="+mn-ea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Times New Roman" panose="02020603050405020304"/>
                        </a:rPr>
                        <a:t>Y</a:t>
                      </a:r>
                      <a:endParaRPr lang="zh-CN" sz="1600" kern="100">
                        <a:solidFill>
                          <a:srgbClr val="002060"/>
                        </a:solidFill>
                        <a:latin typeface="+mn-lt"/>
                        <a:ea typeface="+mn-ea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Times New Roman" panose="02020603050405020304"/>
                        </a:rPr>
                        <a:t>—</a:t>
                      </a:r>
                      <a:endParaRPr lang="zh-CN" sz="1600" kern="100">
                        <a:solidFill>
                          <a:srgbClr val="002060"/>
                        </a:solidFill>
                        <a:latin typeface="+mn-lt"/>
                        <a:ea typeface="+mn-ea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Times New Roman" panose="02020603050405020304"/>
                        </a:rPr>
                        <a:t>—</a:t>
                      </a:r>
                      <a:endParaRPr lang="zh-CN" sz="1600" kern="100" dirty="0">
                        <a:solidFill>
                          <a:srgbClr val="002060"/>
                        </a:solidFill>
                        <a:latin typeface="+mn-lt"/>
                        <a:ea typeface="+mn-ea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Times New Roman" panose="02020603050405020304"/>
                        </a:rPr>
                        <a:t>—</a:t>
                      </a:r>
                      <a:endParaRPr lang="zh-CN" sz="1600" kern="100" dirty="0">
                        <a:solidFill>
                          <a:srgbClr val="002060"/>
                        </a:solidFill>
                        <a:latin typeface="+mn-lt"/>
                        <a:ea typeface="+mn-ea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Times New Roman" panose="02020603050405020304"/>
                        </a:rPr>
                        <a:t>—</a:t>
                      </a:r>
                      <a:endParaRPr lang="zh-CN" sz="1600" kern="100">
                        <a:solidFill>
                          <a:srgbClr val="002060"/>
                        </a:solidFill>
                        <a:latin typeface="+mn-lt"/>
                        <a:ea typeface="+mn-ea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036">
                <a:tc>
                  <a:txBody>
                    <a:bodyPr/>
                    <a:lstStyle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</a:pPr>
                      <a:r>
                        <a:rPr lang="zh-CN" sz="1600" b="0" kern="100" dirty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Times New Roman" panose="02020603050405020304"/>
                        </a:rPr>
                        <a:t>不可否认性</a:t>
                      </a:r>
                      <a:endParaRPr lang="zh-CN" sz="1600" b="0" kern="100" dirty="0">
                        <a:solidFill>
                          <a:srgbClr val="002060"/>
                        </a:solidFill>
                        <a:latin typeface="+mn-lt"/>
                        <a:ea typeface="+mn-ea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Times New Roman" panose="02020603050405020304"/>
                        </a:rPr>
                        <a:t>—</a:t>
                      </a:r>
                      <a:endParaRPr lang="zh-CN" sz="1600" kern="100" dirty="0">
                        <a:solidFill>
                          <a:srgbClr val="002060"/>
                        </a:solidFill>
                        <a:latin typeface="+mn-lt"/>
                        <a:ea typeface="+mn-ea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Times New Roman" panose="02020603050405020304"/>
                        </a:rPr>
                        <a:t>Y</a:t>
                      </a:r>
                      <a:endParaRPr lang="zh-CN" sz="1600" kern="100">
                        <a:solidFill>
                          <a:srgbClr val="002060"/>
                        </a:solidFill>
                        <a:latin typeface="+mn-lt"/>
                        <a:ea typeface="+mn-ea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Times New Roman" panose="02020603050405020304"/>
                        </a:rPr>
                        <a:t>—</a:t>
                      </a:r>
                      <a:endParaRPr lang="zh-CN" sz="1600" kern="100">
                        <a:solidFill>
                          <a:srgbClr val="002060"/>
                        </a:solidFill>
                        <a:latin typeface="+mn-lt"/>
                        <a:ea typeface="+mn-ea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Times New Roman" panose="02020603050405020304"/>
                        </a:rPr>
                        <a:t>Y</a:t>
                      </a:r>
                      <a:endParaRPr lang="zh-CN" sz="1600" kern="100" dirty="0">
                        <a:solidFill>
                          <a:srgbClr val="002060"/>
                        </a:solidFill>
                        <a:latin typeface="+mn-lt"/>
                        <a:ea typeface="+mn-ea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Times New Roman" panose="02020603050405020304"/>
                        </a:rPr>
                        <a:t>—</a:t>
                      </a:r>
                      <a:endParaRPr lang="zh-CN" sz="1600" kern="100">
                        <a:solidFill>
                          <a:srgbClr val="002060"/>
                        </a:solidFill>
                        <a:latin typeface="+mn-lt"/>
                        <a:ea typeface="+mn-ea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Times New Roman" panose="02020603050405020304"/>
                        </a:rPr>
                        <a:t>—</a:t>
                      </a:r>
                      <a:endParaRPr lang="zh-CN" sz="1600" kern="100" dirty="0">
                        <a:solidFill>
                          <a:srgbClr val="002060"/>
                        </a:solidFill>
                        <a:latin typeface="+mn-lt"/>
                        <a:ea typeface="+mn-ea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Times New Roman" panose="02020603050405020304"/>
                        </a:rPr>
                        <a:t>—</a:t>
                      </a:r>
                      <a:endParaRPr lang="zh-CN" sz="1600" kern="100" dirty="0">
                        <a:solidFill>
                          <a:srgbClr val="002060"/>
                        </a:solidFill>
                        <a:latin typeface="+mn-lt"/>
                        <a:ea typeface="+mn-ea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100" dirty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Times New Roman" panose="02020603050405020304"/>
                        </a:rPr>
                        <a:t>Y</a:t>
                      </a:r>
                      <a:endParaRPr lang="zh-CN" sz="1600" kern="100" dirty="0">
                        <a:solidFill>
                          <a:srgbClr val="002060"/>
                        </a:solidFill>
                        <a:latin typeface="+mn-lt"/>
                        <a:ea typeface="+mn-ea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036">
                <a:tc>
                  <a:txBody>
                    <a:bodyPr/>
                    <a:lstStyle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</a:pPr>
                      <a:r>
                        <a:rPr lang="zh-CN" sz="1600" b="0" kern="100" dirty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Times New Roman" panose="02020603050405020304"/>
                        </a:rPr>
                        <a:t>可用性</a:t>
                      </a:r>
                      <a:endParaRPr lang="zh-CN" sz="1600" b="0" kern="100" dirty="0">
                        <a:solidFill>
                          <a:srgbClr val="002060"/>
                        </a:solidFill>
                        <a:latin typeface="+mn-lt"/>
                        <a:ea typeface="+mn-ea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Times New Roman" panose="02020603050405020304"/>
                        </a:rPr>
                        <a:t>—</a:t>
                      </a:r>
                      <a:endParaRPr lang="zh-CN" sz="1600" kern="100" dirty="0">
                        <a:solidFill>
                          <a:srgbClr val="002060"/>
                        </a:solidFill>
                        <a:latin typeface="+mn-lt"/>
                        <a:ea typeface="+mn-ea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Times New Roman" panose="02020603050405020304"/>
                        </a:rPr>
                        <a:t>—</a:t>
                      </a:r>
                      <a:endParaRPr lang="zh-CN" sz="1600" kern="100">
                        <a:solidFill>
                          <a:srgbClr val="002060"/>
                        </a:solidFill>
                        <a:latin typeface="+mn-lt"/>
                        <a:ea typeface="+mn-ea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Times New Roman" panose="02020603050405020304"/>
                        </a:rPr>
                        <a:t>—</a:t>
                      </a:r>
                      <a:endParaRPr lang="zh-CN" sz="1600" kern="100" dirty="0">
                        <a:solidFill>
                          <a:srgbClr val="002060"/>
                        </a:solidFill>
                        <a:latin typeface="+mn-lt"/>
                        <a:ea typeface="+mn-ea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Times New Roman" panose="02020603050405020304"/>
                        </a:rPr>
                        <a:t>Y</a:t>
                      </a:r>
                      <a:endParaRPr lang="zh-CN" sz="1600" kern="100">
                        <a:solidFill>
                          <a:srgbClr val="002060"/>
                        </a:solidFill>
                        <a:latin typeface="+mn-lt"/>
                        <a:ea typeface="+mn-ea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Times New Roman" panose="02020603050405020304"/>
                        </a:rPr>
                        <a:t>Y</a:t>
                      </a:r>
                      <a:endParaRPr lang="zh-CN" sz="1600" kern="100">
                        <a:solidFill>
                          <a:srgbClr val="002060"/>
                        </a:solidFill>
                        <a:latin typeface="+mn-lt"/>
                        <a:ea typeface="+mn-ea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Times New Roman" panose="02020603050405020304"/>
                        </a:rPr>
                        <a:t>—</a:t>
                      </a:r>
                      <a:endParaRPr lang="zh-CN" sz="1600" kern="100">
                        <a:solidFill>
                          <a:srgbClr val="002060"/>
                        </a:solidFill>
                        <a:latin typeface="+mn-lt"/>
                        <a:ea typeface="+mn-ea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Times New Roman" panose="02020603050405020304"/>
                        </a:rPr>
                        <a:t>—</a:t>
                      </a:r>
                      <a:endParaRPr lang="zh-CN" sz="1600" kern="100" dirty="0">
                        <a:solidFill>
                          <a:srgbClr val="002060"/>
                        </a:solidFill>
                        <a:latin typeface="+mn-lt"/>
                        <a:ea typeface="+mn-ea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Times New Roman" panose="02020603050405020304"/>
                        </a:rPr>
                        <a:t>—</a:t>
                      </a:r>
                      <a:endParaRPr lang="zh-CN" sz="1600" kern="100" dirty="0">
                        <a:solidFill>
                          <a:srgbClr val="002060"/>
                        </a:solidFill>
                        <a:latin typeface="+mn-lt"/>
                        <a:ea typeface="+mn-ea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8" name="文本框 17"/>
          <p:cNvSpPr txBox="1"/>
          <p:nvPr/>
        </p:nvSpPr>
        <p:spPr>
          <a:xfrm>
            <a:off x="1674000" y="97200"/>
            <a:ext cx="249299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000" dirty="0">
                <a:solidFill>
                  <a:schemeClr val="accent1">
                    <a:lumMod val="50000"/>
                  </a:schemeClr>
                </a:solidFill>
                <a:latin typeface="+mj-ea"/>
                <a:ea typeface="+mj-ea"/>
              </a:rPr>
              <a:t>二、安全机制</a:t>
            </a:r>
            <a:endParaRPr lang="zh-CN" altLang="en-US" sz="3000" dirty="0">
              <a:solidFill>
                <a:schemeClr val="accent1">
                  <a:lumMod val="50000"/>
                </a:schemeClr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直接连接符 38"/>
          <p:cNvCxnSpPr/>
          <p:nvPr/>
        </p:nvCxnSpPr>
        <p:spPr>
          <a:xfrm>
            <a:off x="1893300" y="778797"/>
            <a:ext cx="10240948" cy="0"/>
          </a:xfrm>
          <a:prstGeom prst="line">
            <a:avLst/>
          </a:prstGeom>
          <a:ln w="127000" cmpd="thinThick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组合 46"/>
          <p:cNvGrpSpPr/>
          <p:nvPr/>
        </p:nvGrpSpPr>
        <p:grpSpPr>
          <a:xfrm>
            <a:off x="2418598" y="970095"/>
            <a:ext cx="3914290" cy="492443"/>
            <a:chOff x="709057" y="2645517"/>
            <a:chExt cx="4383616" cy="551487"/>
          </a:xfrm>
        </p:grpSpPr>
        <p:sp>
          <p:nvSpPr>
            <p:cNvPr id="48" name="矩形 47"/>
            <p:cNvSpPr/>
            <p:nvPr/>
          </p:nvSpPr>
          <p:spPr>
            <a:xfrm>
              <a:off x="888000" y="2645517"/>
              <a:ext cx="4204672" cy="5514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600" b="1" dirty="0">
                  <a:solidFill>
                    <a:schemeClr val="accent1">
                      <a:lumMod val="75000"/>
                    </a:schemeClr>
                  </a:solidFill>
                  <a:ea typeface="+mj-ea"/>
                </a:rPr>
                <a:t>2. </a:t>
              </a:r>
              <a:r>
                <a:rPr lang="zh-CN" altLang="en-US" sz="2600" b="1" dirty="0">
                  <a:solidFill>
                    <a:schemeClr val="accent1">
                      <a:lumMod val="75000"/>
                    </a:schemeClr>
                  </a:solidFill>
                  <a:ea typeface="+mj-ea"/>
                </a:rPr>
                <a:t>在</a:t>
              </a:r>
              <a:r>
                <a:rPr lang="en-US" altLang="zh-CN" sz="2600" b="1" dirty="0">
                  <a:solidFill>
                    <a:schemeClr val="accent1">
                      <a:lumMod val="75000"/>
                    </a:schemeClr>
                  </a:solidFill>
                  <a:ea typeface="+mj-ea"/>
                </a:rPr>
                <a:t>OSI</a:t>
              </a:r>
              <a:r>
                <a:rPr lang="zh-CN" altLang="en-US" sz="2600" b="1" dirty="0">
                  <a:solidFill>
                    <a:schemeClr val="accent1">
                      <a:lumMod val="75000"/>
                    </a:schemeClr>
                  </a:solidFill>
                  <a:ea typeface="+mj-ea"/>
                </a:rPr>
                <a:t>层中的服务配置</a:t>
              </a:r>
              <a:endParaRPr lang="zh-CN" altLang="en-US" sz="2600" b="1" dirty="0">
                <a:solidFill>
                  <a:schemeClr val="accent1">
                    <a:lumMod val="75000"/>
                  </a:schemeClr>
                </a:solidFill>
                <a:ea typeface="+mj-ea"/>
              </a:endParaRPr>
            </a:p>
          </p:txBody>
        </p:sp>
        <p:grpSp>
          <p:nvGrpSpPr>
            <p:cNvPr id="49" name="组合 48"/>
            <p:cNvGrpSpPr/>
            <p:nvPr/>
          </p:nvGrpSpPr>
          <p:grpSpPr>
            <a:xfrm>
              <a:off x="709057" y="2662078"/>
              <a:ext cx="4383616" cy="498556"/>
              <a:chOff x="998029" y="699619"/>
              <a:chExt cx="5964478" cy="678350"/>
            </a:xfrm>
          </p:grpSpPr>
          <p:cxnSp>
            <p:nvCxnSpPr>
              <p:cNvPr id="50" name="直接连接符 49"/>
              <p:cNvCxnSpPr/>
              <p:nvPr/>
            </p:nvCxnSpPr>
            <p:spPr>
              <a:xfrm>
                <a:off x="998029" y="738641"/>
                <a:ext cx="0" cy="595657"/>
              </a:xfrm>
              <a:prstGeom prst="line">
                <a:avLst/>
              </a:prstGeom>
              <a:ln>
                <a:solidFill>
                  <a:srgbClr val="294EA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接连接符 50"/>
              <p:cNvCxnSpPr/>
              <p:nvPr/>
            </p:nvCxnSpPr>
            <p:spPr>
              <a:xfrm>
                <a:off x="1045654" y="736260"/>
                <a:ext cx="0" cy="593560"/>
              </a:xfrm>
              <a:prstGeom prst="line">
                <a:avLst/>
              </a:prstGeom>
              <a:ln>
                <a:solidFill>
                  <a:srgbClr val="294EA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接连接符 51"/>
              <p:cNvCxnSpPr/>
              <p:nvPr/>
            </p:nvCxnSpPr>
            <p:spPr>
              <a:xfrm flipH="1">
                <a:off x="998031" y="1331691"/>
                <a:ext cx="5964476" cy="0"/>
              </a:xfrm>
              <a:prstGeom prst="line">
                <a:avLst/>
              </a:prstGeom>
              <a:ln>
                <a:solidFill>
                  <a:srgbClr val="294EA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3" name="矩形 52"/>
              <p:cNvSpPr/>
              <p:nvPr/>
            </p:nvSpPr>
            <p:spPr>
              <a:xfrm>
                <a:off x="1087156" y="699619"/>
                <a:ext cx="148860" cy="678350"/>
              </a:xfrm>
              <a:prstGeom prst="rect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7204" tIns="33602" rIns="67204" bIns="33602" numCol="1" spcCol="0" rtlCol="0" fromWordArt="0" anchor="ctr" anchorCtr="0" forceAA="0" compatLnSpc="1">
                <a:noAutofit/>
              </a:bodyPr>
              <a:lstStyle/>
              <a:p>
                <a:endParaRPr lang="zh-CN" altLang="en-US" sz="1050" b="1">
                  <a:ea typeface="+mj-ea"/>
                </a:endParaRPr>
              </a:p>
            </p:txBody>
          </p:sp>
        </p:grpSp>
      </p:grpSp>
      <p:graphicFrame>
        <p:nvGraphicFramePr>
          <p:cNvPr id="3" name="表格 2"/>
          <p:cNvGraphicFramePr>
            <a:graphicFrameLocks noGrp="1"/>
          </p:cNvGraphicFramePr>
          <p:nvPr/>
        </p:nvGraphicFramePr>
        <p:xfrm>
          <a:off x="2119240" y="1695213"/>
          <a:ext cx="9456207" cy="4421834"/>
        </p:xfrm>
        <a:graphic>
          <a:graphicData uri="http://schemas.openxmlformats.org/drawingml/2006/table">
            <a:tbl>
              <a:tblPr/>
              <a:tblGrid>
                <a:gridCol w="4246445"/>
                <a:gridCol w="740010"/>
                <a:gridCol w="740010"/>
                <a:gridCol w="738822"/>
                <a:gridCol w="738822"/>
                <a:gridCol w="738822"/>
                <a:gridCol w="756638"/>
                <a:gridCol w="756638"/>
              </a:tblGrid>
              <a:tr h="249118"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60"/>
                        </a:spcAft>
                      </a:pPr>
                      <a:r>
                        <a:rPr lang="zh-CN" sz="2400" b="1" kern="100" dirty="0">
                          <a:solidFill>
                            <a:srgbClr val="002060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/>
                        </a:rPr>
                        <a:t>安 全 服 务</a:t>
                      </a:r>
                      <a:endParaRPr lang="zh-CN" sz="2400" b="1" kern="100" dirty="0">
                        <a:solidFill>
                          <a:srgbClr val="002060"/>
                        </a:solidFill>
                        <a:effectLst/>
                        <a:latin typeface="+mn-lt"/>
                        <a:ea typeface="+mn-ea"/>
                        <a:cs typeface="Times New Roman" panose="02020603050405020304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  <a:alpha val="10000"/>
                      </a:schemeClr>
                    </a:solidFill>
                  </a:tcPr>
                </a:tc>
                <a:tc gridSpan="7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zh-CN" sz="1600" b="1" kern="100" dirty="0">
                          <a:solidFill>
                            <a:srgbClr val="002060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/>
                        </a:rPr>
                        <a:t>协</a:t>
                      </a:r>
                      <a:r>
                        <a:rPr lang="en-US" sz="1600" b="1" kern="100" dirty="0">
                          <a:solidFill>
                            <a:srgbClr val="002060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/>
                        </a:rPr>
                        <a:t>  </a:t>
                      </a:r>
                      <a:r>
                        <a:rPr lang="zh-CN" sz="1600" b="1" kern="100" dirty="0">
                          <a:solidFill>
                            <a:srgbClr val="002060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/>
                        </a:rPr>
                        <a:t>议</a:t>
                      </a:r>
                      <a:r>
                        <a:rPr lang="en-US" sz="1600" b="1" kern="100" dirty="0">
                          <a:solidFill>
                            <a:srgbClr val="002060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/>
                        </a:rPr>
                        <a:t>  </a:t>
                      </a:r>
                      <a:r>
                        <a:rPr lang="zh-CN" sz="1600" b="1" kern="100" dirty="0">
                          <a:solidFill>
                            <a:srgbClr val="002060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/>
                        </a:rPr>
                        <a:t>层</a:t>
                      </a:r>
                      <a:endParaRPr lang="zh-CN" sz="1600" b="1" kern="100" dirty="0">
                        <a:solidFill>
                          <a:srgbClr val="002060"/>
                        </a:solidFill>
                        <a:effectLst/>
                        <a:latin typeface="+mn-lt"/>
                        <a:ea typeface="+mn-ea"/>
                        <a:cs typeface="Times New Roman" panose="02020603050405020304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  <a:alpha val="10000"/>
                      </a:schemeClr>
                    </a:solidFill>
                  </a:tcPr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</a:tr>
              <a:tr h="249118">
                <a:tc vMerge="1"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100" dirty="0">
                          <a:solidFill>
                            <a:srgbClr val="002060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/>
                        </a:rPr>
                        <a:t>1</a:t>
                      </a:r>
                      <a:endParaRPr lang="zh-CN" sz="1600" b="1" kern="100" dirty="0">
                        <a:solidFill>
                          <a:srgbClr val="002060"/>
                        </a:solidFill>
                        <a:effectLst/>
                        <a:latin typeface="+mn-lt"/>
                        <a:ea typeface="+mn-ea"/>
                        <a:cs typeface="Times New Roman" panose="02020603050405020304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100" dirty="0">
                          <a:solidFill>
                            <a:srgbClr val="002060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/>
                        </a:rPr>
                        <a:t>2</a:t>
                      </a:r>
                      <a:endParaRPr lang="zh-CN" sz="1600" b="1" kern="100" dirty="0">
                        <a:solidFill>
                          <a:srgbClr val="002060"/>
                        </a:solidFill>
                        <a:effectLst/>
                        <a:latin typeface="+mn-lt"/>
                        <a:ea typeface="+mn-ea"/>
                        <a:cs typeface="Times New Roman" panose="02020603050405020304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100" dirty="0">
                          <a:solidFill>
                            <a:srgbClr val="002060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/>
                        </a:rPr>
                        <a:t>3</a:t>
                      </a:r>
                      <a:endParaRPr lang="zh-CN" sz="1600" b="1" kern="100" dirty="0">
                        <a:solidFill>
                          <a:srgbClr val="002060"/>
                        </a:solidFill>
                        <a:effectLst/>
                        <a:latin typeface="+mn-lt"/>
                        <a:ea typeface="+mn-ea"/>
                        <a:cs typeface="Times New Roman" panose="02020603050405020304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100" dirty="0">
                          <a:solidFill>
                            <a:srgbClr val="002060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/>
                        </a:rPr>
                        <a:t>4</a:t>
                      </a:r>
                      <a:endParaRPr lang="zh-CN" sz="1600" b="1" kern="100" dirty="0">
                        <a:solidFill>
                          <a:srgbClr val="002060"/>
                        </a:solidFill>
                        <a:effectLst/>
                        <a:latin typeface="+mn-lt"/>
                        <a:ea typeface="+mn-ea"/>
                        <a:cs typeface="Times New Roman" panose="02020603050405020304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100" dirty="0">
                          <a:solidFill>
                            <a:srgbClr val="002060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/>
                        </a:rPr>
                        <a:t>5</a:t>
                      </a:r>
                      <a:endParaRPr lang="zh-CN" sz="1600" b="1" kern="100" dirty="0">
                        <a:solidFill>
                          <a:srgbClr val="002060"/>
                        </a:solidFill>
                        <a:effectLst/>
                        <a:latin typeface="+mn-lt"/>
                        <a:ea typeface="+mn-ea"/>
                        <a:cs typeface="Times New Roman" panose="02020603050405020304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100" dirty="0">
                          <a:solidFill>
                            <a:srgbClr val="002060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/>
                        </a:rPr>
                        <a:t>6</a:t>
                      </a:r>
                      <a:endParaRPr lang="zh-CN" sz="1600" b="1" kern="100" dirty="0">
                        <a:solidFill>
                          <a:srgbClr val="002060"/>
                        </a:solidFill>
                        <a:effectLst/>
                        <a:latin typeface="+mn-lt"/>
                        <a:ea typeface="+mn-ea"/>
                        <a:cs typeface="Times New Roman" panose="02020603050405020304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100" dirty="0">
                          <a:solidFill>
                            <a:srgbClr val="002060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/>
                        </a:rPr>
                        <a:t>7</a:t>
                      </a:r>
                      <a:endParaRPr lang="zh-CN" sz="1600" b="1" kern="100" dirty="0">
                        <a:solidFill>
                          <a:srgbClr val="002060"/>
                        </a:solidFill>
                        <a:effectLst/>
                        <a:latin typeface="+mn-lt"/>
                        <a:ea typeface="+mn-ea"/>
                        <a:cs typeface="Times New Roman" panose="02020603050405020304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  <a:alpha val="10000"/>
                      </a:schemeClr>
                    </a:solidFill>
                  </a:tcPr>
                </a:tc>
              </a:tr>
              <a:tr h="28025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zh-CN" sz="1600" b="0" kern="100" dirty="0">
                          <a:solidFill>
                            <a:srgbClr val="002060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/>
                        </a:rPr>
                        <a:t>对等实体认证</a:t>
                      </a:r>
                      <a:endParaRPr lang="zh-CN" sz="1600" b="0" kern="100" dirty="0">
                        <a:solidFill>
                          <a:srgbClr val="002060"/>
                        </a:solidFill>
                        <a:effectLst/>
                        <a:latin typeface="+mn-lt"/>
                        <a:ea typeface="+mn-ea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zh-CN" sz="1800" b="0" kern="100">
                          <a:solidFill>
                            <a:srgbClr val="002060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/>
                        </a:rPr>
                        <a:t>—</a:t>
                      </a:r>
                      <a:endParaRPr lang="zh-CN" sz="1800" b="0" kern="100">
                        <a:solidFill>
                          <a:srgbClr val="002060"/>
                        </a:solidFill>
                        <a:effectLst/>
                        <a:latin typeface="+mn-lt"/>
                        <a:ea typeface="+mn-ea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zh-CN" sz="1800" b="0" kern="100" dirty="0">
                          <a:solidFill>
                            <a:srgbClr val="002060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/>
                        </a:rPr>
                        <a:t>—</a:t>
                      </a:r>
                      <a:endParaRPr lang="zh-CN" sz="1800" b="0" kern="100" dirty="0">
                        <a:solidFill>
                          <a:srgbClr val="002060"/>
                        </a:solidFill>
                        <a:effectLst/>
                        <a:latin typeface="+mn-lt"/>
                        <a:ea typeface="+mn-ea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800" b="0" kern="100" dirty="0">
                          <a:solidFill>
                            <a:srgbClr val="002060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/>
                        </a:rPr>
                        <a:t>Y</a:t>
                      </a:r>
                      <a:endParaRPr lang="zh-CN" sz="1800" b="0" kern="100" dirty="0">
                        <a:solidFill>
                          <a:srgbClr val="002060"/>
                        </a:solidFill>
                        <a:effectLst/>
                        <a:latin typeface="+mn-lt"/>
                        <a:ea typeface="+mn-ea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800" b="0" kern="100">
                          <a:solidFill>
                            <a:srgbClr val="002060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/>
                        </a:rPr>
                        <a:t>Y</a:t>
                      </a:r>
                      <a:endParaRPr lang="zh-CN" sz="1800" b="0" kern="100">
                        <a:solidFill>
                          <a:srgbClr val="002060"/>
                        </a:solidFill>
                        <a:effectLst/>
                        <a:latin typeface="+mn-lt"/>
                        <a:ea typeface="+mn-ea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zh-CN" sz="1800" b="0" kern="100" dirty="0">
                          <a:solidFill>
                            <a:srgbClr val="002060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/>
                        </a:rPr>
                        <a:t>—</a:t>
                      </a:r>
                      <a:endParaRPr lang="zh-CN" sz="1800" b="0" kern="100" dirty="0">
                        <a:solidFill>
                          <a:srgbClr val="002060"/>
                        </a:solidFill>
                        <a:effectLst/>
                        <a:latin typeface="+mn-lt"/>
                        <a:ea typeface="+mn-ea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zh-CN" sz="1800" b="0" kern="100" dirty="0">
                          <a:solidFill>
                            <a:srgbClr val="002060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/>
                        </a:rPr>
                        <a:t>—</a:t>
                      </a:r>
                      <a:endParaRPr lang="zh-CN" sz="1800" b="0" kern="100" dirty="0">
                        <a:solidFill>
                          <a:srgbClr val="002060"/>
                        </a:solidFill>
                        <a:effectLst/>
                        <a:latin typeface="+mn-lt"/>
                        <a:ea typeface="+mn-ea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800" b="0" kern="100" dirty="0">
                          <a:solidFill>
                            <a:srgbClr val="002060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/>
                        </a:rPr>
                        <a:t>Y</a:t>
                      </a:r>
                      <a:endParaRPr lang="zh-CN" sz="1800" b="0" kern="100" dirty="0">
                        <a:solidFill>
                          <a:srgbClr val="002060"/>
                        </a:solidFill>
                        <a:effectLst/>
                        <a:latin typeface="+mn-lt"/>
                        <a:ea typeface="+mn-ea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025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zh-CN" sz="1600" b="0" kern="100" dirty="0">
                          <a:solidFill>
                            <a:srgbClr val="002060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/>
                        </a:rPr>
                        <a:t>数据源点认证</a:t>
                      </a:r>
                      <a:endParaRPr lang="zh-CN" sz="1600" b="0" kern="100" dirty="0">
                        <a:solidFill>
                          <a:srgbClr val="002060"/>
                        </a:solidFill>
                        <a:effectLst/>
                        <a:latin typeface="+mn-lt"/>
                        <a:ea typeface="+mn-ea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zh-CN" sz="1800" b="0" kern="100">
                          <a:solidFill>
                            <a:srgbClr val="002060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/>
                        </a:rPr>
                        <a:t>—</a:t>
                      </a:r>
                      <a:endParaRPr lang="zh-CN" sz="1800" b="0" kern="100">
                        <a:solidFill>
                          <a:srgbClr val="002060"/>
                        </a:solidFill>
                        <a:effectLst/>
                        <a:latin typeface="+mn-lt"/>
                        <a:ea typeface="+mn-ea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zh-CN" sz="1800" b="0" kern="100">
                          <a:solidFill>
                            <a:srgbClr val="002060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/>
                        </a:rPr>
                        <a:t>—</a:t>
                      </a:r>
                      <a:endParaRPr lang="zh-CN" sz="1800" b="0" kern="100">
                        <a:solidFill>
                          <a:srgbClr val="002060"/>
                        </a:solidFill>
                        <a:effectLst/>
                        <a:latin typeface="+mn-lt"/>
                        <a:ea typeface="+mn-ea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800" b="0" kern="100" dirty="0">
                          <a:solidFill>
                            <a:srgbClr val="002060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/>
                        </a:rPr>
                        <a:t>Y</a:t>
                      </a:r>
                      <a:endParaRPr lang="zh-CN" sz="1800" b="0" kern="100" dirty="0">
                        <a:solidFill>
                          <a:srgbClr val="002060"/>
                        </a:solidFill>
                        <a:effectLst/>
                        <a:latin typeface="+mn-lt"/>
                        <a:ea typeface="+mn-ea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800" b="0" kern="100">
                          <a:solidFill>
                            <a:srgbClr val="002060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/>
                        </a:rPr>
                        <a:t>Y</a:t>
                      </a:r>
                      <a:endParaRPr lang="zh-CN" sz="1800" b="0" kern="100">
                        <a:solidFill>
                          <a:srgbClr val="002060"/>
                        </a:solidFill>
                        <a:effectLst/>
                        <a:latin typeface="+mn-lt"/>
                        <a:ea typeface="+mn-ea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zh-CN" sz="1800" b="0" kern="100">
                          <a:solidFill>
                            <a:srgbClr val="002060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/>
                        </a:rPr>
                        <a:t>—</a:t>
                      </a:r>
                      <a:endParaRPr lang="zh-CN" sz="1800" b="0" kern="100">
                        <a:solidFill>
                          <a:srgbClr val="002060"/>
                        </a:solidFill>
                        <a:effectLst/>
                        <a:latin typeface="+mn-lt"/>
                        <a:ea typeface="+mn-ea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zh-CN" sz="1800" b="0" kern="100" dirty="0">
                          <a:solidFill>
                            <a:srgbClr val="002060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/>
                        </a:rPr>
                        <a:t>—</a:t>
                      </a:r>
                      <a:endParaRPr lang="zh-CN" sz="1800" b="0" kern="100" dirty="0">
                        <a:solidFill>
                          <a:srgbClr val="002060"/>
                        </a:solidFill>
                        <a:effectLst/>
                        <a:latin typeface="+mn-lt"/>
                        <a:ea typeface="+mn-ea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800" b="0" kern="100" dirty="0">
                          <a:solidFill>
                            <a:srgbClr val="002060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/>
                        </a:rPr>
                        <a:t>Y</a:t>
                      </a:r>
                      <a:endParaRPr lang="zh-CN" sz="1800" b="0" kern="100" dirty="0">
                        <a:solidFill>
                          <a:srgbClr val="002060"/>
                        </a:solidFill>
                        <a:effectLst/>
                        <a:latin typeface="+mn-lt"/>
                        <a:ea typeface="+mn-ea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025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zh-CN" sz="1600" b="0" kern="100" dirty="0">
                          <a:solidFill>
                            <a:srgbClr val="002060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/>
                        </a:rPr>
                        <a:t>访问控制</a:t>
                      </a:r>
                      <a:endParaRPr lang="zh-CN" sz="1600" b="0" kern="100" dirty="0">
                        <a:solidFill>
                          <a:srgbClr val="002060"/>
                        </a:solidFill>
                        <a:effectLst/>
                        <a:latin typeface="+mn-lt"/>
                        <a:ea typeface="+mn-ea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zh-CN" sz="1800" b="0" kern="100" dirty="0">
                          <a:solidFill>
                            <a:srgbClr val="002060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/>
                        </a:rPr>
                        <a:t>—</a:t>
                      </a:r>
                      <a:endParaRPr lang="zh-CN" sz="1800" b="0" kern="100" dirty="0">
                        <a:solidFill>
                          <a:srgbClr val="002060"/>
                        </a:solidFill>
                        <a:effectLst/>
                        <a:latin typeface="+mn-lt"/>
                        <a:ea typeface="+mn-ea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zh-CN" sz="1800" b="0" kern="100">
                          <a:solidFill>
                            <a:srgbClr val="002060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/>
                        </a:rPr>
                        <a:t>—</a:t>
                      </a:r>
                      <a:endParaRPr lang="zh-CN" sz="1800" b="0" kern="100">
                        <a:solidFill>
                          <a:srgbClr val="002060"/>
                        </a:solidFill>
                        <a:effectLst/>
                        <a:latin typeface="+mn-lt"/>
                        <a:ea typeface="+mn-ea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800" b="0" kern="100" dirty="0">
                          <a:solidFill>
                            <a:srgbClr val="002060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/>
                        </a:rPr>
                        <a:t>Y</a:t>
                      </a:r>
                      <a:endParaRPr lang="zh-CN" sz="1800" b="0" kern="100" dirty="0">
                        <a:solidFill>
                          <a:srgbClr val="002060"/>
                        </a:solidFill>
                        <a:effectLst/>
                        <a:latin typeface="+mn-lt"/>
                        <a:ea typeface="+mn-ea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800" b="0" kern="100" dirty="0">
                          <a:solidFill>
                            <a:srgbClr val="002060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/>
                        </a:rPr>
                        <a:t>Y</a:t>
                      </a:r>
                      <a:endParaRPr lang="zh-CN" sz="1800" b="0" kern="100" dirty="0">
                        <a:solidFill>
                          <a:srgbClr val="002060"/>
                        </a:solidFill>
                        <a:effectLst/>
                        <a:latin typeface="+mn-lt"/>
                        <a:ea typeface="+mn-ea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zh-CN" sz="1800" b="0" kern="100">
                          <a:solidFill>
                            <a:srgbClr val="002060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/>
                        </a:rPr>
                        <a:t>—</a:t>
                      </a:r>
                      <a:endParaRPr lang="zh-CN" sz="1800" b="0" kern="100">
                        <a:solidFill>
                          <a:srgbClr val="002060"/>
                        </a:solidFill>
                        <a:effectLst/>
                        <a:latin typeface="+mn-lt"/>
                        <a:ea typeface="+mn-ea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zh-CN" sz="1800" b="0" kern="100">
                          <a:solidFill>
                            <a:srgbClr val="002060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/>
                        </a:rPr>
                        <a:t>—</a:t>
                      </a:r>
                      <a:endParaRPr lang="zh-CN" sz="1800" b="0" kern="100">
                        <a:solidFill>
                          <a:srgbClr val="002060"/>
                        </a:solidFill>
                        <a:effectLst/>
                        <a:latin typeface="+mn-lt"/>
                        <a:ea typeface="+mn-ea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800" b="0" kern="100">
                          <a:solidFill>
                            <a:srgbClr val="002060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/>
                        </a:rPr>
                        <a:t>Y</a:t>
                      </a:r>
                      <a:endParaRPr lang="zh-CN" sz="1800" b="0" kern="100">
                        <a:solidFill>
                          <a:srgbClr val="002060"/>
                        </a:solidFill>
                        <a:effectLst/>
                        <a:latin typeface="+mn-lt"/>
                        <a:ea typeface="+mn-ea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025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zh-CN" sz="1600" b="0" kern="100" dirty="0">
                          <a:solidFill>
                            <a:srgbClr val="002060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/>
                        </a:rPr>
                        <a:t>连接保密性</a:t>
                      </a:r>
                      <a:endParaRPr lang="zh-CN" sz="1600" b="0" kern="100" dirty="0">
                        <a:solidFill>
                          <a:srgbClr val="002060"/>
                        </a:solidFill>
                        <a:effectLst/>
                        <a:latin typeface="+mn-lt"/>
                        <a:ea typeface="+mn-ea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800" b="0" kern="100" dirty="0">
                          <a:solidFill>
                            <a:srgbClr val="002060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/>
                        </a:rPr>
                        <a:t>Y</a:t>
                      </a:r>
                      <a:endParaRPr lang="zh-CN" sz="1800" b="0" kern="100" dirty="0">
                        <a:solidFill>
                          <a:srgbClr val="002060"/>
                        </a:solidFill>
                        <a:effectLst/>
                        <a:latin typeface="+mn-lt"/>
                        <a:ea typeface="+mn-ea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800" b="0" kern="100">
                          <a:solidFill>
                            <a:srgbClr val="002060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/>
                        </a:rPr>
                        <a:t>Y</a:t>
                      </a:r>
                      <a:endParaRPr lang="zh-CN" sz="1800" b="0" kern="100">
                        <a:solidFill>
                          <a:srgbClr val="002060"/>
                        </a:solidFill>
                        <a:effectLst/>
                        <a:latin typeface="+mn-lt"/>
                        <a:ea typeface="+mn-ea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800" b="0" kern="100">
                          <a:solidFill>
                            <a:srgbClr val="002060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/>
                        </a:rPr>
                        <a:t>Y</a:t>
                      </a:r>
                      <a:endParaRPr lang="zh-CN" sz="1800" b="0" kern="100">
                        <a:solidFill>
                          <a:srgbClr val="002060"/>
                        </a:solidFill>
                        <a:effectLst/>
                        <a:latin typeface="+mn-lt"/>
                        <a:ea typeface="+mn-ea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800" b="0" kern="100" dirty="0">
                          <a:solidFill>
                            <a:srgbClr val="002060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/>
                        </a:rPr>
                        <a:t>Y</a:t>
                      </a:r>
                      <a:endParaRPr lang="zh-CN" sz="1800" b="0" kern="100" dirty="0">
                        <a:solidFill>
                          <a:srgbClr val="002060"/>
                        </a:solidFill>
                        <a:effectLst/>
                        <a:latin typeface="+mn-lt"/>
                        <a:ea typeface="+mn-ea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zh-CN" sz="1800" b="0" kern="100">
                          <a:solidFill>
                            <a:srgbClr val="002060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/>
                        </a:rPr>
                        <a:t>—</a:t>
                      </a:r>
                      <a:endParaRPr lang="zh-CN" sz="1800" b="0" kern="100">
                        <a:solidFill>
                          <a:srgbClr val="002060"/>
                        </a:solidFill>
                        <a:effectLst/>
                        <a:latin typeface="+mn-lt"/>
                        <a:ea typeface="+mn-ea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800" b="0" kern="100">
                          <a:solidFill>
                            <a:srgbClr val="002060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/>
                        </a:rPr>
                        <a:t>Y</a:t>
                      </a:r>
                      <a:endParaRPr lang="zh-CN" sz="1800" b="0" kern="100">
                        <a:solidFill>
                          <a:srgbClr val="002060"/>
                        </a:solidFill>
                        <a:effectLst/>
                        <a:latin typeface="+mn-lt"/>
                        <a:ea typeface="+mn-ea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800" b="0" kern="100">
                          <a:solidFill>
                            <a:srgbClr val="002060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/>
                        </a:rPr>
                        <a:t>Y</a:t>
                      </a:r>
                      <a:endParaRPr lang="zh-CN" sz="1800" b="0" kern="100">
                        <a:solidFill>
                          <a:srgbClr val="002060"/>
                        </a:solidFill>
                        <a:effectLst/>
                        <a:latin typeface="+mn-lt"/>
                        <a:ea typeface="+mn-ea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025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zh-CN" sz="1600" b="0" kern="100" dirty="0">
                          <a:solidFill>
                            <a:srgbClr val="002060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/>
                        </a:rPr>
                        <a:t>无连接保密性</a:t>
                      </a:r>
                      <a:endParaRPr lang="zh-CN" sz="1600" b="0" kern="100" dirty="0">
                        <a:solidFill>
                          <a:srgbClr val="002060"/>
                        </a:solidFill>
                        <a:effectLst/>
                        <a:latin typeface="+mn-lt"/>
                        <a:ea typeface="+mn-ea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zh-CN" sz="1800" b="0" kern="100" dirty="0">
                          <a:solidFill>
                            <a:srgbClr val="002060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/>
                        </a:rPr>
                        <a:t>—</a:t>
                      </a:r>
                      <a:endParaRPr lang="zh-CN" sz="1800" b="0" kern="100" dirty="0">
                        <a:solidFill>
                          <a:srgbClr val="002060"/>
                        </a:solidFill>
                        <a:effectLst/>
                        <a:latin typeface="+mn-lt"/>
                        <a:ea typeface="+mn-ea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800" b="0" kern="100">
                          <a:solidFill>
                            <a:srgbClr val="002060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/>
                        </a:rPr>
                        <a:t>Y</a:t>
                      </a:r>
                      <a:endParaRPr lang="zh-CN" sz="1800" b="0" kern="100">
                        <a:solidFill>
                          <a:srgbClr val="002060"/>
                        </a:solidFill>
                        <a:effectLst/>
                        <a:latin typeface="+mn-lt"/>
                        <a:ea typeface="+mn-ea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800" b="0" kern="100">
                          <a:solidFill>
                            <a:srgbClr val="002060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/>
                        </a:rPr>
                        <a:t>Y</a:t>
                      </a:r>
                      <a:endParaRPr lang="zh-CN" sz="1800" b="0" kern="100">
                        <a:solidFill>
                          <a:srgbClr val="002060"/>
                        </a:solidFill>
                        <a:effectLst/>
                        <a:latin typeface="+mn-lt"/>
                        <a:ea typeface="+mn-ea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800" b="0" kern="100" dirty="0">
                          <a:solidFill>
                            <a:srgbClr val="002060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/>
                        </a:rPr>
                        <a:t>Y</a:t>
                      </a:r>
                      <a:endParaRPr lang="zh-CN" sz="1800" b="0" kern="100" dirty="0">
                        <a:solidFill>
                          <a:srgbClr val="002060"/>
                        </a:solidFill>
                        <a:effectLst/>
                        <a:latin typeface="+mn-lt"/>
                        <a:ea typeface="+mn-ea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zh-CN" sz="1800" b="0" kern="100" dirty="0">
                          <a:solidFill>
                            <a:srgbClr val="002060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/>
                        </a:rPr>
                        <a:t>—</a:t>
                      </a:r>
                      <a:endParaRPr lang="zh-CN" sz="1800" b="0" kern="100" dirty="0">
                        <a:solidFill>
                          <a:srgbClr val="002060"/>
                        </a:solidFill>
                        <a:effectLst/>
                        <a:latin typeface="+mn-lt"/>
                        <a:ea typeface="+mn-ea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800" b="0" kern="100">
                          <a:solidFill>
                            <a:srgbClr val="002060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/>
                        </a:rPr>
                        <a:t>Y</a:t>
                      </a:r>
                      <a:endParaRPr lang="zh-CN" sz="1800" b="0" kern="100">
                        <a:solidFill>
                          <a:srgbClr val="002060"/>
                        </a:solidFill>
                        <a:effectLst/>
                        <a:latin typeface="+mn-lt"/>
                        <a:ea typeface="+mn-ea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800" b="0" kern="100">
                          <a:solidFill>
                            <a:srgbClr val="002060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/>
                        </a:rPr>
                        <a:t>Y</a:t>
                      </a:r>
                      <a:endParaRPr lang="zh-CN" sz="1800" b="0" kern="100">
                        <a:solidFill>
                          <a:srgbClr val="002060"/>
                        </a:solidFill>
                        <a:effectLst/>
                        <a:latin typeface="+mn-lt"/>
                        <a:ea typeface="+mn-ea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025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zh-CN" sz="1600" b="0" kern="100" dirty="0">
                          <a:solidFill>
                            <a:srgbClr val="002060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/>
                        </a:rPr>
                        <a:t>选择域保密性</a:t>
                      </a:r>
                      <a:endParaRPr lang="zh-CN" sz="1600" b="0" kern="100" dirty="0">
                        <a:solidFill>
                          <a:srgbClr val="002060"/>
                        </a:solidFill>
                        <a:effectLst/>
                        <a:latin typeface="+mn-lt"/>
                        <a:ea typeface="+mn-ea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zh-CN" sz="1800" b="0" kern="100" dirty="0">
                          <a:solidFill>
                            <a:srgbClr val="002060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/>
                        </a:rPr>
                        <a:t>—</a:t>
                      </a:r>
                      <a:endParaRPr lang="zh-CN" sz="1800" b="0" kern="100" dirty="0">
                        <a:solidFill>
                          <a:srgbClr val="002060"/>
                        </a:solidFill>
                        <a:effectLst/>
                        <a:latin typeface="+mn-lt"/>
                        <a:ea typeface="+mn-ea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zh-CN" sz="1800" b="0" kern="100" dirty="0">
                          <a:solidFill>
                            <a:srgbClr val="002060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/>
                        </a:rPr>
                        <a:t>—</a:t>
                      </a:r>
                      <a:endParaRPr lang="zh-CN" sz="1800" b="0" kern="100" dirty="0">
                        <a:solidFill>
                          <a:srgbClr val="002060"/>
                        </a:solidFill>
                        <a:effectLst/>
                        <a:latin typeface="+mn-lt"/>
                        <a:ea typeface="+mn-ea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zh-CN" sz="1800" b="0" kern="100" dirty="0">
                          <a:solidFill>
                            <a:srgbClr val="002060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/>
                        </a:rPr>
                        <a:t>—</a:t>
                      </a:r>
                      <a:endParaRPr lang="zh-CN" sz="1800" b="0" kern="100" dirty="0">
                        <a:solidFill>
                          <a:srgbClr val="002060"/>
                        </a:solidFill>
                        <a:effectLst/>
                        <a:latin typeface="+mn-lt"/>
                        <a:ea typeface="+mn-ea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zh-CN" sz="1800" b="0" kern="100">
                          <a:solidFill>
                            <a:srgbClr val="002060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/>
                        </a:rPr>
                        <a:t>—</a:t>
                      </a:r>
                      <a:endParaRPr lang="zh-CN" sz="1800" b="0" kern="100">
                        <a:solidFill>
                          <a:srgbClr val="002060"/>
                        </a:solidFill>
                        <a:effectLst/>
                        <a:latin typeface="+mn-lt"/>
                        <a:ea typeface="+mn-ea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zh-CN" sz="1800" b="0" kern="100" dirty="0">
                          <a:solidFill>
                            <a:srgbClr val="002060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/>
                        </a:rPr>
                        <a:t>—</a:t>
                      </a:r>
                      <a:endParaRPr lang="zh-CN" sz="1800" b="0" kern="100" dirty="0">
                        <a:solidFill>
                          <a:srgbClr val="002060"/>
                        </a:solidFill>
                        <a:effectLst/>
                        <a:latin typeface="+mn-lt"/>
                        <a:ea typeface="+mn-ea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zh-CN" sz="1800" b="0" kern="100">
                          <a:solidFill>
                            <a:srgbClr val="002060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/>
                        </a:rPr>
                        <a:t>—</a:t>
                      </a:r>
                      <a:endParaRPr lang="zh-CN" sz="1800" b="0" kern="100">
                        <a:solidFill>
                          <a:srgbClr val="002060"/>
                        </a:solidFill>
                        <a:effectLst/>
                        <a:latin typeface="+mn-lt"/>
                        <a:ea typeface="+mn-ea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800" b="0" kern="100">
                          <a:solidFill>
                            <a:srgbClr val="002060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/>
                        </a:rPr>
                        <a:t>Y</a:t>
                      </a:r>
                      <a:endParaRPr lang="zh-CN" sz="1800" b="0" kern="100">
                        <a:solidFill>
                          <a:srgbClr val="002060"/>
                        </a:solidFill>
                        <a:effectLst/>
                        <a:latin typeface="+mn-lt"/>
                        <a:ea typeface="+mn-ea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025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zh-CN" sz="1600" b="0" kern="100" dirty="0">
                          <a:solidFill>
                            <a:srgbClr val="002060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/>
                        </a:rPr>
                        <a:t>流量保密性</a:t>
                      </a:r>
                      <a:endParaRPr lang="zh-CN" sz="1600" b="0" kern="100" dirty="0">
                        <a:solidFill>
                          <a:srgbClr val="002060"/>
                        </a:solidFill>
                        <a:effectLst/>
                        <a:latin typeface="+mn-lt"/>
                        <a:ea typeface="+mn-ea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zh-CN" sz="1800" b="0" kern="100" dirty="0">
                          <a:solidFill>
                            <a:srgbClr val="002060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/>
                        </a:rPr>
                        <a:t>—</a:t>
                      </a:r>
                      <a:endParaRPr lang="zh-CN" sz="1800" b="0" kern="100" dirty="0">
                        <a:solidFill>
                          <a:srgbClr val="002060"/>
                        </a:solidFill>
                        <a:effectLst/>
                        <a:latin typeface="+mn-lt"/>
                        <a:ea typeface="+mn-ea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zh-CN" sz="1800" b="0" kern="100" dirty="0">
                          <a:solidFill>
                            <a:srgbClr val="002060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/>
                        </a:rPr>
                        <a:t>—</a:t>
                      </a:r>
                      <a:endParaRPr lang="zh-CN" sz="1800" b="0" kern="100" dirty="0">
                        <a:solidFill>
                          <a:srgbClr val="002060"/>
                        </a:solidFill>
                        <a:effectLst/>
                        <a:latin typeface="+mn-lt"/>
                        <a:ea typeface="+mn-ea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zh-CN" sz="1800" b="0" kern="100">
                          <a:solidFill>
                            <a:srgbClr val="002060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/>
                        </a:rPr>
                        <a:t>—</a:t>
                      </a:r>
                      <a:endParaRPr lang="zh-CN" sz="1800" b="0" kern="100">
                        <a:solidFill>
                          <a:srgbClr val="002060"/>
                        </a:solidFill>
                        <a:effectLst/>
                        <a:latin typeface="+mn-lt"/>
                        <a:ea typeface="+mn-ea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zh-CN" sz="1800" b="0" kern="100">
                          <a:solidFill>
                            <a:srgbClr val="002060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/>
                        </a:rPr>
                        <a:t>—</a:t>
                      </a:r>
                      <a:endParaRPr lang="zh-CN" sz="1800" b="0" kern="100">
                        <a:solidFill>
                          <a:srgbClr val="002060"/>
                        </a:solidFill>
                        <a:effectLst/>
                        <a:latin typeface="+mn-lt"/>
                        <a:ea typeface="+mn-ea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zh-CN" sz="1800" b="0" kern="100" dirty="0">
                          <a:solidFill>
                            <a:srgbClr val="002060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/>
                        </a:rPr>
                        <a:t>—</a:t>
                      </a:r>
                      <a:endParaRPr lang="zh-CN" sz="1800" b="0" kern="100" dirty="0">
                        <a:solidFill>
                          <a:srgbClr val="002060"/>
                        </a:solidFill>
                        <a:effectLst/>
                        <a:latin typeface="+mn-lt"/>
                        <a:ea typeface="+mn-ea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800" b="0" kern="100">
                          <a:solidFill>
                            <a:srgbClr val="002060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/>
                        </a:rPr>
                        <a:t>Y</a:t>
                      </a:r>
                      <a:endParaRPr lang="zh-CN" sz="1800" b="0" kern="100">
                        <a:solidFill>
                          <a:srgbClr val="002060"/>
                        </a:solidFill>
                        <a:effectLst/>
                        <a:latin typeface="+mn-lt"/>
                        <a:ea typeface="+mn-ea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800" b="0" kern="100" dirty="0">
                          <a:solidFill>
                            <a:srgbClr val="002060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/>
                        </a:rPr>
                        <a:t>Y</a:t>
                      </a:r>
                      <a:endParaRPr lang="zh-CN" sz="1800" b="0" kern="100" dirty="0">
                        <a:solidFill>
                          <a:srgbClr val="002060"/>
                        </a:solidFill>
                        <a:effectLst/>
                        <a:latin typeface="+mn-lt"/>
                        <a:ea typeface="+mn-ea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025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zh-CN" sz="1600" b="0" kern="100" dirty="0">
                          <a:solidFill>
                            <a:srgbClr val="002060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/>
                        </a:rPr>
                        <a:t>具有恢复功能的连接完整性</a:t>
                      </a:r>
                      <a:endParaRPr lang="zh-CN" sz="1600" b="0" kern="100" dirty="0">
                        <a:solidFill>
                          <a:srgbClr val="002060"/>
                        </a:solidFill>
                        <a:effectLst/>
                        <a:latin typeface="+mn-lt"/>
                        <a:ea typeface="+mn-ea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800" b="0" kern="100" dirty="0">
                          <a:solidFill>
                            <a:srgbClr val="002060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/>
                        </a:rPr>
                        <a:t>Y</a:t>
                      </a:r>
                      <a:endParaRPr lang="zh-CN" sz="1800" b="0" kern="100" dirty="0">
                        <a:solidFill>
                          <a:srgbClr val="002060"/>
                        </a:solidFill>
                        <a:effectLst/>
                        <a:latin typeface="+mn-lt"/>
                        <a:ea typeface="+mn-ea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zh-CN" sz="1800" b="0" kern="100" dirty="0">
                          <a:solidFill>
                            <a:srgbClr val="002060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/>
                        </a:rPr>
                        <a:t>—</a:t>
                      </a:r>
                      <a:endParaRPr lang="zh-CN" sz="1800" b="0" kern="100" dirty="0">
                        <a:solidFill>
                          <a:srgbClr val="002060"/>
                        </a:solidFill>
                        <a:effectLst/>
                        <a:latin typeface="+mn-lt"/>
                        <a:ea typeface="+mn-ea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800" b="0" kern="100" dirty="0">
                          <a:solidFill>
                            <a:srgbClr val="002060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/>
                        </a:rPr>
                        <a:t>Y</a:t>
                      </a:r>
                      <a:endParaRPr lang="zh-CN" sz="1800" b="0" kern="100" dirty="0">
                        <a:solidFill>
                          <a:srgbClr val="002060"/>
                        </a:solidFill>
                        <a:effectLst/>
                        <a:latin typeface="+mn-lt"/>
                        <a:ea typeface="+mn-ea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zh-CN" sz="1800" b="0" kern="100">
                          <a:solidFill>
                            <a:srgbClr val="002060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/>
                        </a:rPr>
                        <a:t>—</a:t>
                      </a:r>
                      <a:endParaRPr lang="zh-CN" sz="1800" b="0" kern="100">
                        <a:solidFill>
                          <a:srgbClr val="002060"/>
                        </a:solidFill>
                        <a:effectLst/>
                        <a:latin typeface="+mn-lt"/>
                        <a:ea typeface="+mn-ea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zh-CN" sz="1800" b="0" kern="100" dirty="0">
                          <a:solidFill>
                            <a:srgbClr val="002060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/>
                        </a:rPr>
                        <a:t>—</a:t>
                      </a:r>
                      <a:endParaRPr lang="zh-CN" sz="1800" b="0" kern="100" dirty="0">
                        <a:solidFill>
                          <a:srgbClr val="002060"/>
                        </a:solidFill>
                        <a:effectLst/>
                        <a:latin typeface="+mn-lt"/>
                        <a:ea typeface="+mn-ea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zh-CN" sz="1800" b="0" kern="100">
                          <a:solidFill>
                            <a:srgbClr val="002060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/>
                        </a:rPr>
                        <a:t>—</a:t>
                      </a:r>
                      <a:endParaRPr lang="zh-CN" sz="1800" b="0" kern="100">
                        <a:solidFill>
                          <a:srgbClr val="002060"/>
                        </a:solidFill>
                        <a:effectLst/>
                        <a:latin typeface="+mn-lt"/>
                        <a:ea typeface="+mn-ea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800" b="0" kern="100">
                          <a:solidFill>
                            <a:srgbClr val="002060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/>
                        </a:rPr>
                        <a:t>Y</a:t>
                      </a:r>
                      <a:endParaRPr lang="zh-CN" sz="1800" b="0" kern="100">
                        <a:solidFill>
                          <a:srgbClr val="002060"/>
                        </a:solidFill>
                        <a:effectLst/>
                        <a:latin typeface="+mn-lt"/>
                        <a:ea typeface="+mn-ea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025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zh-CN" sz="1600" b="0" kern="100" dirty="0">
                          <a:solidFill>
                            <a:srgbClr val="002060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/>
                        </a:rPr>
                        <a:t>不具有恢复功能的连接完整性</a:t>
                      </a:r>
                      <a:endParaRPr lang="zh-CN" sz="1600" b="0" kern="100" dirty="0">
                        <a:solidFill>
                          <a:srgbClr val="002060"/>
                        </a:solidFill>
                        <a:effectLst/>
                        <a:latin typeface="+mn-lt"/>
                        <a:ea typeface="+mn-ea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zh-CN" sz="1800" b="0" kern="100" dirty="0">
                          <a:solidFill>
                            <a:srgbClr val="002060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/>
                        </a:rPr>
                        <a:t>—</a:t>
                      </a:r>
                      <a:endParaRPr lang="zh-CN" sz="1800" b="0" kern="100" dirty="0">
                        <a:solidFill>
                          <a:srgbClr val="002060"/>
                        </a:solidFill>
                        <a:effectLst/>
                        <a:latin typeface="+mn-lt"/>
                        <a:ea typeface="+mn-ea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zh-CN" sz="1800" b="0" kern="100" dirty="0">
                          <a:solidFill>
                            <a:srgbClr val="002060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/>
                        </a:rPr>
                        <a:t>—</a:t>
                      </a:r>
                      <a:endParaRPr lang="zh-CN" sz="1800" b="0" kern="100" dirty="0">
                        <a:solidFill>
                          <a:srgbClr val="002060"/>
                        </a:solidFill>
                        <a:effectLst/>
                        <a:latin typeface="+mn-lt"/>
                        <a:ea typeface="+mn-ea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zh-CN" sz="1800" b="0" kern="100" dirty="0">
                          <a:solidFill>
                            <a:srgbClr val="002060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/>
                        </a:rPr>
                        <a:t>—</a:t>
                      </a:r>
                      <a:endParaRPr lang="zh-CN" sz="1800" b="0" kern="100" dirty="0">
                        <a:solidFill>
                          <a:srgbClr val="002060"/>
                        </a:solidFill>
                        <a:effectLst/>
                        <a:latin typeface="+mn-lt"/>
                        <a:ea typeface="+mn-ea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800" b="0" kern="100">
                          <a:solidFill>
                            <a:srgbClr val="002060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/>
                        </a:rPr>
                        <a:t>Y</a:t>
                      </a:r>
                      <a:endParaRPr lang="zh-CN" sz="1800" b="0" kern="100">
                        <a:solidFill>
                          <a:srgbClr val="002060"/>
                        </a:solidFill>
                        <a:effectLst/>
                        <a:latin typeface="+mn-lt"/>
                        <a:ea typeface="+mn-ea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zh-CN" sz="1800" b="0" kern="100">
                          <a:solidFill>
                            <a:srgbClr val="002060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/>
                        </a:rPr>
                        <a:t>—</a:t>
                      </a:r>
                      <a:endParaRPr lang="zh-CN" sz="1800" b="0" kern="100">
                        <a:solidFill>
                          <a:srgbClr val="002060"/>
                        </a:solidFill>
                        <a:effectLst/>
                        <a:latin typeface="+mn-lt"/>
                        <a:ea typeface="+mn-ea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zh-CN" sz="1800" b="0" kern="100" dirty="0">
                          <a:solidFill>
                            <a:srgbClr val="002060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/>
                        </a:rPr>
                        <a:t>—</a:t>
                      </a:r>
                      <a:endParaRPr lang="zh-CN" sz="1800" b="0" kern="100" dirty="0">
                        <a:solidFill>
                          <a:srgbClr val="002060"/>
                        </a:solidFill>
                        <a:effectLst/>
                        <a:latin typeface="+mn-lt"/>
                        <a:ea typeface="+mn-ea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800" b="0" kern="100" dirty="0">
                          <a:solidFill>
                            <a:srgbClr val="002060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/>
                        </a:rPr>
                        <a:t>Y</a:t>
                      </a:r>
                      <a:endParaRPr lang="zh-CN" sz="1800" b="0" kern="100" dirty="0">
                        <a:solidFill>
                          <a:srgbClr val="002060"/>
                        </a:solidFill>
                        <a:effectLst/>
                        <a:latin typeface="+mn-lt"/>
                        <a:ea typeface="+mn-ea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025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zh-CN" sz="1600" b="0" kern="100" dirty="0">
                          <a:solidFill>
                            <a:srgbClr val="002060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/>
                        </a:rPr>
                        <a:t>选择域无连接完整性</a:t>
                      </a:r>
                      <a:endParaRPr lang="zh-CN" sz="1600" b="0" kern="100" dirty="0">
                        <a:solidFill>
                          <a:srgbClr val="002060"/>
                        </a:solidFill>
                        <a:effectLst/>
                        <a:latin typeface="+mn-lt"/>
                        <a:ea typeface="+mn-ea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zh-CN" sz="1800" b="0" kern="100">
                          <a:solidFill>
                            <a:srgbClr val="002060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/>
                        </a:rPr>
                        <a:t>—</a:t>
                      </a:r>
                      <a:endParaRPr lang="zh-CN" sz="1800" b="0" kern="100">
                        <a:solidFill>
                          <a:srgbClr val="002060"/>
                        </a:solidFill>
                        <a:effectLst/>
                        <a:latin typeface="+mn-lt"/>
                        <a:ea typeface="+mn-ea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zh-CN" sz="1800" b="0" kern="100" dirty="0">
                          <a:solidFill>
                            <a:srgbClr val="002060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/>
                        </a:rPr>
                        <a:t>—</a:t>
                      </a:r>
                      <a:endParaRPr lang="zh-CN" sz="1800" b="0" kern="100" dirty="0">
                        <a:solidFill>
                          <a:srgbClr val="002060"/>
                        </a:solidFill>
                        <a:effectLst/>
                        <a:latin typeface="+mn-lt"/>
                        <a:ea typeface="+mn-ea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800" b="0" kern="100" dirty="0">
                          <a:solidFill>
                            <a:srgbClr val="002060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/>
                        </a:rPr>
                        <a:t>Y</a:t>
                      </a:r>
                      <a:endParaRPr lang="zh-CN" sz="1800" b="0" kern="100" dirty="0">
                        <a:solidFill>
                          <a:srgbClr val="002060"/>
                        </a:solidFill>
                        <a:effectLst/>
                        <a:latin typeface="+mn-lt"/>
                        <a:ea typeface="+mn-ea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800" b="0" kern="100" dirty="0">
                          <a:solidFill>
                            <a:srgbClr val="002060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/>
                        </a:rPr>
                        <a:t>Y</a:t>
                      </a:r>
                      <a:endParaRPr lang="zh-CN" sz="1800" b="0" kern="100" dirty="0">
                        <a:solidFill>
                          <a:srgbClr val="002060"/>
                        </a:solidFill>
                        <a:effectLst/>
                        <a:latin typeface="+mn-lt"/>
                        <a:ea typeface="+mn-ea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zh-CN" sz="1800" b="0" kern="100">
                          <a:solidFill>
                            <a:srgbClr val="002060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/>
                        </a:rPr>
                        <a:t>—</a:t>
                      </a:r>
                      <a:endParaRPr lang="zh-CN" sz="1800" b="0" kern="100">
                        <a:solidFill>
                          <a:srgbClr val="002060"/>
                        </a:solidFill>
                        <a:effectLst/>
                        <a:latin typeface="+mn-lt"/>
                        <a:ea typeface="+mn-ea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zh-CN" sz="1800" b="0" kern="100" dirty="0">
                          <a:solidFill>
                            <a:srgbClr val="002060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/>
                        </a:rPr>
                        <a:t>—</a:t>
                      </a:r>
                      <a:endParaRPr lang="zh-CN" sz="1800" b="0" kern="100" dirty="0">
                        <a:solidFill>
                          <a:srgbClr val="002060"/>
                        </a:solidFill>
                        <a:effectLst/>
                        <a:latin typeface="+mn-lt"/>
                        <a:ea typeface="+mn-ea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800" b="0" kern="100">
                          <a:solidFill>
                            <a:srgbClr val="002060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/>
                        </a:rPr>
                        <a:t>Y</a:t>
                      </a:r>
                      <a:endParaRPr lang="zh-CN" sz="1800" b="0" kern="100">
                        <a:solidFill>
                          <a:srgbClr val="002060"/>
                        </a:solidFill>
                        <a:effectLst/>
                        <a:latin typeface="+mn-lt"/>
                        <a:ea typeface="+mn-ea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025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zh-CN" sz="1600" b="0" kern="100" dirty="0">
                          <a:solidFill>
                            <a:srgbClr val="002060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/>
                        </a:rPr>
                        <a:t>无连接完整性</a:t>
                      </a:r>
                      <a:endParaRPr lang="zh-CN" sz="1600" b="0" kern="100" dirty="0">
                        <a:solidFill>
                          <a:srgbClr val="002060"/>
                        </a:solidFill>
                        <a:effectLst/>
                        <a:latin typeface="+mn-lt"/>
                        <a:ea typeface="+mn-ea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zh-CN" sz="1800" b="0" kern="100">
                          <a:solidFill>
                            <a:srgbClr val="002060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/>
                        </a:rPr>
                        <a:t>—</a:t>
                      </a:r>
                      <a:endParaRPr lang="zh-CN" sz="1800" b="0" kern="100">
                        <a:solidFill>
                          <a:srgbClr val="002060"/>
                        </a:solidFill>
                        <a:effectLst/>
                        <a:latin typeface="+mn-lt"/>
                        <a:ea typeface="+mn-ea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zh-CN" sz="1800" b="0" kern="100" dirty="0">
                          <a:solidFill>
                            <a:srgbClr val="002060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/>
                        </a:rPr>
                        <a:t>—</a:t>
                      </a:r>
                      <a:endParaRPr lang="zh-CN" sz="1800" b="0" kern="100" dirty="0">
                        <a:solidFill>
                          <a:srgbClr val="002060"/>
                        </a:solidFill>
                        <a:effectLst/>
                        <a:latin typeface="+mn-lt"/>
                        <a:ea typeface="+mn-ea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zh-CN" sz="1800" b="0" kern="100" dirty="0">
                          <a:solidFill>
                            <a:srgbClr val="002060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/>
                        </a:rPr>
                        <a:t>—</a:t>
                      </a:r>
                      <a:endParaRPr lang="zh-CN" sz="1800" b="0" kern="100" dirty="0">
                        <a:solidFill>
                          <a:srgbClr val="002060"/>
                        </a:solidFill>
                        <a:effectLst/>
                        <a:latin typeface="+mn-lt"/>
                        <a:ea typeface="+mn-ea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zh-CN" sz="1800" b="0" kern="100" dirty="0">
                          <a:solidFill>
                            <a:srgbClr val="002060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/>
                        </a:rPr>
                        <a:t>—</a:t>
                      </a:r>
                      <a:endParaRPr lang="zh-CN" sz="1800" b="0" kern="100" dirty="0">
                        <a:solidFill>
                          <a:srgbClr val="002060"/>
                        </a:solidFill>
                        <a:effectLst/>
                        <a:latin typeface="+mn-lt"/>
                        <a:ea typeface="+mn-ea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zh-CN" sz="1800" b="0" kern="100" dirty="0">
                          <a:solidFill>
                            <a:srgbClr val="002060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/>
                        </a:rPr>
                        <a:t>—</a:t>
                      </a:r>
                      <a:endParaRPr lang="zh-CN" sz="1800" b="0" kern="100" dirty="0">
                        <a:solidFill>
                          <a:srgbClr val="002060"/>
                        </a:solidFill>
                        <a:effectLst/>
                        <a:latin typeface="+mn-lt"/>
                        <a:ea typeface="+mn-ea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zh-CN" sz="1800" b="0" kern="100" dirty="0">
                          <a:solidFill>
                            <a:srgbClr val="002060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/>
                        </a:rPr>
                        <a:t>—</a:t>
                      </a:r>
                      <a:endParaRPr lang="zh-CN" sz="1800" b="0" kern="100" dirty="0">
                        <a:solidFill>
                          <a:srgbClr val="002060"/>
                        </a:solidFill>
                        <a:effectLst/>
                        <a:latin typeface="+mn-lt"/>
                        <a:ea typeface="+mn-ea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800" b="0" kern="100">
                          <a:solidFill>
                            <a:srgbClr val="002060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/>
                        </a:rPr>
                        <a:t>Y</a:t>
                      </a:r>
                      <a:endParaRPr lang="zh-CN" sz="1800" b="0" kern="100">
                        <a:solidFill>
                          <a:srgbClr val="002060"/>
                        </a:solidFill>
                        <a:effectLst/>
                        <a:latin typeface="+mn-lt"/>
                        <a:ea typeface="+mn-ea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025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zh-CN" sz="1600" b="0" kern="100" dirty="0">
                          <a:solidFill>
                            <a:srgbClr val="002060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/>
                        </a:rPr>
                        <a:t>选择域无连接完整性</a:t>
                      </a:r>
                      <a:endParaRPr lang="zh-CN" sz="1600" b="0" kern="100" dirty="0">
                        <a:solidFill>
                          <a:srgbClr val="002060"/>
                        </a:solidFill>
                        <a:effectLst/>
                        <a:latin typeface="+mn-lt"/>
                        <a:ea typeface="+mn-ea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zh-CN" sz="1800" b="0" kern="100" dirty="0">
                          <a:solidFill>
                            <a:srgbClr val="002060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/>
                        </a:rPr>
                        <a:t>—</a:t>
                      </a:r>
                      <a:endParaRPr lang="zh-CN" sz="1800" b="0" kern="100" dirty="0">
                        <a:solidFill>
                          <a:srgbClr val="002060"/>
                        </a:solidFill>
                        <a:effectLst/>
                        <a:latin typeface="+mn-lt"/>
                        <a:ea typeface="+mn-ea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zh-CN" sz="1800" b="0" kern="100">
                          <a:solidFill>
                            <a:srgbClr val="002060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/>
                        </a:rPr>
                        <a:t>—</a:t>
                      </a:r>
                      <a:endParaRPr lang="zh-CN" sz="1800" b="0" kern="100">
                        <a:solidFill>
                          <a:srgbClr val="002060"/>
                        </a:solidFill>
                        <a:effectLst/>
                        <a:latin typeface="+mn-lt"/>
                        <a:ea typeface="+mn-ea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800" b="0" kern="100" dirty="0">
                          <a:solidFill>
                            <a:srgbClr val="002060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/>
                        </a:rPr>
                        <a:t>Y</a:t>
                      </a:r>
                      <a:endParaRPr lang="zh-CN" sz="1800" b="0" kern="100" dirty="0">
                        <a:solidFill>
                          <a:srgbClr val="002060"/>
                        </a:solidFill>
                        <a:effectLst/>
                        <a:latin typeface="+mn-lt"/>
                        <a:ea typeface="+mn-ea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800" b="0" kern="100" dirty="0">
                          <a:solidFill>
                            <a:srgbClr val="002060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/>
                        </a:rPr>
                        <a:t>Y</a:t>
                      </a:r>
                      <a:endParaRPr lang="zh-CN" sz="1800" b="0" kern="100" dirty="0">
                        <a:solidFill>
                          <a:srgbClr val="002060"/>
                        </a:solidFill>
                        <a:effectLst/>
                        <a:latin typeface="+mn-lt"/>
                        <a:ea typeface="+mn-ea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zh-CN" sz="1800" b="0" kern="100" dirty="0">
                          <a:solidFill>
                            <a:srgbClr val="002060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/>
                        </a:rPr>
                        <a:t>—</a:t>
                      </a:r>
                      <a:endParaRPr lang="zh-CN" sz="1800" b="0" kern="100" dirty="0">
                        <a:solidFill>
                          <a:srgbClr val="002060"/>
                        </a:solidFill>
                        <a:effectLst/>
                        <a:latin typeface="+mn-lt"/>
                        <a:ea typeface="+mn-ea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zh-CN" sz="1800" b="0" kern="100" dirty="0">
                          <a:solidFill>
                            <a:srgbClr val="002060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/>
                        </a:rPr>
                        <a:t>—</a:t>
                      </a:r>
                      <a:endParaRPr lang="zh-CN" sz="1800" b="0" kern="100" dirty="0">
                        <a:solidFill>
                          <a:srgbClr val="002060"/>
                        </a:solidFill>
                        <a:effectLst/>
                        <a:latin typeface="+mn-lt"/>
                        <a:ea typeface="+mn-ea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800" b="0" kern="100">
                          <a:solidFill>
                            <a:srgbClr val="002060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/>
                        </a:rPr>
                        <a:t>Y</a:t>
                      </a:r>
                      <a:endParaRPr lang="zh-CN" sz="1800" b="0" kern="100">
                        <a:solidFill>
                          <a:srgbClr val="002060"/>
                        </a:solidFill>
                        <a:effectLst/>
                        <a:latin typeface="+mn-lt"/>
                        <a:ea typeface="+mn-ea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025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zh-CN" sz="1600" b="0" kern="100" dirty="0">
                          <a:solidFill>
                            <a:srgbClr val="002060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/>
                        </a:rPr>
                        <a:t>源点的不可否认</a:t>
                      </a:r>
                      <a:endParaRPr lang="zh-CN" sz="1600" b="0" kern="100" dirty="0">
                        <a:solidFill>
                          <a:srgbClr val="002060"/>
                        </a:solidFill>
                        <a:effectLst/>
                        <a:latin typeface="+mn-lt"/>
                        <a:ea typeface="+mn-ea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zh-CN" sz="1800" b="0" kern="100" dirty="0">
                          <a:solidFill>
                            <a:srgbClr val="002060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/>
                        </a:rPr>
                        <a:t>—</a:t>
                      </a:r>
                      <a:endParaRPr lang="zh-CN" sz="1800" b="0" kern="100" dirty="0">
                        <a:solidFill>
                          <a:srgbClr val="002060"/>
                        </a:solidFill>
                        <a:effectLst/>
                        <a:latin typeface="+mn-lt"/>
                        <a:ea typeface="+mn-ea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zh-CN" sz="1800" b="0" kern="100" dirty="0">
                          <a:solidFill>
                            <a:srgbClr val="002060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/>
                        </a:rPr>
                        <a:t>—</a:t>
                      </a:r>
                      <a:endParaRPr lang="zh-CN" sz="1800" b="0" kern="100" dirty="0">
                        <a:solidFill>
                          <a:srgbClr val="002060"/>
                        </a:solidFill>
                        <a:effectLst/>
                        <a:latin typeface="+mn-lt"/>
                        <a:ea typeface="+mn-ea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zh-CN" sz="1800" b="0" kern="100" dirty="0">
                          <a:solidFill>
                            <a:srgbClr val="002060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/>
                        </a:rPr>
                        <a:t>—</a:t>
                      </a:r>
                      <a:endParaRPr lang="zh-CN" sz="1800" b="0" kern="100" dirty="0">
                        <a:solidFill>
                          <a:srgbClr val="002060"/>
                        </a:solidFill>
                        <a:effectLst/>
                        <a:latin typeface="+mn-lt"/>
                        <a:ea typeface="+mn-ea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zh-CN" sz="1800" b="0" kern="100" dirty="0">
                          <a:solidFill>
                            <a:srgbClr val="002060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/>
                        </a:rPr>
                        <a:t>—</a:t>
                      </a:r>
                      <a:endParaRPr lang="zh-CN" sz="1800" b="0" kern="100" dirty="0">
                        <a:solidFill>
                          <a:srgbClr val="002060"/>
                        </a:solidFill>
                        <a:effectLst/>
                        <a:latin typeface="+mn-lt"/>
                        <a:ea typeface="+mn-ea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zh-CN" sz="1800" b="0" kern="100" dirty="0">
                          <a:solidFill>
                            <a:srgbClr val="002060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/>
                        </a:rPr>
                        <a:t>—</a:t>
                      </a:r>
                      <a:endParaRPr lang="zh-CN" sz="1800" b="0" kern="100" dirty="0">
                        <a:solidFill>
                          <a:srgbClr val="002060"/>
                        </a:solidFill>
                        <a:effectLst/>
                        <a:latin typeface="+mn-lt"/>
                        <a:ea typeface="+mn-ea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zh-CN" sz="1800" b="0" kern="100" dirty="0">
                          <a:solidFill>
                            <a:srgbClr val="002060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/>
                        </a:rPr>
                        <a:t>—</a:t>
                      </a:r>
                      <a:endParaRPr lang="zh-CN" sz="1800" b="0" kern="100" dirty="0">
                        <a:solidFill>
                          <a:srgbClr val="002060"/>
                        </a:solidFill>
                        <a:effectLst/>
                        <a:latin typeface="+mn-lt"/>
                        <a:ea typeface="+mn-ea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800" b="0" kern="100" dirty="0">
                          <a:solidFill>
                            <a:srgbClr val="002060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/>
                        </a:rPr>
                        <a:t>Y</a:t>
                      </a:r>
                      <a:endParaRPr lang="zh-CN" sz="1800" b="0" kern="100" dirty="0">
                        <a:solidFill>
                          <a:srgbClr val="002060"/>
                        </a:solidFill>
                        <a:effectLst/>
                        <a:latin typeface="+mn-lt"/>
                        <a:ea typeface="+mn-ea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025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zh-CN" sz="1600" b="0" kern="100" dirty="0">
                          <a:solidFill>
                            <a:srgbClr val="002060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/>
                        </a:rPr>
                        <a:t>信宿的不可否认</a:t>
                      </a:r>
                      <a:endParaRPr lang="zh-CN" sz="1600" b="0" kern="100" dirty="0">
                        <a:solidFill>
                          <a:srgbClr val="002060"/>
                        </a:solidFill>
                        <a:effectLst/>
                        <a:latin typeface="+mn-lt"/>
                        <a:ea typeface="+mn-ea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zh-CN" sz="1800" b="0" kern="100" dirty="0">
                          <a:solidFill>
                            <a:srgbClr val="002060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/>
                        </a:rPr>
                        <a:t>—</a:t>
                      </a:r>
                      <a:endParaRPr lang="zh-CN" sz="1800" b="0" kern="100" dirty="0">
                        <a:solidFill>
                          <a:srgbClr val="002060"/>
                        </a:solidFill>
                        <a:effectLst/>
                        <a:latin typeface="+mn-lt"/>
                        <a:ea typeface="+mn-ea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zh-CN" sz="1800" b="0" kern="100">
                          <a:solidFill>
                            <a:srgbClr val="002060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/>
                        </a:rPr>
                        <a:t>—</a:t>
                      </a:r>
                      <a:endParaRPr lang="zh-CN" sz="1800" b="0" kern="100">
                        <a:solidFill>
                          <a:srgbClr val="002060"/>
                        </a:solidFill>
                        <a:effectLst/>
                        <a:latin typeface="+mn-lt"/>
                        <a:ea typeface="+mn-ea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zh-CN" sz="1800" b="0" kern="100">
                          <a:solidFill>
                            <a:srgbClr val="002060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/>
                        </a:rPr>
                        <a:t>—</a:t>
                      </a:r>
                      <a:endParaRPr lang="zh-CN" sz="1800" b="0" kern="100">
                        <a:solidFill>
                          <a:srgbClr val="002060"/>
                        </a:solidFill>
                        <a:effectLst/>
                        <a:latin typeface="+mn-lt"/>
                        <a:ea typeface="+mn-ea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zh-CN" sz="1800" b="0" kern="100" dirty="0">
                          <a:solidFill>
                            <a:srgbClr val="002060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/>
                        </a:rPr>
                        <a:t>—</a:t>
                      </a:r>
                      <a:endParaRPr lang="zh-CN" sz="1800" b="0" kern="100" dirty="0">
                        <a:solidFill>
                          <a:srgbClr val="002060"/>
                        </a:solidFill>
                        <a:effectLst/>
                        <a:latin typeface="+mn-lt"/>
                        <a:ea typeface="+mn-ea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zh-CN" sz="1800" b="0" kern="100" dirty="0">
                          <a:solidFill>
                            <a:srgbClr val="002060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/>
                        </a:rPr>
                        <a:t>—</a:t>
                      </a:r>
                      <a:endParaRPr lang="zh-CN" sz="1800" b="0" kern="100" dirty="0">
                        <a:solidFill>
                          <a:srgbClr val="002060"/>
                        </a:solidFill>
                        <a:effectLst/>
                        <a:latin typeface="+mn-lt"/>
                        <a:ea typeface="+mn-ea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zh-CN" sz="1800" b="0" kern="100" dirty="0">
                          <a:solidFill>
                            <a:srgbClr val="002060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/>
                        </a:rPr>
                        <a:t>—</a:t>
                      </a:r>
                      <a:endParaRPr lang="zh-CN" sz="1800" b="0" kern="100" dirty="0">
                        <a:solidFill>
                          <a:srgbClr val="002060"/>
                        </a:solidFill>
                        <a:effectLst/>
                        <a:latin typeface="+mn-lt"/>
                        <a:ea typeface="+mn-ea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800" b="0" kern="100" dirty="0">
                          <a:solidFill>
                            <a:srgbClr val="002060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/>
                        </a:rPr>
                        <a:t>Y</a:t>
                      </a:r>
                      <a:endParaRPr lang="zh-CN" sz="1800" b="0" kern="100" dirty="0">
                        <a:solidFill>
                          <a:srgbClr val="002060"/>
                        </a:solidFill>
                        <a:effectLst/>
                        <a:latin typeface="+mn-lt"/>
                        <a:ea typeface="+mn-ea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8" name="文本框 17"/>
          <p:cNvSpPr txBox="1"/>
          <p:nvPr/>
        </p:nvSpPr>
        <p:spPr>
          <a:xfrm>
            <a:off x="1674000" y="97200"/>
            <a:ext cx="249299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000" dirty="0">
                <a:solidFill>
                  <a:schemeClr val="accent1">
                    <a:lumMod val="50000"/>
                  </a:schemeClr>
                </a:solidFill>
                <a:latin typeface="+mj-ea"/>
                <a:ea typeface="+mj-ea"/>
              </a:rPr>
              <a:t>二、安全机制</a:t>
            </a:r>
            <a:endParaRPr lang="zh-CN" altLang="en-US" sz="3000" dirty="0">
              <a:solidFill>
                <a:schemeClr val="accent1">
                  <a:lumMod val="50000"/>
                </a:schemeClr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文本框 37"/>
          <p:cNvSpPr txBox="1"/>
          <p:nvPr/>
        </p:nvSpPr>
        <p:spPr>
          <a:xfrm>
            <a:off x="1674000" y="97200"/>
            <a:ext cx="32624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000" dirty="0">
                <a:solidFill>
                  <a:schemeClr val="accent1">
                    <a:lumMod val="50000"/>
                  </a:schemeClr>
                </a:solidFill>
                <a:latin typeface="+mj-ea"/>
                <a:ea typeface="+mj-ea"/>
              </a:rPr>
              <a:t>三、网络安全模型</a:t>
            </a:r>
            <a:endParaRPr lang="zh-CN" altLang="en-US" sz="3000" dirty="0">
              <a:solidFill>
                <a:schemeClr val="accent1">
                  <a:lumMod val="50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39" name="直接连接符 38"/>
          <p:cNvCxnSpPr/>
          <p:nvPr/>
        </p:nvCxnSpPr>
        <p:spPr>
          <a:xfrm>
            <a:off x="1729670" y="778797"/>
            <a:ext cx="10240948" cy="0"/>
          </a:xfrm>
          <a:prstGeom prst="line">
            <a:avLst/>
          </a:prstGeom>
          <a:ln w="127000" cmpd="thinThick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组合 46"/>
          <p:cNvGrpSpPr/>
          <p:nvPr/>
        </p:nvGrpSpPr>
        <p:grpSpPr>
          <a:xfrm>
            <a:off x="2267709" y="1178927"/>
            <a:ext cx="3079998" cy="923330"/>
            <a:chOff x="709057" y="2645517"/>
            <a:chExt cx="3449291" cy="1034037"/>
          </a:xfrm>
        </p:grpSpPr>
        <p:sp>
          <p:nvSpPr>
            <p:cNvPr id="48" name="矩形 47"/>
            <p:cNvSpPr/>
            <p:nvPr/>
          </p:nvSpPr>
          <p:spPr>
            <a:xfrm>
              <a:off x="888000" y="2645517"/>
              <a:ext cx="3270348" cy="103403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600" b="1" dirty="0">
                  <a:solidFill>
                    <a:schemeClr val="accent1">
                      <a:lumMod val="75000"/>
                    </a:schemeClr>
                  </a:solidFill>
                  <a:ea typeface="+mj-ea"/>
                </a:rPr>
                <a:t>1. </a:t>
              </a:r>
              <a:r>
                <a:rPr lang="zh-CN" altLang="en-US" sz="2600" b="1" dirty="0">
                  <a:solidFill>
                    <a:schemeClr val="accent1">
                      <a:lumMod val="75000"/>
                    </a:schemeClr>
                  </a:solidFill>
                  <a:ea typeface="+mj-ea"/>
                </a:rPr>
                <a:t>保密通信模型</a:t>
              </a:r>
              <a:endParaRPr lang="zh-CN" altLang="en-US" sz="2600" b="1" dirty="0">
                <a:solidFill>
                  <a:schemeClr val="accent1">
                    <a:lumMod val="75000"/>
                  </a:schemeClr>
                </a:solidFill>
                <a:ea typeface="+mj-ea"/>
              </a:endParaRPr>
            </a:p>
            <a:p>
              <a:endParaRPr lang="zh-CN" altLang="en-US" sz="2600" b="1" dirty="0">
                <a:solidFill>
                  <a:schemeClr val="accent1">
                    <a:lumMod val="75000"/>
                  </a:schemeClr>
                </a:solidFill>
                <a:ea typeface="+mj-ea"/>
              </a:endParaRPr>
            </a:p>
          </p:txBody>
        </p:sp>
        <p:grpSp>
          <p:nvGrpSpPr>
            <p:cNvPr id="49" name="组合 48"/>
            <p:cNvGrpSpPr/>
            <p:nvPr/>
          </p:nvGrpSpPr>
          <p:grpSpPr>
            <a:xfrm>
              <a:off x="709057" y="2662078"/>
              <a:ext cx="3046895" cy="498556"/>
              <a:chOff x="998029" y="699619"/>
              <a:chExt cx="4145695" cy="678350"/>
            </a:xfrm>
          </p:grpSpPr>
          <p:cxnSp>
            <p:nvCxnSpPr>
              <p:cNvPr id="50" name="直接连接符 49"/>
              <p:cNvCxnSpPr/>
              <p:nvPr/>
            </p:nvCxnSpPr>
            <p:spPr>
              <a:xfrm>
                <a:off x="998029" y="738641"/>
                <a:ext cx="0" cy="595657"/>
              </a:xfrm>
              <a:prstGeom prst="line">
                <a:avLst/>
              </a:prstGeom>
              <a:ln>
                <a:solidFill>
                  <a:srgbClr val="294EA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接连接符 50"/>
              <p:cNvCxnSpPr/>
              <p:nvPr/>
            </p:nvCxnSpPr>
            <p:spPr>
              <a:xfrm>
                <a:off x="1045654" y="736260"/>
                <a:ext cx="0" cy="593560"/>
              </a:xfrm>
              <a:prstGeom prst="line">
                <a:avLst/>
              </a:prstGeom>
              <a:ln>
                <a:solidFill>
                  <a:srgbClr val="294EA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接连接符 51"/>
              <p:cNvCxnSpPr/>
              <p:nvPr/>
            </p:nvCxnSpPr>
            <p:spPr>
              <a:xfrm flipH="1">
                <a:off x="998031" y="1331691"/>
                <a:ext cx="4145693" cy="0"/>
              </a:xfrm>
              <a:prstGeom prst="line">
                <a:avLst/>
              </a:prstGeom>
              <a:ln>
                <a:solidFill>
                  <a:srgbClr val="294EA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3" name="矩形 52"/>
              <p:cNvSpPr/>
              <p:nvPr/>
            </p:nvSpPr>
            <p:spPr>
              <a:xfrm>
                <a:off x="1087156" y="699619"/>
                <a:ext cx="148860" cy="678350"/>
              </a:xfrm>
              <a:prstGeom prst="rect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7204" tIns="33602" rIns="67204" bIns="33602" numCol="1" spcCol="0" rtlCol="0" fromWordArt="0" anchor="ctr" anchorCtr="0" forceAA="0" compatLnSpc="1">
                <a:noAutofit/>
              </a:bodyPr>
              <a:lstStyle/>
              <a:p>
                <a:endParaRPr lang="zh-CN" altLang="en-US" sz="1050" b="1">
                  <a:ea typeface="+mj-ea"/>
                </a:endParaRPr>
              </a:p>
            </p:txBody>
          </p:sp>
        </p:grpSp>
      </p:grpSp>
      <p:grpSp>
        <p:nvGrpSpPr>
          <p:cNvPr id="27" name="组合 26"/>
          <p:cNvGrpSpPr/>
          <p:nvPr/>
        </p:nvGrpSpPr>
        <p:grpSpPr>
          <a:xfrm>
            <a:off x="2486105" y="1687703"/>
            <a:ext cx="8715436" cy="4929222"/>
            <a:chOff x="2707487" y="1092560"/>
            <a:chExt cx="8715436" cy="4929222"/>
          </a:xfrm>
        </p:grpSpPr>
        <p:grpSp>
          <p:nvGrpSpPr>
            <p:cNvPr id="28" name="组合 27"/>
            <p:cNvGrpSpPr/>
            <p:nvPr/>
          </p:nvGrpSpPr>
          <p:grpSpPr>
            <a:xfrm>
              <a:off x="2850363" y="1759326"/>
              <a:ext cx="8378040" cy="3548077"/>
              <a:chOff x="357158" y="2095501"/>
              <a:chExt cx="8378040" cy="3548077"/>
            </a:xfrm>
          </p:grpSpPr>
          <p:pic>
            <p:nvPicPr>
              <p:cNvPr id="45" name="Picture 3" descr="1-5"/>
              <p:cNvPicPr>
                <a:picLocks noChangeAspect="1" noChangeArrowheads="1"/>
              </p:cNvPicPr>
              <p:nvPr/>
            </p:nvPicPr>
            <p:blipFill>
              <a:blip r:embed="rId1" cstate="print"/>
              <a:srcRect/>
              <a:stretch>
                <a:fillRect/>
              </a:stretch>
            </p:blipFill>
            <p:spPr bwMode="auto">
              <a:xfrm>
                <a:off x="357158" y="2095501"/>
                <a:ext cx="8378040" cy="3548077"/>
              </a:xfrm>
              <a:prstGeom prst="rect">
                <a:avLst/>
              </a:prstGeom>
              <a:noFill/>
            </p:spPr>
          </p:pic>
          <p:sp>
            <p:nvSpPr>
              <p:cNvPr id="46" name="Text Box 14"/>
              <p:cNvSpPr txBox="1">
                <a:spLocks noChangeArrowheads="1"/>
              </p:cNvSpPr>
              <p:nvPr/>
            </p:nvSpPr>
            <p:spPr bwMode="auto">
              <a:xfrm>
                <a:off x="1928794" y="3357562"/>
                <a:ext cx="500066" cy="1285884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vert="eaVert" wrap="square" lIns="0" tIns="0" rIns="0" bIns="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zh-CN" altLang="en-US" sz="2000" dirty="0">
                    <a:solidFill>
                      <a:srgbClr val="002060"/>
                    </a:solidFill>
                    <a:cs typeface="Times New Roman" panose="02020603050405020304" pitchFamily="18" charset="0"/>
                  </a:rPr>
                  <a:t>安全消息</a:t>
                </a:r>
                <a:endParaRPr lang="zh-CN" altLang="en-US" sz="2000" dirty="0">
                  <a:solidFill>
                    <a:srgbClr val="002060"/>
                  </a:solidFill>
                  <a:cs typeface="Times New Roman" panose="02020603050405020304" pitchFamily="18" charset="0"/>
                </a:endParaRPr>
              </a:p>
            </p:txBody>
          </p:sp>
          <p:sp>
            <p:nvSpPr>
              <p:cNvPr id="54" name="Text Box 10"/>
              <p:cNvSpPr txBox="1">
                <a:spLocks noChangeArrowheads="1"/>
              </p:cNvSpPr>
              <p:nvPr/>
            </p:nvSpPr>
            <p:spPr bwMode="auto">
              <a:xfrm>
                <a:off x="6500826" y="3348045"/>
                <a:ext cx="441591" cy="1295401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vert="eaVert" wrap="square" lIns="0" tIns="0" rIns="0" bIns="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zh-CN" altLang="en-US" sz="2000" dirty="0">
                    <a:solidFill>
                      <a:srgbClr val="002060"/>
                    </a:solidFill>
                    <a:cs typeface="Times New Roman" panose="02020603050405020304" pitchFamily="18" charset="0"/>
                  </a:rPr>
                  <a:t>安全消息</a:t>
                </a:r>
                <a:endParaRPr lang="zh-CN" altLang="en-US" sz="2000" dirty="0">
                  <a:solidFill>
                    <a:srgbClr val="002060"/>
                  </a:solidFill>
                  <a:cs typeface="Times New Roman" panose="02020603050405020304" pitchFamily="18" charset="0"/>
                </a:endParaRPr>
              </a:p>
            </p:txBody>
          </p:sp>
          <p:sp>
            <p:nvSpPr>
              <p:cNvPr id="55" name="Text Box 15"/>
              <p:cNvSpPr txBox="1">
                <a:spLocks noChangeArrowheads="1"/>
              </p:cNvSpPr>
              <p:nvPr/>
            </p:nvSpPr>
            <p:spPr bwMode="auto">
              <a:xfrm flipH="1">
                <a:off x="8215340" y="3658304"/>
                <a:ext cx="428626" cy="762346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vert="eaVert" wrap="square" lIns="0" tIns="0" rIns="0" bIns="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zh-CN" altLang="en-US" sz="2000" dirty="0">
                    <a:solidFill>
                      <a:srgbClr val="002060"/>
                    </a:solidFill>
                    <a:cs typeface="Times New Roman" panose="02020603050405020304" pitchFamily="18" charset="0"/>
                  </a:rPr>
                  <a:t>消息</a:t>
                </a:r>
                <a:endParaRPr lang="zh-CN" altLang="en-US" sz="2000" dirty="0">
                  <a:solidFill>
                    <a:srgbClr val="002060"/>
                  </a:solidFill>
                  <a:cs typeface="Times New Roman" panose="02020603050405020304" pitchFamily="18" charset="0"/>
                </a:endParaRPr>
              </a:p>
            </p:txBody>
          </p:sp>
          <p:sp>
            <p:nvSpPr>
              <p:cNvPr id="56" name="Text Box 8"/>
              <p:cNvSpPr txBox="1">
                <a:spLocks noChangeArrowheads="1"/>
              </p:cNvSpPr>
              <p:nvPr/>
            </p:nvSpPr>
            <p:spPr bwMode="auto">
              <a:xfrm>
                <a:off x="546955" y="3590378"/>
                <a:ext cx="208851" cy="521034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vert="eaVert" wrap="square" lIns="0" tIns="0" rIns="0" bIns="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zh-CN" altLang="en-US" sz="2000" dirty="0">
                    <a:solidFill>
                      <a:srgbClr val="002060"/>
                    </a:solidFill>
                    <a:cs typeface="Times New Roman" panose="02020603050405020304" pitchFamily="18" charset="0"/>
                  </a:rPr>
                  <a:t>消息</a:t>
                </a:r>
                <a:endParaRPr lang="zh-CN" altLang="en-US" sz="2000" dirty="0">
                  <a:solidFill>
                    <a:srgbClr val="002060"/>
                  </a:solidFill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29" name="Text Box 16"/>
            <p:cNvSpPr txBox="1">
              <a:spLocks noChangeArrowheads="1"/>
            </p:cNvSpPr>
            <p:nvPr/>
          </p:nvSpPr>
          <p:spPr bwMode="auto">
            <a:xfrm>
              <a:off x="5064941" y="1092560"/>
              <a:ext cx="3929090" cy="857256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000" dirty="0">
                  <a:solidFill>
                    <a:srgbClr val="C00000"/>
                  </a:solidFill>
                  <a:cs typeface="Times New Roman" panose="02020603050405020304" pitchFamily="18" charset="0"/>
                </a:rPr>
                <a:t>可信的第三方</a:t>
              </a:r>
              <a:endParaRPr lang="zh-CN" altLang="en-US" sz="2000" dirty="0">
                <a:solidFill>
                  <a:srgbClr val="C00000"/>
                </a:solidFill>
                <a:cs typeface="Times New Roman" panose="02020603050405020304" pitchFamily="18" charset="0"/>
              </a:endParaRPr>
            </a:p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000" dirty="0">
                  <a:solidFill>
                    <a:srgbClr val="C00000"/>
                  </a:solidFill>
                  <a:cs typeface="Times New Roman" panose="02020603050405020304" pitchFamily="18" charset="0"/>
                </a:rPr>
                <a:t>（如仲裁者、秘密信息的分配者）</a:t>
              </a:r>
              <a:endParaRPr lang="zh-CN" altLang="en-US" sz="2000" dirty="0">
                <a:solidFill>
                  <a:srgbClr val="C00000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30" name="Text Box 4"/>
            <p:cNvSpPr txBox="1">
              <a:spLocks noChangeArrowheads="1"/>
            </p:cNvSpPr>
            <p:nvPr/>
          </p:nvSpPr>
          <p:spPr bwMode="auto">
            <a:xfrm>
              <a:off x="7065205" y="2985667"/>
              <a:ext cx="1285884" cy="500066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altLang="zh-CN" sz="900" dirty="0">
                <a:solidFill>
                  <a:srgbClr val="002060"/>
                </a:solidFill>
                <a:cs typeface="Times New Roman" panose="02020603050405020304" pitchFamily="18" charset="0"/>
              </a:endParaRPr>
            </a:p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000" dirty="0">
                  <a:solidFill>
                    <a:srgbClr val="002060"/>
                  </a:solidFill>
                  <a:cs typeface="Times New Roman" panose="02020603050405020304" pitchFamily="18" charset="0"/>
                </a:rPr>
                <a:t>信息通道</a:t>
              </a:r>
              <a:endParaRPr lang="zh-CN" altLang="en-US" sz="2000" dirty="0">
                <a:solidFill>
                  <a:srgbClr val="002060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34" name="Text Box 13"/>
            <p:cNvSpPr txBox="1">
              <a:spLocks noChangeArrowheads="1"/>
            </p:cNvSpPr>
            <p:nvPr/>
          </p:nvSpPr>
          <p:spPr bwMode="auto">
            <a:xfrm>
              <a:off x="3421867" y="3021386"/>
              <a:ext cx="1214446" cy="42862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altLang="zh-CN" sz="900" dirty="0">
                <a:cs typeface="Times New Roman" panose="02020603050405020304" pitchFamily="18" charset="0"/>
              </a:endParaRP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000" dirty="0">
                  <a:cs typeface="Times New Roman" panose="02020603050405020304" pitchFamily="18" charset="0"/>
                </a:rPr>
                <a:t>安全变换</a:t>
              </a:r>
              <a:endParaRPr lang="zh-CN" altLang="en-US" sz="2000" dirty="0">
                <a:cs typeface="宋体" panose="02010600030101010101" pitchFamily="2" charset="-122"/>
              </a:endParaRPr>
            </a:p>
          </p:txBody>
        </p:sp>
        <p:sp>
          <p:nvSpPr>
            <p:cNvPr id="35" name="Text Box 6"/>
            <p:cNvSpPr txBox="1">
              <a:spLocks noChangeArrowheads="1"/>
            </p:cNvSpPr>
            <p:nvPr/>
          </p:nvSpPr>
          <p:spPr bwMode="auto">
            <a:xfrm>
              <a:off x="2707487" y="2342725"/>
              <a:ext cx="1143008" cy="571504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altLang="zh-CN" sz="900" dirty="0">
                <a:solidFill>
                  <a:srgbClr val="002060"/>
                </a:solidFill>
                <a:cs typeface="Times New Roman" panose="02020603050405020304" pitchFamily="18" charset="0"/>
              </a:endParaRP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000" dirty="0">
                  <a:solidFill>
                    <a:srgbClr val="002060"/>
                  </a:solidFill>
                  <a:cs typeface="Times New Roman" panose="02020603050405020304" pitchFamily="18" charset="0"/>
                </a:rPr>
                <a:t>发送方</a:t>
              </a:r>
              <a:endParaRPr lang="zh-CN" altLang="en-US" sz="2000" dirty="0">
                <a:solidFill>
                  <a:srgbClr val="002060"/>
                </a:solidFill>
                <a:cs typeface="宋体" panose="02010600030101010101" pitchFamily="2" charset="-122"/>
              </a:endParaRPr>
            </a:p>
          </p:txBody>
        </p:sp>
        <p:sp>
          <p:nvSpPr>
            <p:cNvPr id="36" name="Text Box 7"/>
            <p:cNvSpPr txBox="1">
              <a:spLocks noChangeArrowheads="1"/>
            </p:cNvSpPr>
            <p:nvPr/>
          </p:nvSpPr>
          <p:spPr bwMode="auto">
            <a:xfrm>
              <a:off x="10565667" y="2342725"/>
              <a:ext cx="857256" cy="42862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altLang="zh-CN" sz="900" dirty="0">
                <a:solidFill>
                  <a:srgbClr val="002060"/>
                </a:solidFill>
                <a:cs typeface="Times New Roman" panose="02020603050405020304" pitchFamily="18" charset="0"/>
              </a:endParaRP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000" dirty="0">
                  <a:solidFill>
                    <a:srgbClr val="002060"/>
                  </a:solidFill>
                  <a:cs typeface="Times New Roman" panose="02020603050405020304" pitchFamily="18" charset="0"/>
                </a:rPr>
                <a:t>接收方</a:t>
              </a:r>
              <a:endParaRPr lang="zh-CN" altLang="en-US" sz="2000" dirty="0">
                <a:solidFill>
                  <a:srgbClr val="002060"/>
                </a:solidFill>
                <a:cs typeface="宋体" panose="02010600030101010101" pitchFamily="2" charset="-122"/>
              </a:endParaRPr>
            </a:p>
          </p:txBody>
        </p:sp>
        <p:sp>
          <p:nvSpPr>
            <p:cNvPr id="37" name="Text Box 11"/>
            <p:cNvSpPr txBox="1">
              <a:spLocks noChangeArrowheads="1"/>
            </p:cNvSpPr>
            <p:nvPr/>
          </p:nvSpPr>
          <p:spPr bwMode="auto">
            <a:xfrm>
              <a:off x="9656767" y="3021386"/>
              <a:ext cx="1143008" cy="571504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altLang="zh-CN" sz="900" dirty="0">
                <a:cs typeface="Times New Roman" panose="02020603050405020304" pitchFamily="18" charset="0"/>
              </a:endParaRP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000" dirty="0">
                  <a:cs typeface="Times New Roman" panose="02020603050405020304" pitchFamily="18" charset="0"/>
                </a:rPr>
                <a:t>安全变换</a:t>
              </a:r>
              <a:endParaRPr lang="zh-CN" altLang="en-US" sz="2000" dirty="0">
                <a:cs typeface="Times New Roman" panose="02020603050405020304" pitchFamily="18" charset="0"/>
              </a:endParaRPr>
            </a:p>
          </p:txBody>
        </p:sp>
        <p:sp>
          <p:nvSpPr>
            <p:cNvPr id="42" name="Text Box 9"/>
            <p:cNvSpPr txBox="1">
              <a:spLocks noChangeArrowheads="1"/>
            </p:cNvSpPr>
            <p:nvPr/>
          </p:nvSpPr>
          <p:spPr bwMode="auto">
            <a:xfrm>
              <a:off x="3350429" y="4521585"/>
              <a:ext cx="1076310" cy="558799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altLang="zh-CN" sz="900" dirty="0">
                <a:cs typeface="Times New Roman" panose="02020603050405020304" pitchFamily="18" charset="0"/>
              </a:endParaRP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000" dirty="0">
                  <a:solidFill>
                    <a:srgbClr val="C00000"/>
                  </a:solidFill>
                  <a:cs typeface="Times New Roman" panose="02020603050405020304" pitchFamily="18" charset="0"/>
                </a:rPr>
                <a:t>秘密信息</a:t>
              </a:r>
              <a:endParaRPr lang="zh-CN" altLang="en-US" sz="2000" dirty="0">
                <a:solidFill>
                  <a:srgbClr val="C00000"/>
                </a:solidFill>
                <a:cs typeface="宋体" panose="02010600030101010101" pitchFamily="2" charset="-122"/>
              </a:endParaRPr>
            </a:p>
          </p:txBody>
        </p:sp>
        <p:sp>
          <p:nvSpPr>
            <p:cNvPr id="43" name="Text Box 12"/>
            <p:cNvSpPr txBox="1">
              <a:spLocks noChangeArrowheads="1"/>
            </p:cNvSpPr>
            <p:nvPr/>
          </p:nvSpPr>
          <p:spPr bwMode="auto">
            <a:xfrm>
              <a:off x="9565535" y="4521584"/>
              <a:ext cx="1204916" cy="554036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altLang="zh-CN" sz="900" dirty="0">
                <a:cs typeface="Times New Roman" panose="02020603050405020304" pitchFamily="18" charset="0"/>
              </a:endParaRP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000" dirty="0">
                  <a:solidFill>
                    <a:srgbClr val="C00000"/>
                  </a:solidFill>
                  <a:cs typeface="Times New Roman" panose="02020603050405020304" pitchFamily="18" charset="0"/>
                </a:rPr>
                <a:t>秘密信息</a:t>
              </a:r>
              <a:endParaRPr lang="zh-CN" altLang="en-US" sz="2000" dirty="0">
                <a:solidFill>
                  <a:srgbClr val="C00000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44" name="Text Box 5"/>
            <p:cNvSpPr txBox="1">
              <a:spLocks noChangeArrowheads="1"/>
            </p:cNvSpPr>
            <p:nvPr/>
          </p:nvSpPr>
          <p:spPr bwMode="auto">
            <a:xfrm>
              <a:off x="6350825" y="5307402"/>
              <a:ext cx="1357322" cy="71438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altLang="zh-CN" sz="900" dirty="0">
                <a:cs typeface="Times New Roman" panose="02020603050405020304" pitchFamily="18" charset="0"/>
              </a:endParaRPr>
            </a:p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000" dirty="0">
                  <a:solidFill>
                    <a:srgbClr val="C00000"/>
                  </a:solidFill>
                  <a:cs typeface="Times New Roman" panose="02020603050405020304" pitchFamily="18" charset="0"/>
                </a:rPr>
                <a:t>攻击者</a:t>
              </a:r>
              <a:endParaRPr lang="zh-CN" altLang="en-US" sz="2000" dirty="0">
                <a:solidFill>
                  <a:srgbClr val="C00000"/>
                </a:solidFill>
                <a:cs typeface="宋体" panose="02010600030101010101" pitchFamily="2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直接连接符 38"/>
          <p:cNvCxnSpPr/>
          <p:nvPr/>
        </p:nvCxnSpPr>
        <p:spPr>
          <a:xfrm>
            <a:off x="1845174" y="778797"/>
            <a:ext cx="10240948" cy="0"/>
          </a:xfrm>
          <a:prstGeom prst="line">
            <a:avLst/>
          </a:prstGeom>
          <a:ln w="127000" cmpd="thinThick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组合 46"/>
          <p:cNvGrpSpPr/>
          <p:nvPr/>
        </p:nvGrpSpPr>
        <p:grpSpPr>
          <a:xfrm>
            <a:off x="2357545" y="1178847"/>
            <a:ext cx="3079998" cy="492443"/>
            <a:chOff x="709057" y="2645517"/>
            <a:chExt cx="3449291" cy="551487"/>
          </a:xfrm>
        </p:grpSpPr>
        <p:sp>
          <p:nvSpPr>
            <p:cNvPr id="48" name="矩形 47"/>
            <p:cNvSpPr/>
            <p:nvPr/>
          </p:nvSpPr>
          <p:spPr>
            <a:xfrm>
              <a:off x="888000" y="2645517"/>
              <a:ext cx="3270348" cy="5514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600" b="1" dirty="0">
                  <a:solidFill>
                    <a:schemeClr val="accent1">
                      <a:lumMod val="75000"/>
                    </a:schemeClr>
                  </a:solidFill>
                  <a:ea typeface="+mj-ea"/>
                </a:rPr>
                <a:t>2. </a:t>
              </a:r>
              <a:r>
                <a:rPr lang="zh-CN" altLang="en-US" sz="2600" b="1" dirty="0">
                  <a:solidFill>
                    <a:schemeClr val="accent1">
                      <a:lumMod val="75000"/>
                    </a:schemeClr>
                  </a:solidFill>
                  <a:ea typeface="+mj-ea"/>
                </a:rPr>
                <a:t>访问控制模型</a:t>
              </a:r>
              <a:endParaRPr lang="zh-CN" altLang="en-US" sz="2600" b="1" dirty="0">
                <a:solidFill>
                  <a:schemeClr val="accent1">
                    <a:lumMod val="75000"/>
                  </a:schemeClr>
                </a:solidFill>
                <a:ea typeface="+mj-ea"/>
              </a:endParaRPr>
            </a:p>
          </p:txBody>
        </p:sp>
        <p:grpSp>
          <p:nvGrpSpPr>
            <p:cNvPr id="49" name="组合 48"/>
            <p:cNvGrpSpPr/>
            <p:nvPr/>
          </p:nvGrpSpPr>
          <p:grpSpPr>
            <a:xfrm>
              <a:off x="709057" y="2662078"/>
              <a:ext cx="3046895" cy="498556"/>
              <a:chOff x="998029" y="699619"/>
              <a:chExt cx="4145695" cy="678350"/>
            </a:xfrm>
          </p:grpSpPr>
          <p:cxnSp>
            <p:nvCxnSpPr>
              <p:cNvPr id="50" name="直接连接符 49"/>
              <p:cNvCxnSpPr/>
              <p:nvPr/>
            </p:nvCxnSpPr>
            <p:spPr>
              <a:xfrm>
                <a:off x="998029" y="738641"/>
                <a:ext cx="0" cy="595657"/>
              </a:xfrm>
              <a:prstGeom prst="line">
                <a:avLst/>
              </a:prstGeom>
              <a:ln>
                <a:solidFill>
                  <a:srgbClr val="294EA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接连接符 50"/>
              <p:cNvCxnSpPr/>
              <p:nvPr/>
            </p:nvCxnSpPr>
            <p:spPr>
              <a:xfrm>
                <a:off x="1045654" y="736260"/>
                <a:ext cx="0" cy="593560"/>
              </a:xfrm>
              <a:prstGeom prst="line">
                <a:avLst/>
              </a:prstGeom>
              <a:ln>
                <a:solidFill>
                  <a:srgbClr val="294EA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接连接符 51"/>
              <p:cNvCxnSpPr/>
              <p:nvPr/>
            </p:nvCxnSpPr>
            <p:spPr>
              <a:xfrm flipH="1">
                <a:off x="998031" y="1331691"/>
                <a:ext cx="4145693" cy="0"/>
              </a:xfrm>
              <a:prstGeom prst="line">
                <a:avLst/>
              </a:prstGeom>
              <a:ln>
                <a:solidFill>
                  <a:srgbClr val="294EA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3" name="矩形 52"/>
              <p:cNvSpPr/>
              <p:nvPr/>
            </p:nvSpPr>
            <p:spPr>
              <a:xfrm>
                <a:off x="1087156" y="699619"/>
                <a:ext cx="148860" cy="678350"/>
              </a:xfrm>
              <a:prstGeom prst="rect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7204" tIns="33602" rIns="67204" bIns="33602" numCol="1" spcCol="0" rtlCol="0" fromWordArt="0" anchor="ctr" anchorCtr="0" forceAA="0" compatLnSpc="1">
                <a:noAutofit/>
              </a:bodyPr>
              <a:lstStyle/>
              <a:p>
                <a:endParaRPr lang="zh-CN" altLang="en-US" sz="1050" b="1">
                  <a:ea typeface="+mj-ea"/>
                </a:endParaRPr>
              </a:p>
            </p:txBody>
          </p:sp>
        </p:grpSp>
      </p:grpSp>
      <p:grpSp>
        <p:nvGrpSpPr>
          <p:cNvPr id="2" name="组合 1"/>
          <p:cNvGrpSpPr/>
          <p:nvPr/>
        </p:nvGrpSpPr>
        <p:grpSpPr>
          <a:xfrm>
            <a:off x="2343607" y="2496787"/>
            <a:ext cx="1681707" cy="1237077"/>
            <a:chOff x="2082106" y="2150357"/>
            <a:chExt cx="1657865" cy="1497141"/>
          </a:xfrm>
        </p:grpSpPr>
        <p:sp>
          <p:nvSpPr>
            <p:cNvPr id="3" name="矩形 2"/>
            <p:cNvSpPr/>
            <p:nvPr/>
          </p:nvSpPr>
          <p:spPr>
            <a:xfrm>
              <a:off x="2208064" y="2202176"/>
              <a:ext cx="1405949" cy="399198"/>
            </a:xfrm>
            <a:prstGeom prst="rect">
              <a:avLst/>
            </a:prstGeom>
            <a:solidFill>
              <a:srgbClr val="3254A4"/>
            </a:solidFill>
            <a:ln>
              <a:solidFill>
                <a:srgbClr val="3254A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dirty="0">
                <a:cs typeface="Times New Roman" panose="02020603050405020304" pitchFamily="18" charset="0"/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2082106" y="2167897"/>
              <a:ext cx="1657865" cy="484223"/>
            </a:xfrm>
            <a:prstGeom prst="rect">
              <a:avLst/>
            </a:prstGeom>
            <a:ln>
              <a:noFill/>
            </a:ln>
          </p:spPr>
          <p:txBody>
            <a:bodyPr wrap="square" anchor="ctr">
              <a:spAutoFit/>
            </a:bodyPr>
            <a:lstStyle/>
            <a:p>
              <a:pPr algn="ctr"/>
              <a:r>
                <a:rPr lang="zh-CN" altLang="en-US" sz="2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攻击者</a:t>
              </a:r>
              <a:endParaRPr lang="en-US" altLang="zh-CN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grpSp>
          <p:nvGrpSpPr>
            <p:cNvPr id="5" name="组合 4"/>
            <p:cNvGrpSpPr/>
            <p:nvPr/>
          </p:nvGrpSpPr>
          <p:grpSpPr>
            <a:xfrm>
              <a:off x="2158307" y="2150357"/>
              <a:ext cx="1531907" cy="1497141"/>
              <a:chOff x="3030397" y="1810402"/>
              <a:chExt cx="1531907" cy="1497141"/>
            </a:xfrm>
          </p:grpSpPr>
          <p:cxnSp>
            <p:nvCxnSpPr>
              <p:cNvPr id="6" name="Straight Connector 170"/>
              <p:cNvCxnSpPr/>
              <p:nvPr/>
            </p:nvCxnSpPr>
            <p:spPr>
              <a:xfrm>
                <a:off x="3030397" y="2311310"/>
                <a:ext cx="1531907" cy="0"/>
              </a:xfrm>
              <a:prstGeom prst="line">
                <a:avLst/>
              </a:prstGeom>
              <a:ln w="12700">
                <a:solidFill>
                  <a:srgbClr val="3254A4"/>
                </a:solidFill>
                <a:prstDash val="sysDash"/>
                <a:headEnd type="oval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Straight Connector 170"/>
              <p:cNvCxnSpPr/>
              <p:nvPr/>
            </p:nvCxnSpPr>
            <p:spPr>
              <a:xfrm>
                <a:off x="3030397" y="1810402"/>
                <a:ext cx="0" cy="1497141"/>
              </a:xfrm>
              <a:prstGeom prst="line">
                <a:avLst/>
              </a:prstGeom>
              <a:ln w="12700">
                <a:solidFill>
                  <a:srgbClr val="3254A4"/>
                </a:solidFill>
                <a:prstDash val="sysDash"/>
                <a:headEnd type="oval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8" name="矩形 7"/>
          <p:cNvSpPr/>
          <p:nvPr/>
        </p:nvSpPr>
        <p:spPr>
          <a:xfrm>
            <a:off x="2432478" y="2875360"/>
            <a:ext cx="4563712" cy="8585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002060"/>
                </a:solidFill>
              </a:rPr>
              <a:t>人（如黑客）</a:t>
            </a:r>
            <a:endParaRPr lang="zh-CN" altLang="en-US" sz="2000" dirty="0">
              <a:solidFill>
                <a:srgbClr val="002060"/>
              </a:solidFill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002060"/>
                </a:solidFill>
              </a:rPr>
              <a:t>软件（如计算机病毒、木马程序等）</a:t>
            </a:r>
            <a:endParaRPr lang="zh-CN" altLang="en-US" sz="2000" dirty="0">
              <a:solidFill>
                <a:srgbClr val="002060"/>
              </a:solidFill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2890410" y="4054113"/>
            <a:ext cx="3647848" cy="1227438"/>
            <a:chOff x="2575008" y="3879986"/>
            <a:chExt cx="5230652" cy="1760025"/>
          </a:xfrm>
        </p:grpSpPr>
        <p:pic>
          <p:nvPicPr>
            <p:cNvPr id="10" name="Picture 4"/>
            <p:cNvPicPr>
              <a:picLocks noChangeAspect="1" noChangeArrowheads="1"/>
            </p:cNvPicPr>
            <p:nvPr/>
          </p:nvPicPr>
          <p:blipFill>
            <a:blip r:embed="rId1" cstate="print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ackgroundRemoval t="7216" b="89691" l="1452" r="96915">
                          <a14:foregroundMark x1="5989" y1="18557" x2="5989" y2="77320"/>
                          <a14:foregroundMark x1="1633" y1="54639" x2="1633" y2="68041"/>
                          <a14:foregroundMark x1="91470" y1="16495" x2="96915" y2="84536"/>
                          <a14:foregroundMark x1="29946" y1="49485" x2="30490" y2="58763"/>
                        </a14:backgroundRemoval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75008" y="3879986"/>
              <a:ext cx="4761198" cy="9953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1" name="Text Box 6"/>
            <p:cNvSpPr txBox="1">
              <a:spLocks noChangeArrowheads="1"/>
            </p:cNvSpPr>
            <p:nvPr/>
          </p:nvSpPr>
          <p:spPr bwMode="auto">
            <a:xfrm>
              <a:off x="3878547" y="4985461"/>
              <a:ext cx="2085395" cy="65455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000" dirty="0">
                  <a:solidFill>
                    <a:srgbClr val="002060"/>
                  </a:solidFill>
                  <a:cs typeface="Times New Roman" panose="02020603050405020304" pitchFamily="18" charset="0"/>
                </a:rPr>
                <a:t>访问通道</a:t>
              </a:r>
              <a:endParaRPr lang="zh-CN" altLang="en-US" sz="2000" dirty="0">
                <a:solidFill>
                  <a:srgbClr val="002060"/>
                </a:solidFill>
                <a:cs typeface="宋体" panose="02010600030101010101" pitchFamily="2" charset="-122"/>
              </a:endParaRPr>
            </a:p>
          </p:txBody>
        </p:sp>
        <p:sp>
          <p:nvSpPr>
            <p:cNvPr id="12" name="Text Box 6"/>
            <p:cNvSpPr txBox="1">
              <a:spLocks noChangeArrowheads="1"/>
            </p:cNvSpPr>
            <p:nvPr/>
          </p:nvSpPr>
          <p:spPr bwMode="auto">
            <a:xfrm>
              <a:off x="6337392" y="4551274"/>
              <a:ext cx="1468268" cy="571504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altLang="zh-CN" sz="2000" dirty="0">
                <a:solidFill>
                  <a:srgbClr val="C00000"/>
                </a:solidFill>
                <a:cs typeface="Times New Roman" panose="02020603050405020304" pitchFamily="18" charset="0"/>
              </a:endParaRP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000" dirty="0">
                  <a:solidFill>
                    <a:srgbClr val="C00000"/>
                  </a:solidFill>
                  <a:cs typeface="宋体" panose="02010600030101010101" pitchFamily="2" charset="-122"/>
                </a:rPr>
                <a:t>边界防护</a:t>
              </a:r>
              <a:endParaRPr lang="zh-CN" altLang="en-US" sz="2000" dirty="0">
                <a:solidFill>
                  <a:srgbClr val="C00000"/>
                </a:solidFill>
                <a:cs typeface="宋体" panose="02010600030101010101" pitchFamily="2" charset="-122"/>
              </a:endParaRPr>
            </a:p>
          </p:txBody>
        </p:sp>
      </p:grpSp>
      <p:grpSp>
        <p:nvGrpSpPr>
          <p:cNvPr id="58" name="组合 57"/>
          <p:cNvGrpSpPr/>
          <p:nvPr/>
        </p:nvGrpSpPr>
        <p:grpSpPr>
          <a:xfrm>
            <a:off x="7261047" y="2496787"/>
            <a:ext cx="1681707" cy="2437342"/>
            <a:chOff x="2082106" y="2150357"/>
            <a:chExt cx="1657865" cy="2949731"/>
          </a:xfrm>
        </p:grpSpPr>
        <p:sp>
          <p:nvSpPr>
            <p:cNvPr id="59" name="矩形 58"/>
            <p:cNvSpPr/>
            <p:nvPr/>
          </p:nvSpPr>
          <p:spPr>
            <a:xfrm>
              <a:off x="2208064" y="2202176"/>
              <a:ext cx="1405949" cy="399198"/>
            </a:xfrm>
            <a:prstGeom prst="rect">
              <a:avLst/>
            </a:prstGeom>
            <a:solidFill>
              <a:srgbClr val="3254A4"/>
            </a:solidFill>
            <a:ln>
              <a:solidFill>
                <a:srgbClr val="3254A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dirty="0">
                <a:cs typeface="Times New Roman" panose="02020603050405020304" pitchFamily="18" charset="0"/>
              </a:endParaRPr>
            </a:p>
          </p:txBody>
        </p:sp>
        <p:sp>
          <p:nvSpPr>
            <p:cNvPr id="60" name="矩形 59"/>
            <p:cNvSpPr/>
            <p:nvPr/>
          </p:nvSpPr>
          <p:spPr>
            <a:xfrm>
              <a:off x="2082106" y="2167897"/>
              <a:ext cx="1657865" cy="484223"/>
            </a:xfrm>
            <a:prstGeom prst="rect">
              <a:avLst/>
            </a:prstGeom>
            <a:ln>
              <a:noFill/>
            </a:ln>
          </p:spPr>
          <p:txBody>
            <a:bodyPr wrap="square" anchor="ctr">
              <a:spAutoFit/>
            </a:bodyPr>
            <a:lstStyle/>
            <a:p>
              <a:pPr algn="ctr"/>
              <a:r>
                <a:rPr lang="zh-CN" altLang="en-US" sz="2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信息系统</a:t>
              </a:r>
              <a:endParaRPr lang="zh-CN" alt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grpSp>
          <p:nvGrpSpPr>
            <p:cNvPr id="61" name="组合 60"/>
            <p:cNvGrpSpPr/>
            <p:nvPr/>
          </p:nvGrpSpPr>
          <p:grpSpPr>
            <a:xfrm>
              <a:off x="2158307" y="2150357"/>
              <a:ext cx="1531907" cy="2949731"/>
              <a:chOff x="3030397" y="1810402"/>
              <a:chExt cx="1531907" cy="2949731"/>
            </a:xfrm>
          </p:grpSpPr>
          <p:cxnSp>
            <p:nvCxnSpPr>
              <p:cNvPr id="62" name="Straight Connector 170"/>
              <p:cNvCxnSpPr/>
              <p:nvPr/>
            </p:nvCxnSpPr>
            <p:spPr>
              <a:xfrm>
                <a:off x="3030397" y="2311310"/>
                <a:ext cx="1531907" cy="0"/>
              </a:xfrm>
              <a:prstGeom prst="line">
                <a:avLst/>
              </a:prstGeom>
              <a:ln w="12700">
                <a:solidFill>
                  <a:srgbClr val="3254A4"/>
                </a:solidFill>
                <a:prstDash val="sysDash"/>
                <a:headEnd type="oval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170"/>
              <p:cNvCxnSpPr/>
              <p:nvPr/>
            </p:nvCxnSpPr>
            <p:spPr>
              <a:xfrm>
                <a:off x="3030397" y="1810402"/>
                <a:ext cx="0" cy="2949731"/>
              </a:xfrm>
              <a:prstGeom prst="line">
                <a:avLst/>
              </a:prstGeom>
              <a:ln w="12700">
                <a:solidFill>
                  <a:srgbClr val="3254A4"/>
                </a:solidFill>
                <a:prstDash val="sysDash"/>
                <a:headEnd type="oval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4" name="矩形 63"/>
          <p:cNvSpPr/>
          <p:nvPr/>
        </p:nvSpPr>
        <p:spPr>
          <a:xfrm>
            <a:off x="7349918" y="2875360"/>
            <a:ext cx="4563712" cy="2058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002060"/>
                </a:solidFill>
              </a:rPr>
              <a:t>计算机资源（处理器、内存、</a:t>
            </a:r>
            <a:r>
              <a:rPr lang="en-US" altLang="zh-CN" sz="2000" dirty="0">
                <a:solidFill>
                  <a:srgbClr val="002060"/>
                </a:solidFill>
              </a:rPr>
              <a:t>I/O</a:t>
            </a:r>
            <a:r>
              <a:rPr lang="zh-CN" altLang="en-US" sz="2000" dirty="0">
                <a:solidFill>
                  <a:srgbClr val="002060"/>
                </a:solidFill>
              </a:rPr>
              <a:t>）</a:t>
            </a:r>
            <a:endParaRPr lang="zh-CN" altLang="en-US" sz="2000" dirty="0">
              <a:solidFill>
                <a:srgbClr val="002060"/>
              </a:solidFill>
            </a:endParaRPr>
          </a:p>
          <a:p>
            <a:pPr>
              <a:lnSpc>
                <a:spcPct val="130000"/>
              </a:lnSpc>
            </a:pPr>
            <a:r>
              <a:rPr lang="zh-CN" altLang="en-US" sz="2000" dirty="0">
                <a:solidFill>
                  <a:srgbClr val="002060"/>
                </a:solidFill>
              </a:rPr>
              <a:t>      数据</a:t>
            </a:r>
            <a:endParaRPr lang="zh-CN" altLang="en-US" sz="2000" dirty="0">
              <a:solidFill>
                <a:srgbClr val="002060"/>
              </a:solidFill>
            </a:endParaRPr>
          </a:p>
          <a:p>
            <a:pPr>
              <a:lnSpc>
                <a:spcPct val="130000"/>
              </a:lnSpc>
            </a:pPr>
            <a:r>
              <a:rPr lang="zh-CN" altLang="en-US" sz="2000" dirty="0">
                <a:solidFill>
                  <a:srgbClr val="002060"/>
                </a:solidFill>
              </a:rPr>
              <a:t>      进程</a:t>
            </a:r>
            <a:endParaRPr lang="zh-CN" altLang="en-US" sz="2000" dirty="0">
              <a:solidFill>
                <a:srgbClr val="002060"/>
              </a:solidFill>
            </a:endParaRPr>
          </a:p>
          <a:p>
            <a:pPr>
              <a:lnSpc>
                <a:spcPct val="130000"/>
              </a:lnSpc>
            </a:pPr>
            <a:r>
              <a:rPr lang="zh-CN" altLang="en-US" sz="2000" dirty="0">
                <a:solidFill>
                  <a:srgbClr val="002060"/>
                </a:solidFill>
              </a:rPr>
              <a:t>      软件</a:t>
            </a:r>
            <a:endParaRPr lang="en-US" altLang="zh-CN" sz="2000" dirty="0">
              <a:solidFill>
                <a:srgbClr val="002060"/>
              </a:solidFill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002060"/>
                </a:solidFill>
              </a:rPr>
              <a:t>内部安全控制</a:t>
            </a:r>
            <a:endParaRPr lang="zh-CN" altLang="en-US" sz="2000" dirty="0">
              <a:solidFill>
                <a:srgbClr val="002060"/>
              </a:solidFill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1674000" y="97200"/>
            <a:ext cx="32624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000" dirty="0">
                <a:solidFill>
                  <a:schemeClr val="accent1">
                    <a:lumMod val="50000"/>
                  </a:schemeClr>
                </a:solidFill>
                <a:latin typeface="+mj-ea"/>
                <a:ea typeface="+mj-ea"/>
              </a:rPr>
              <a:t>三、网络安全模型</a:t>
            </a:r>
            <a:endParaRPr lang="zh-CN" altLang="en-US" sz="3000" dirty="0">
              <a:solidFill>
                <a:schemeClr val="accent1">
                  <a:lumMod val="50000"/>
                </a:schemeClr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  <p:bldLst>
      <p:bldP spid="8" grpId="0"/>
      <p:bldP spid="6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文本框 37"/>
          <p:cNvSpPr txBox="1"/>
          <p:nvPr/>
        </p:nvSpPr>
        <p:spPr>
          <a:xfrm>
            <a:off x="1674000" y="97200"/>
            <a:ext cx="32624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000" dirty="0">
                <a:solidFill>
                  <a:schemeClr val="accent1">
                    <a:lumMod val="50000"/>
                  </a:schemeClr>
                </a:solidFill>
                <a:latin typeface="+mj-ea"/>
                <a:ea typeface="+mj-ea"/>
              </a:rPr>
              <a:t>本章的主要知识点</a:t>
            </a:r>
            <a:endParaRPr lang="zh-CN" altLang="en-US" sz="3000" dirty="0">
              <a:solidFill>
                <a:schemeClr val="accent1">
                  <a:lumMod val="50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39" name="直接连接符 38"/>
          <p:cNvCxnSpPr/>
          <p:nvPr/>
        </p:nvCxnSpPr>
        <p:spPr>
          <a:xfrm>
            <a:off x="1951052" y="778797"/>
            <a:ext cx="10240948" cy="0"/>
          </a:xfrm>
          <a:prstGeom prst="line">
            <a:avLst/>
          </a:prstGeom>
          <a:ln w="127000" cmpd="thinThick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组合 39"/>
          <p:cNvGrpSpPr/>
          <p:nvPr/>
        </p:nvGrpSpPr>
        <p:grpSpPr>
          <a:xfrm>
            <a:off x="3028194" y="1205848"/>
            <a:ext cx="7742627" cy="660385"/>
            <a:chOff x="3471001" y="1372045"/>
            <a:chExt cx="7742627" cy="660385"/>
          </a:xfrm>
        </p:grpSpPr>
        <p:sp>
          <p:nvSpPr>
            <p:cNvPr id="41" name="圆角矩形 22"/>
            <p:cNvSpPr/>
            <p:nvPr/>
          </p:nvSpPr>
          <p:spPr>
            <a:xfrm>
              <a:off x="3471001" y="1372045"/>
              <a:ext cx="7742627" cy="660385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75000"/>
              </a:schemeClr>
            </a:solidFill>
            <a:ln w="88900">
              <a:gradFill flip="none" rotWithShape="1">
                <a:gsLst>
                  <a:gs pos="0">
                    <a:schemeClr val="accent1">
                      <a:tint val="66000"/>
                      <a:satMod val="160000"/>
                      <a:alpha val="0"/>
                    </a:schemeClr>
                  </a:gs>
                  <a:gs pos="50000">
                    <a:srgbClr val="00FFFA">
                      <a:alpha val="45000"/>
                    </a:srgbClr>
                  </a:gs>
                  <a:gs pos="100000">
                    <a:schemeClr val="accent1">
                      <a:tint val="23500"/>
                      <a:satMod val="160000"/>
                      <a:alpha val="0"/>
                    </a:schemeClr>
                  </a:gs>
                </a:gsLst>
                <a:lin ang="5400000" scaled="1"/>
                <a:tileRect/>
              </a:gradFill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42" name="TextBox 19"/>
            <p:cNvSpPr txBox="1"/>
            <p:nvPr/>
          </p:nvSpPr>
          <p:spPr>
            <a:xfrm>
              <a:off x="3672858" y="1471405"/>
              <a:ext cx="364202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zh-CN" sz="2400" b="1" dirty="0">
                  <a:solidFill>
                    <a:schemeClr val="bg1"/>
                  </a:solidFill>
                  <a:latin typeface="+mn-ea"/>
                </a:rPr>
                <a:t>1</a:t>
              </a:r>
              <a:endParaRPr lang="zh-CN" altLang="en-US" sz="2400" b="1" dirty="0">
                <a:solidFill>
                  <a:schemeClr val="bg1"/>
                </a:solidFill>
                <a:latin typeface="+mn-ea"/>
              </a:endParaRPr>
            </a:p>
          </p:txBody>
        </p:sp>
        <p:cxnSp>
          <p:nvCxnSpPr>
            <p:cNvPr id="43" name="直接连接符 42"/>
            <p:cNvCxnSpPr/>
            <p:nvPr/>
          </p:nvCxnSpPr>
          <p:spPr>
            <a:xfrm>
              <a:off x="4037060" y="1476631"/>
              <a:ext cx="0" cy="451212"/>
            </a:xfrm>
            <a:prstGeom prst="line">
              <a:avLst/>
            </a:prstGeom>
            <a:ln>
              <a:solidFill>
                <a:srgbClr val="00FFFA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TextBox 19"/>
            <p:cNvSpPr txBox="1"/>
            <p:nvPr/>
          </p:nvSpPr>
          <p:spPr>
            <a:xfrm>
              <a:off x="4060210" y="1502182"/>
              <a:ext cx="5179623" cy="4001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zh-CN" altLang="en-US" sz="2000" b="1" dirty="0">
                  <a:solidFill>
                    <a:schemeClr val="bg1"/>
                  </a:solidFill>
                  <a:latin typeface="+mn-ea"/>
                </a:rPr>
                <a:t>安全威胁有哪些类型？各自具有什么特点？</a:t>
              </a:r>
              <a:endParaRPr lang="zh-CN" altLang="en-US" sz="2000" b="1" dirty="0">
                <a:solidFill>
                  <a:schemeClr val="bg1"/>
                </a:solidFill>
                <a:latin typeface="+mn-ea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3028194" y="2072823"/>
            <a:ext cx="7742627" cy="660385"/>
            <a:chOff x="3471001" y="1372045"/>
            <a:chExt cx="7742627" cy="660385"/>
          </a:xfrm>
        </p:grpSpPr>
        <p:sp>
          <p:nvSpPr>
            <p:cNvPr id="15" name="圆角矩形 22"/>
            <p:cNvSpPr/>
            <p:nvPr/>
          </p:nvSpPr>
          <p:spPr>
            <a:xfrm>
              <a:off x="3471001" y="1372045"/>
              <a:ext cx="7742627" cy="660385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75000"/>
              </a:schemeClr>
            </a:solidFill>
            <a:ln w="88900">
              <a:gradFill flip="none" rotWithShape="1">
                <a:gsLst>
                  <a:gs pos="0">
                    <a:schemeClr val="accent1">
                      <a:tint val="66000"/>
                      <a:satMod val="160000"/>
                      <a:alpha val="0"/>
                    </a:schemeClr>
                  </a:gs>
                  <a:gs pos="50000">
                    <a:srgbClr val="00FFFA">
                      <a:alpha val="45000"/>
                    </a:srgbClr>
                  </a:gs>
                  <a:gs pos="100000">
                    <a:schemeClr val="accent1">
                      <a:tint val="23500"/>
                      <a:satMod val="160000"/>
                      <a:alpha val="0"/>
                    </a:schemeClr>
                  </a:gs>
                </a:gsLst>
                <a:lin ang="5400000" scaled="1"/>
                <a:tileRect/>
              </a:gradFill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16" name="TextBox 19"/>
            <p:cNvSpPr txBox="1"/>
            <p:nvPr/>
          </p:nvSpPr>
          <p:spPr>
            <a:xfrm>
              <a:off x="3672858" y="1471405"/>
              <a:ext cx="364202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zh-CN" sz="2400" b="1" dirty="0">
                  <a:solidFill>
                    <a:schemeClr val="bg1"/>
                  </a:solidFill>
                  <a:latin typeface="+mn-ea"/>
                </a:rPr>
                <a:t>2</a:t>
              </a:r>
              <a:endParaRPr lang="zh-CN" altLang="en-US" sz="2400" b="1" dirty="0">
                <a:solidFill>
                  <a:schemeClr val="bg1"/>
                </a:solidFill>
                <a:latin typeface="+mn-ea"/>
              </a:endParaRPr>
            </a:p>
          </p:txBody>
        </p:sp>
        <p:cxnSp>
          <p:nvCxnSpPr>
            <p:cNvPr id="17" name="直接连接符 16"/>
            <p:cNvCxnSpPr/>
            <p:nvPr/>
          </p:nvCxnSpPr>
          <p:spPr>
            <a:xfrm>
              <a:off x="4037060" y="1476631"/>
              <a:ext cx="0" cy="451212"/>
            </a:xfrm>
            <a:prstGeom prst="line">
              <a:avLst/>
            </a:prstGeom>
            <a:ln>
              <a:solidFill>
                <a:srgbClr val="00FFFA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9"/>
            <p:cNvSpPr txBox="1"/>
            <p:nvPr/>
          </p:nvSpPr>
          <p:spPr>
            <a:xfrm>
              <a:off x="4060210" y="1502182"/>
              <a:ext cx="5442516" cy="4001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zh-CN" altLang="en-US" sz="2000" b="1" dirty="0">
                  <a:solidFill>
                    <a:schemeClr val="bg1"/>
                  </a:solidFill>
                  <a:latin typeface="+mn-ea"/>
                </a:rPr>
                <a:t>在实际中，常用的网络安全防护措施有哪些？</a:t>
              </a:r>
              <a:endParaRPr lang="zh-CN" altLang="en-US" sz="2000" b="1" dirty="0">
                <a:solidFill>
                  <a:schemeClr val="bg1"/>
                </a:solidFill>
                <a:latin typeface="+mn-ea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3028194" y="2939798"/>
            <a:ext cx="7742627" cy="660385"/>
            <a:chOff x="3471001" y="1372045"/>
            <a:chExt cx="7742627" cy="660385"/>
          </a:xfrm>
        </p:grpSpPr>
        <p:sp>
          <p:nvSpPr>
            <p:cNvPr id="20" name="圆角矩形 22"/>
            <p:cNvSpPr/>
            <p:nvPr/>
          </p:nvSpPr>
          <p:spPr>
            <a:xfrm>
              <a:off x="3471001" y="1372045"/>
              <a:ext cx="7742627" cy="660385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75000"/>
              </a:schemeClr>
            </a:solidFill>
            <a:ln w="88900">
              <a:gradFill flip="none" rotWithShape="1">
                <a:gsLst>
                  <a:gs pos="0">
                    <a:schemeClr val="accent1">
                      <a:tint val="66000"/>
                      <a:satMod val="160000"/>
                      <a:alpha val="0"/>
                    </a:schemeClr>
                  </a:gs>
                  <a:gs pos="50000">
                    <a:srgbClr val="00FFFA">
                      <a:alpha val="45000"/>
                    </a:srgbClr>
                  </a:gs>
                  <a:gs pos="100000">
                    <a:schemeClr val="accent1">
                      <a:tint val="23500"/>
                      <a:satMod val="160000"/>
                      <a:alpha val="0"/>
                    </a:schemeClr>
                  </a:gs>
                </a:gsLst>
                <a:lin ang="5400000" scaled="1"/>
                <a:tileRect/>
              </a:gradFill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21" name="TextBox 19"/>
            <p:cNvSpPr txBox="1"/>
            <p:nvPr/>
          </p:nvSpPr>
          <p:spPr>
            <a:xfrm>
              <a:off x="3672858" y="1471405"/>
              <a:ext cx="364202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zh-CN" sz="2400" b="1" dirty="0">
                  <a:solidFill>
                    <a:schemeClr val="bg1"/>
                  </a:solidFill>
                  <a:latin typeface="+mn-ea"/>
                </a:rPr>
                <a:t>3</a:t>
              </a:r>
              <a:endParaRPr lang="zh-CN" altLang="en-US" sz="2400" b="1" dirty="0">
                <a:solidFill>
                  <a:schemeClr val="bg1"/>
                </a:solidFill>
                <a:latin typeface="+mn-ea"/>
              </a:endParaRPr>
            </a:p>
          </p:txBody>
        </p:sp>
        <p:cxnSp>
          <p:nvCxnSpPr>
            <p:cNvPr id="22" name="直接连接符 21"/>
            <p:cNvCxnSpPr/>
            <p:nvPr/>
          </p:nvCxnSpPr>
          <p:spPr>
            <a:xfrm>
              <a:off x="4037060" y="1476631"/>
              <a:ext cx="0" cy="451212"/>
            </a:xfrm>
            <a:prstGeom prst="line">
              <a:avLst/>
            </a:prstGeom>
            <a:ln>
              <a:solidFill>
                <a:srgbClr val="00FFFA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19"/>
            <p:cNvSpPr txBox="1"/>
            <p:nvPr/>
          </p:nvSpPr>
          <p:spPr>
            <a:xfrm>
              <a:off x="4060210" y="1502182"/>
              <a:ext cx="5705408" cy="4001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zh-CN" altLang="en-US" sz="2000" b="1" dirty="0">
                  <a:solidFill>
                    <a:schemeClr val="bg1"/>
                  </a:solidFill>
                  <a:latin typeface="+mn-ea"/>
                </a:rPr>
                <a:t>网络攻击的类型分哪几种？各自具有什么特点？</a:t>
              </a:r>
              <a:endParaRPr lang="zh-CN" altLang="en-US" sz="2000" b="1" dirty="0">
                <a:solidFill>
                  <a:schemeClr val="bg1"/>
                </a:solidFill>
                <a:latin typeface="+mn-ea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3028194" y="3806773"/>
            <a:ext cx="7742627" cy="660385"/>
            <a:chOff x="3471001" y="1372045"/>
            <a:chExt cx="7742627" cy="660385"/>
          </a:xfrm>
        </p:grpSpPr>
        <p:sp>
          <p:nvSpPr>
            <p:cNvPr id="25" name="圆角矩形 22"/>
            <p:cNvSpPr/>
            <p:nvPr/>
          </p:nvSpPr>
          <p:spPr>
            <a:xfrm>
              <a:off x="3471001" y="1372045"/>
              <a:ext cx="7742627" cy="660385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75000"/>
              </a:schemeClr>
            </a:solidFill>
            <a:ln w="88900">
              <a:gradFill flip="none" rotWithShape="1">
                <a:gsLst>
                  <a:gs pos="0">
                    <a:schemeClr val="accent1">
                      <a:tint val="66000"/>
                      <a:satMod val="160000"/>
                      <a:alpha val="0"/>
                    </a:schemeClr>
                  </a:gs>
                  <a:gs pos="50000">
                    <a:srgbClr val="00FFFA">
                      <a:alpha val="45000"/>
                    </a:srgbClr>
                  </a:gs>
                  <a:gs pos="100000">
                    <a:schemeClr val="accent1">
                      <a:tint val="23500"/>
                      <a:satMod val="160000"/>
                      <a:alpha val="0"/>
                    </a:schemeClr>
                  </a:gs>
                </a:gsLst>
                <a:lin ang="5400000" scaled="1"/>
                <a:tileRect/>
              </a:gradFill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26" name="TextBox 19"/>
            <p:cNvSpPr txBox="1"/>
            <p:nvPr/>
          </p:nvSpPr>
          <p:spPr>
            <a:xfrm>
              <a:off x="3672858" y="1471405"/>
              <a:ext cx="364202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zh-CN" sz="2400" b="1" dirty="0">
                  <a:solidFill>
                    <a:schemeClr val="bg1"/>
                  </a:solidFill>
                  <a:latin typeface="+mn-ea"/>
                </a:rPr>
                <a:t>4</a:t>
              </a:r>
              <a:endParaRPr lang="zh-CN" altLang="en-US" sz="2400" b="1" dirty="0">
                <a:solidFill>
                  <a:schemeClr val="bg1"/>
                </a:solidFill>
                <a:latin typeface="+mn-ea"/>
              </a:endParaRPr>
            </a:p>
          </p:txBody>
        </p:sp>
        <p:cxnSp>
          <p:nvCxnSpPr>
            <p:cNvPr id="27" name="直接连接符 26"/>
            <p:cNvCxnSpPr/>
            <p:nvPr/>
          </p:nvCxnSpPr>
          <p:spPr>
            <a:xfrm>
              <a:off x="4037060" y="1476631"/>
              <a:ext cx="0" cy="451212"/>
            </a:xfrm>
            <a:prstGeom prst="line">
              <a:avLst/>
            </a:prstGeom>
            <a:ln>
              <a:solidFill>
                <a:srgbClr val="00FFFA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19"/>
            <p:cNvSpPr txBox="1"/>
            <p:nvPr/>
          </p:nvSpPr>
          <p:spPr>
            <a:xfrm>
              <a:off x="4060210" y="1502182"/>
              <a:ext cx="7019870" cy="4001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zh-CN" altLang="en-US" sz="2000" b="1" dirty="0">
                  <a:solidFill>
                    <a:schemeClr val="bg1"/>
                  </a:solidFill>
                  <a:latin typeface="+mn-ea"/>
                </a:rPr>
                <a:t>什么是强制性访问控制策略？什么是自主性访问控制策略？</a:t>
              </a:r>
              <a:endParaRPr lang="zh-CN" altLang="en-US" sz="2000" b="1" dirty="0">
                <a:solidFill>
                  <a:schemeClr val="bg1"/>
                </a:solidFill>
                <a:latin typeface="+mn-ea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3028194" y="4673748"/>
            <a:ext cx="7742627" cy="660385"/>
            <a:chOff x="3471001" y="1372045"/>
            <a:chExt cx="7742627" cy="660385"/>
          </a:xfrm>
        </p:grpSpPr>
        <p:sp>
          <p:nvSpPr>
            <p:cNvPr id="30" name="圆角矩形 22"/>
            <p:cNvSpPr/>
            <p:nvPr/>
          </p:nvSpPr>
          <p:spPr>
            <a:xfrm>
              <a:off x="3471001" y="1372045"/>
              <a:ext cx="7742627" cy="660385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75000"/>
              </a:schemeClr>
            </a:solidFill>
            <a:ln w="88900">
              <a:gradFill flip="none" rotWithShape="1">
                <a:gsLst>
                  <a:gs pos="0">
                    <a:schemeClr val="accent1">
                      <a:tint val="66000"/>
                      <a:satMod val="160000"/>
                      <a:alpha val="0"/>
                    </a:schemeClr>
                  </a:gs>
                  <a:gs pos="50000">
                    <a:srgbClr val="00FFFA">
                      <a:alpha val="45000"/>
                    </a:srgbClr>
                  </a:gs>
                  <a:gs pos="100000">
                    <a:schemeClr val="accent1">
                      <a:tint val="23500"/>
                      <a:satMod val="160000"/>
                      <a:alpha val="0"/>
                    </a:schemeClr>
                  </a:gs>
                </a:gsLst>
                <a:lin ang="5400000" scaled="1"/>
                <a:tileRect/>
              </a:gradFill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31" name="TextBox 19"/>
            <p:cNvSpPr txBox="1"/>
            <p:nvPr/>
          </p:nvSpPr>
          <p:spPr>
            <a:xfrm>
              <a:off x="3672858" y="1471405"/>
              <a:ext cx="364202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zh-CN" sz="2400" b="1" dirty="0">
                  <a:solidFill>
                    <a:schemeClr val="bg1"/>
                  </a:solidFill>
                  <a:latin typeface="+mn-ea"/>
                </a:rPr>
                <a:t>5</a:t>
              </a:r>
              <a:endParaRPr lang="zh-CN" altLang="en-US" sz="2400" b="1" dirty="0">
                <a:solidFill>
                  <a:schemeClr val="bg1"/>
                </a:solidFill>
                <a:latin typeface="+mn-ea"/>
              </a:endParaRPr>
            </a:p>
          </p:txBody>
        </p:sp>
        <p:cxnSp>
          <p:nvCxnSpPr>
            <p:cNvPr id="32" name="直接连接符 31"/>
            <p:cNvCxnSpPr/>
            <p:nvPr/>
          </p:nvCxnSpPr>
          <p:spPr>
            <a:xfrm>
              <a:off x="4037060" y="1476631"/>
              <a:ext cx="0" cy="451212"/>
            </a:xfrm>
            <a:prstGeom prst="line">
              <a:avLst/>
            </a:prstGeom>
            <a:ln>
              <a:solidFill>
                <a:srgbClr val="00FFFA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19"/>
            <p:cNvSpPr txBox="1"/>
            <p:nvPr/>
          </p:nvSpPr>
          <p:spPr>
            <a:xfrm>
              <a:off x="4060210" y="1502182"/>
              <a:ext cx="7019870" cy="4001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zh-CN" altLang="en-US" sz="2000" b="1" dirty="0">
                  <a:solidFill>
                    <a:schemeClr val="bg1"/>
                  </a:solidFill>
                  <a:latin typeface="+mn-ea"/>
                </a:rPr>
                <a:t>什么是安全服务？什么是安全机制？两者存在何种联系？</a:t>
              </a:r>
              <a:endParaRPr lang="zh-CN" altLang="en-US" sz="2000" b="1" dirty="0">
                <a:solidFill>
                  <a:schemeClr val="bg1"/>
                </a:solidFill>
                <a:latin typeface="+mn-ea"/>
              </a:endParaRPr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3028194" y="5540724"/>
            <a:ext cx="7742627" cy="660385"/>
            <a:chOff x="3471001" y="1372045"/>
            <a:chExt cx="7742627" cy="660385"/>
          </a:xfrm>
        </p:grpSpPr>
        <p:sp>
          <p:nvSpPr>
            <p:cNvPr id="49" name="圆角矩形 22"/>
            <p:cNvSpPr/>
            <p:nvPr/>
          </p:nvSpPr>
          <p:spPr>
            <a:xfrm>
              <a:off x="3471001" y="1372045"/>
              <a:ext cx="7742627" cy="660385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75000"/>
              </a:schemeClr>
            </a:solidFill>
            <a:ln w="88900">
              <a:gradFill flip="none" rotWithShape="1">
                <a:gsLst>
                  <a:gs pos="0">
                    <a:schemeClr val="accent1">
                      <a:tint val="66000"/>
                      <a:satMod val="160000"/>
                      <a:alpha val="0"/>
                    </a:schemeClr>
                  </a:gs>
                  <a:gs pos="50000">
                    <a:srgbClr val="00FFFA">
                      <a:alpha val="45000"/>
                    </a:srgbClr>
                  </a:gs>
                  <a:gs pos="100000">
                    <a:schemeClr val="accent1">
                      <a:tint val="23500"/>
                      <a:satMod val="160000"/>
                      <a:alpha val="0"/>
                    </a:schemeClr>
                  </a:gs>
                </a:gsLst>
                <a:lin ang="5400000" scaled="1"/>
                <a:tileRect/>
              </a:gradFill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50" name="TextBox 19"/>
            <p:cNvSpPr txBox="1"/>
            <p:nvPr/>
          </p:nvSpPr>
          <p:spPr>
            <a:xfrm>
              <a:off x="3672858" y="1471405"/>
              <a:ext cx="364202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zh-CN" sz="2400" b="1" dirty="0">
                  <a:solidFill>
                    <a:schemeClr val="bg1"/>
                  </a:solidFill>
                  <a:latin typeface="+mn-ea"/>
                </a:rPr>
                <a:t>6</a:t>
              </a:r>
              <a:endParaRPr lang="zh-CN" altLang="en-US" sz="2400" b="1" dirty="0">
                <a:solidFill>
                  <a:schemeClr val="bg1"/>
                </a:solidFill>
                <a:latin typeface="+mn-ea"/>
              </a:endParaRPr>
            </a:p>
          </p:txBody>
        </p:sp>
        <p:cxnSp>
          <p:nvCxnSpPr>
            <p:cNvPr id="51" name="直接连接符 50"/>
            <p:cNvCxnSpPr/>
            <p:nvPr/>
          </p:nvCxnSpPr>
          <p:spPr>
            <a:xfrm>
              <a:off x="4037060" y="1476631"/>
              <a:ext cx="0" cy="451212"/>
            </a:xfrm>
            <a:prstGeom prst="line">
              <a:avLst/>
            </a:prstGeom>
            <a:ln>
              <a:solidFill>
                <a:srgbClr val="00FFFA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19"/>
            <p:cNvSpPr txBox="1"/>
            <p:nvPr/>
          </p:nvSpPr>
          <p:spPr>
            <a:xfrm>
              <a:off x="4060210" y="1502182"/>
              <a:ext cx="7019870" cy="4001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zh-CN" altLang="en-US" sz="2000" b="1" dirty="0">
                  <a:solidFill>
                    <a:schemeClr val="bg1"/>
                  </a:solidFill>
                  <a:latin typeface="+mn-ea"/>
                </a:rPr>
                <a:t>保密通信模型、访问控制模型主要适用于何种应用场景？</a:t>
              </a:r>
              <a:endParaRPr lang="zh-CN" altLang="en-US" sz="2000" b="1" dirty="0">
                <a:solidFill>
                  <a:schemeClr val="bg1"/>
                </a:solidFill>
                <a:latin typeface="+mn-ea"/>
              </a:endParaRPr>
            </a:p>
          </p:txBody>
        </p:sp>
      </p:grpSp>
      <p:pic>
        <p:nvPicPr>
          <p:cNvPr id="54" name="图片 53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083"/>
          <a:stretch>
            <a:fillRect/>
          </a:stretch>
        </p:blipFill>
        <p:spPr>
          <a:xfrm>
            <a:off x="0" y="0"/>
            <a:ext cx="1530350" cy="6858000"/>
          </a:xfrm>
          <a:prstGeom prst="rect">
            <a:avLst/>
          </a:prstGeom>
        </p:spPr>
      </p:pic>
      <p:cxnSp>
        <p:nvCxnSpPr>
          <p:cNvPr id="55" name="直接连接符 54"/>
          <p:cNvCxnSpPr/>
          <p:nvPr/>
        </p:nvCxnSpPr>
        <p:spPr>
          <a:xfrm>
            <a:off x="736250" y="2209374"/>
            <a:ext cx="0" cy="3523440"/>
          </a:xfrm>
          <a:prstGeom prst="line">
            <a:avLst/>
          </a:prstGeom>
          <a:ln w="25400" cap="rnd">
            <a:gradFill>
              <a:gsLst>
                <a:gs pos="0">
                  <a:srgbClr val="18BDE2"/>
                </a:gs>
                <a:gs pos="100000">
                  <a:srgbClr val="1EF8AF">
                    <a:alpha val="0"/>
                  </a:srgb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连接符 55"/>
          <p:cNvCxnSpPr/>
          <p:nvPr/>
        </p:nvCxnSpPr>
        <p:spPr>
          <a:xfrm>
            <a:off x="839098" y="1627481"/>
            <a:ext cx="0" cy="1872771"/>
          </a:xfrm>
          <a:prstGeom prst="line">
            <a:avLst/>
          </a:prstGeom>
          <a:ln w="25400" cap="rnd">
            <a:gradFill>
              <a:gsLst>
                <a:gs pos="0">
                  <a:srgbClr val="18BDE2"/>
                </a:gs>
                <a:gs pos="100000">
                  <a:srgbClr val="1EF8AF">
                    <a:alpha val="0"/>
                  </a:srgb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矩形 56"/>
          <p:cNvSpPr/>
          <p:nvPr/>
        </p:nvSpPr>
        <p:spPr>
          <a:xfrm>
            <a:off x="10636" y="207777"/>
            <a:ext cx="738664" cy="6584950"/>
          </a:xfrm>
          <a:prstGeom prst="rect">
            <a:avLst/>
          </a:prstGeom>
        </p:spPr>
        <p:txBody>
          <a:bodyPr vert="eaVert" wrap="square" anchor="ctr">
            <a:spAutoFit/>
          </a:bodyPr>
          <a:lstStyle/>
          <a:p>
            <a:pPr marL="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3600" b="1" kern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宋体 CN Heavy" panose="02020900000000000000" charset="-122"/>
                <a:ea typeface="思源宋体 CN Heavy" panose="02020900000000000000" charset="-122"/>
                <a:cs typeface="+mn-cs"/>
              </a:rPr>
              <a:t>第一章  引言</a:t>
            </a:r>
            <a:endParaRPr lang="zh-CN" altLang="en-US" sz="3600" b="1" kern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宋体 CN Heavy" panose="02020900000000000000" charset="-122"/>
              <a:ea typeface="思源宋体 CN Heavy" panose="02020900000000000000" charset="-122"/>
              <a:cs typeface="+mn-cs"/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823795" y="825507"/>
            <a:ext cx="615553" cy="5426788"/>
          </a:xfrm>
          <a:prstGeom prst="rect">
            <a:avLst/>
          </a:prstGeom>
        </p:spPr>
        <p:txBody>
          <a:bodyPr vert="eaVert" wrap="squar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宋体 CN Heavy" panose="02020900000000000000" charset="-122"/>
                <a:ea typeface="思源宋体 CN Heavy" panose="02020900000000000000" charset="-122"/>
              </a:rPr>
              <a:t>本章小结</a:t>
            </a:r>
            <a:endParaRPr lang="zh-CN" alt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宋体 CN Heavy" panose="02020900000000000000" charset="-122"/>
              <a:ea typeface="思源宋体 CN Heavy" panose="02020900000000000000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  <p:bldLst>
      <p:bldP spid="3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文本框 37"/>
          <p:cNvSpPr txBox="1"/>
          <p:nvPr/>
        </p:nvSpPr>
        <p:spPr>
          <a:xfrm>
            <a:off x="1674000" y="97200"/>
            <a:ext cx="32624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000" dirty="0">
                <a:solidFill>
                  <a:schemeClr val="accent1">
                    <a:lumMod val="50000"/>
                  </a:schemeClr>
                </a:solidFill>
                <a:latin typeface="+mj-ea"/>
                <a:ea typeface="+mj-ea"/>
              </a:rPr>
              <a:t>课后作业及思考题</a:t>
            </a:r>
            <a:endParaRPr lang="zh-CN" altLang="en-US" sz="3000" dirty="0">
              <a:solidFill>
                <a:schemeClr val="accent1">
                  <a:lumMod val="50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39" name="直接连接符 38"/>
          <p:cNvCxnSpPr/>
          <p:nvPr/>
        </p:nvCxnSpPr>
        <p:spPr>
          <a:xfrm>
            <a:off x="1951052" y="778797"/>
            <a:ext cx="10240948" cy="0"/>
          </a:xfrm>
          <a:prstGeom prst="line">
            <a:avLst/>
          </a:prstGeom>
          <a:ln w="127000" cmpd="thinThick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组合 2"/>
          <p:cNvGrpSpPr/>
          <p:nvPr/>
        </p:nvGrpSpPr>
        <p:grpSpPr>
          <a:xfrm>
            <a:off x="2319118" y="2440271"/>
            <a:ext cx="8868579" cy="503792"/>
            <a:chOff x="2994392" y="2051018"/>
            <a:chExt cx="8868579" cy="503792"/>
          </a:xfrm>
        </p:grpSpPr>
        <p:sp>
          <p:nvSpPr>
            <p:cNvPr id="4" name="矩形 3"/>
            <p:cNvSpPr/>
            <p:nvPr/>
          </p:nvSpPr>
          <p:spPr>
            <a:xfrm>
              <a:off x="3332336" y="2051018"/>
              <a:ext cx="8530635" cy="503792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lvl="0" defTabSz="457200">
                <a:lnSpc>
                  <a:spcPct val="120000"/>
                </a:lnSpc>
                <a:defRPr/>
              </a:pPr>
              <a:r>
                <a:rPr lang="zh-CN" altLang="en-US" sz="2400" dirty="0">
                  <a:solidFill>
                    <a:srgbClr val="002060"/>
                  </a:solidFill>
                  <a:ea typeface="思源黑体 CN Regular" panose="020B0500000000000000" pitchFamily="34" charset="-122"/>
                  <a:cs typeface="Times New Roman" panose="02020603050405020304" pitchFamily="18" charset="0"/>
                  <a:sym typeface="字魂105号-简雅黑" panose="00000500000000000000" pitchFamily="2" charset="-122"/>
                </a:rPr>
                <a:t>思考题</a:t>
              </a:r>
              <a:r>
                <a:rPr lang="en-US" altLang="zh-CN" sz="2400" dirty="0">
                  <a:solidFill>
                    <a:srgbClr val="002060"/>
                  </a:solidFill>
                  <a:ea typeface="思源黑体 CN Regular" panose="020B0500000000000000" pitchFamily="34" charset="-122"/>
                  <a:cs typeface="Times New Roman" panose="02020603050405020304" pitchFamily="18" charset="0"/>
                  <a:sym typeface="字魂105号-简雅黑" panose="00000500000000000000" pitchFamily="2" charset="-122"/>
                </a:rPr>
                <a:t>1</a:t>
              </a:r>
              <a:r>
                <a:rPr lang="zh-CN" altLang="en-US" sz="2400" dirty="0">
                  <a:solidFill>
                    <a:srgbClr val="002060"/>
                  </a:solidFill>
                  <a:ea typeface="思源黑体 CN Regular" panose="020B0500000000000000" pitchFamily="34" charset="-122"/>
                  <a:cs typeface="Times New Roman" panose="02020603050405020304" pitchFamily="18" charset="0"/>
                  <a:sym typeface="字魂105号-简雅黑" panose="00000500000000000000" pitchFamily="2" charset="-122"/>
                </a:rPr>
                <a:t>：请列举出现实中被动攻击和主动攻击的实例？</a:t>
              </a:r>
              <a:endParaRPr lang="zh-CN" altLang="en-US" sz="2400" dirty="0">
                <a:solidFill>
                  <a:srgbClr val="002060"/>
                </a:solidFill>
                <a:ea typeface="思源黑体 CN Regular" panose="020B0500000000000000" pitchFamily="34" charset="-122"/>
                <a:cs typeface="Times New Roman" panose="02020603050405020304" pitchFamily="18" charset="0"/>
                <a:sym typeface="字魂105号-简雅黑" panose="00000500000000000000" pitchFamily="2" charset="-122"/>
              </a:endParaRPr>
            </a:p>
          </p:txBody>
        </p:sp>
        <p:grpSp>
          <p:nvGrpSpPr>
            <p:cNvPr id="5" name="Group 51"/>
            <p:cNvGrpSpPr/>
            <p:nvPr/>
          </p:nvGrpSpPr>
          <p:grpSpPr bwMode="auto">
            <a:xfrm>
              <a:off x="2994392" y="2163023"/>
              <a:ext cx="273210" cy="302684"/>
              <a:chOff x="2744" y="-584"/>
              <a:chExt cx="634" cy="702"/>
            </a:xfrm>
          </p:grpSpPr>
          <p:sp>
            <p:nvSpPr>
              <p:cNvPr id="6" name="Oval 52"/>
              <p:cNvSpPr>
                <a:spLocks noChangeArrowheads="1"/>
              </p:cNvSpPr>
              <p:nvPr/>
            </p:nvSpPr>
            <p:spPr bwMode="auto">
              <a:xfrm>
                <a:off x="2744" y="-85"/>
                <a:ext cx="590" cy="203"/>
              </a:xfrm>
              <a:prstGeom prst="ellipse">
                <a:avLst/>
              </a:prstGeom>
              <a:gradFill rotWithShape="1">
                <a:gsLst>
                  <a:gs pos="0">
                    <a:schemeClr val="tx1">
                      <a:alpha val="50000"/>
                    </a:schemeClr>
                  </a:gs>
                  <a:gs pos="100000">
                    <a:schemeClr val="tx1">
                      <a:gamma/>
                      <a:shade val="46275"/>
                      <a:invGamma/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</a:gradFill>
              <a:ln w="31750" cap="rnd" algn="ctr">
                <a:noFill/>
                <a:prstDash val="sysDot"/>
                <a:rou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 sz="2400" b="0"/>
              </a:p>
            </p:txBody>
          </p:sp>
          <p:grpSp>
            <p:nvGrpSpPr>
              <p:cNvPr id="7" name="Group 53"/>
              <p:cNvGrpSpPr/>
              <p:nvPr/>
            </p:nvGrpSpPr>
            <p:grpSpPr bwMode="auto">
              <a:xfrm>
                <a:off x="2765" y="-584"/>
                <a:ext cx="613" cy="613"/>
                <a:chOff x="2370" y="1139"/>
                <a:chExt cx="1089" cy="1089"/>
              </a:xfrm>
            </p:grpSpPr>
            <p:sp>
              <p:nvSpPr>
                <p:cNvPr id="9" name="Oval 54"/>
                <p:cNvSpPr>
                  <a:spLocks noChangeArrowheads="1"/>
                </p:cNvSpPr>
                <p:nvPr/>
              </p:nvSpPr>
              <p:spPr bwMode="auto">
                <a:xfrm>
                  <a:off x="2370" y="1139"/>
                  <a:ext cx="1089" cy="1089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0070C0"/>
                    </a:gs>
                    <a:gs pos="100000">
                      <a:srgbClr val="002060"/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zh-CN" altLang="en-US" sz="2400" b="0"/>
                </a:p>
              </p:txBody>
            </p:sp>
            <p:grpSp>
              <p:nvGrpSpPr>
                <p:cNvPr id="10" name="Group 55"/>
                <p:cNvGrpSpPr/>
                <p:nvPr/>
              </p:nvGrpSpPr>
              <p:grpSpPr bwMode="auto">
                <a:xfrm>
                  <a:off x="2426" y="1169"/>
                  <a:ext cx="908" cy="296"/>
                  <a:chOff x="1431" y="1843"/>
                  <a:chExt cx="907" cy="295"/>
                </a:xfrm>
              </p:grpSpPr>
              <p:sp>
                <p:nvSpPr>
                  <p:cNvPr id="11" name="Freeform 56"/>
                  <p:cNvSpPr/>
                  <p:nvPr/>
                </p:nvSpPr>
                <p:spPr bwMode="auto">
                  <a:xfrm>
                    <a:off x="1423" y="1843"/>
                    <a:ext cx="916" cy="296"/>
                  </a:xfrm>
                  <a:custGeom>
                    <a:avLst/>
                    <a:gdLst/>
                    <a:ahLst/>
                    <a:cxnLst>
                      <a:cxn ang="0">
                        <a:pos x="0" y="1576"/>
                      </a:cxn>
                      <a:cxn ang="0">
                        <a:pos x="50" y="1462"/>
                      </a:cxn>
                      <a:cxn ang="0">
                        <a:pos x="108" y="1350"/>
                      </a:cxn>
                      <a:cxn ang="0">
                        <a:pos x="170" y="1242"/>
                      </a:cxn>
                      <a:cxn ang="0">
                        <a:pos x="238" y="1138"/>
                      </a:cxn>
                      <a:cxn ang="0">
                        <a:pos x="310" y="1036"/>
                      </a:cxn>
                      <a:cxn ang="0">
                        <a:pos x="386" y="940"/>
                      </a:cxn>
                      <a:cxn ang="0">
                        <a:pos x="468" y="846"/>
                      </a:cxn>
                      <a:cxn ang="0">
                        <a:pos x="552" y="756"/>
                      </a:cxn>
                      <a:cxn ang="0">
                        <a:pos x="596" y="712"/>
                      </a:cxn>
                      <a:cxn ang="0">
                        <a:pos x="688" y="630"/>
                      </a:cxn>
                      <a:cxn ang="0">
                        <a:pos x="784" y="550"/>
                      </a:cxn>
                      <a:cxn ang="0">
                        <a:pos x="884" y="476"/>
                      </a:cxn>
                      <a:cxn ang="0">
                        <a:pos x="986" y="406"/>
                      </a:cxn>
                      <a:cxn ang="0">
                        <a:pos x="1092" y="342"/>
                      </a:cxn>
                      <a:cxn ang="0">
                        <a:pos x="1202" y="282"/>
                      </a:cxn>
                      <a:cxn ang="0">
                        <a:pos x="1316" y="228"/>
                      </a:cxn>
                      <a:cxn ang="0">
                        <a:pos x="1374" y="202"/>
                      </a:cxn>
                      <a:cxn ang="0">
                        <a:pos x="1490" y="156"/>
                      </a:cxn>
                      <a:cxn ang="0">
                        <a:pos x="1610" y="116"/>
                      </a:cxn>
                      <a:cxn ang="0">
                        <a:pos x="1732" y="80"/>
                      </a:cxn>
                      <a:cxn ang="0">
                        <a:pos x="1858" y="52"/>
                      </a:cxn>
                      <a:cxn ang="0">
                        <a:pos x="1984" y="30"/>
                      </a:cxn>
                      <a:cxn ang="0">
                        <a:pos x="2114" y="12"/>
                      </a:cxn>
                      <a:cxn ang="0">
                        <a:pos x="2246" y="2"/>
                      </a:cxn>
                      <a:cxn ang="0">
                        <a:pos x="2378" y="0"/>
                      </a:cxn>
                      <a:cxn ang="0">
                        <a:pos x="2444" y="0"/>
                      </a:cxn>
                      <a:cxn ang="0">
                        <a:pos x="2576" y="8"/>
                      </a:cxn>
                      <a:cxn ang="0">
                        <a:pos x="2706" y="20"/>
                      </a:cxn>
                      <a:cxn ang="0">
                        <a:pos x="2834" y="40"/>
                      </a:cxn>
                      <a:cxn ang="0">
                        <a:pos x="2962" y="66"/>
                      </a:cxn>
                      <a:cxn ang="0">
                        <a:pos x="3084" y="98"/>
                      </a:cxn>
                      <a:cxn ang="0">
                        <a:pos x="3206" y="136"/>
                      </a:cxn>
                      <a:cxn ang="0">
                        <a:pos x="3324" y="178"/>
                      </a:cxn>
                      <a:cxn ang="0">
                        <a:pos x="3382" y="202"/>
                      </a:cxn>
                      <a:cxn ang="0">
                        <a:pos x="3498" y="254"/>
                      </a:cxn>
                      <a:cxn ang="0">
                        <a:pos x="3608" y="312"/>
                      </a:cxn>
                      <a:cxn ang="0">
                        <a:pos x="3716" y="374"/>
                      </a:cxn>
                      <a:cxn ang="0">
                        <a:pos x="3822" y="440"/>
                      </a:cxn>
                      <a:cxn ang="0">
                        <a:pos x="3922" y="512"/>
                      </a:cxn>
                      <a:cxn ang="0">
                        <a:pos x="4020" y="590"/>
                      </a:cxn>
                      <a:cxn ang="0">
                        <a:pos x="4114" y="670"/>
                      </a:cxn>
                      <a:cxn ang="0">
                        <a:pos x="4204" y="756"/>
                      </a:cxn>
                      <a:cxn ang="0">
                        <a:pos x="4246" y="800"/>
                      </a:cxn>
                      <a:cxn ang="0">
                        <a:pos x="4330" y="892"/>
                      </a:cxn>
                      <a:cxn ang="0">
                        <a:pos x="4410" y="988"/>
                      </a:cxn>
                      <a:cxn ang="0">
                        <a:pos x="4484" y="1086"/>
                      </a:cxn>
                      <a:cxn ang="0">
                        <a:pos x="4552" y="1190"/>
                      </a:cxn>
                      <a:cxn ang="0">
                        <a:pos x="4618" y="1296"/>
                      </a:cxn>
                      <a:cxn ang="0">
                        <a:pos x="4678" y="1406"/>
                      </a:cxn>
                      <a:cxn ang="0">
                        <a:pos x="4732" y="1518"/>
                      </a:cxn>
                      <a:cxn ang="0">
                        <a:pos x="0" y="1576"/>
                      </a:cxn>
                    </a:cxnLst>
                    <a:rect l="0" t="0" r="r" b="b"/>
                    <a:pathLst>
                      <a:path w="4756" h="1576">
                        <a:moveTo>
                          <a:pt x="0" y="1576"/>
                        </a:moveTo>
                        <a:lnTo>
                          <a:pt x="0" y="1576"/>
                        </a:lnTo>
                        <a:lnTo>
                          <a:pt x="24" y="1518"/>
                        </a:lnTo>
                        <a:lnTo>
                          <a:pt x="50" y="1462"/>
                        </a:lnTo>
                        <a:lnTo>
                          <a:pt x="78" y="1406"/>
                        </a:lnTo>
                        <a:lnTo>
                          <a:pt x="108" y="1350"/>
                        </a:lnTo>
                        <a:lnTo>
                          <a:pt x="138" y="1296"/>
                        </a:lnTo>
                        <a:lnTo>
                          <a:pt x="170" y="1242"/>
                        </a:lnTo>
                        <a:lnTo>
                          <a:pt x="204" y="1190"/>
                        </a:lnTo>
                        <a:lnTo>
                          <a:pt x="238" y="1138"/>
                        </a:lnTo>
                        <a:lnTo>
                          <a:pt x="272" y="1086"/>
                        </a:lnTo>
                        <a:lnTo>
                          <a:pt x="310" y="1036"/>
                        </a:lnTo>
                        <a:lnTo>
                          <a:pt x="348" y="988"/>
                        </a:lnTo>
                        <a:lnTo>
                          <a:pt x="386" y="940"/>
                        </a:lnTo>
                        <a:lnTo>
                          <a:pt x="426" y="892"/>
                        </a:lnTo>
                        <a:lnTo>
                          <a:pt x="468" y="846"/>
                        </a:lnTo>
                        <a:lnTo>
                          <a:pt x="510" y="800"/>
                        </a:lnTo>
                        <a:lnTo>
                          <a:pt x="552" y="756"/>
                        </a:lnTo>
                        <a:lnTo>
                          <a:pt x="552" y="756"/>
                        </a:lnTo>
                        <a:lnTo>
                          <a:pt x="596" y="712"/>
                        </a:lnTo>
                        <a:lnTo>
                          <a:pt x="642" y="670"/>
                        </a:lnTo>
                        <a:lnTo>
                          <a:pt x="688" y="630"/>
                        </a:lnTo>
                        <a:lnTo>
                          <a:pt x="736" y="590"/>
                        </a:lnTo>
                        <a:lnTo>
                          <a:pt x="784" y="550"/>
                        </a:lnTo>
                        <a:lnTo>
                          <a:pt x="834" y="512"/>
                        </a:lnTo>
                        <a:lnTo>
                          <a:pt x="884" y="476"/>
                        </a:lnTo>
                        <a:lnTo>
                          <a:pt x="934" y="440"/>
                        </a:lnTo>
                        <a:lnTo>
                          <a:pt x="986" y="406"/>
                        </a:lnTo>
                        <a:lnTo>
                          <a:pt x="1040" y="374"/>
                        </a:lnTo>
                        <a:lnTo>
                          <a:pt x="1092" y="342"/>
                        </a:lnTo>
                        <a:lnTo>
                          <a:pt x="1148" y="312"/>
                        </a:lnTo>
                        <a:lnTo>
                          <a:pt x="1202" y="282"/>
                        </a:lnTo>
                        <a:lnTo>
                          <a:pt x="1258" y="254"/>
                        </a:lnTo>
                        <a:lnTo>
                          <a:pt x="1316" y="228"/>
                        </a:lnTo>
                        <a:lnTo>
                          <a:pt x="1374" y="202"/>
                        </a:lnTo>
                        <a:lnTo>
                          <a:pt x="1374" y="202"/>
                        </a:lnTo>
                        <a:lnTo>
                          <a:pt x="1432" y="178"/>
                        </a:lnTo>
                        <a:lnTo>
                          <a:pt x="1490" y="156"/>
                        </a:lnTo>
                        <a:lnTo>
                          <a:pt x="1550" y="136"/>
                        </a:lnTo>
                        <a:lnTo>
                          <a:pt x="1610" y="116"/>
                        </a:lnTo>
                        <a:lnTo>
                          <a:pt x="1672" y="98"/>
                        </a:lnTo>
                        <a:lnTo>
                          <a:pt x="1732" y="80"/>
                        </a:lnTo>
                        <a:lnTo>
                          <a:pt x="1794" y="66"/>
                        </a:lnTo>
                        <a:lnTo>
                          <a:pt x="1858" y="52"/>
                        </a:lnTo>
                        <a:lnTo>
                          <a:pt x="1922" y="40"/>
                        </a:lnTo>
                        <a:lnTo>
                          <a:pt x="1984" y="30"/>
                        </a:lnTo>
                        <a:lnTo>
                          <a:pt x="2050" y="20"/>
                        </a:lnTo>
                        <a:lnTo>
                          <a:pt x="2114" y="12"/>
                        </a:lnTo>
                        <a:lnTo>
                          <a:pt x="2180" y="8"/>
                        </a:lnTo>
                        <a:lnTo>
                          <a:pt x="2246" y="2"/>
                        </a:lnTo>
                        <a:lnTo>
                          <a:pt x="2312" y="0"/>
                        </a:lnTo>
                        <a:lnTo>
                          <a:pt x="2378" y="0"/>
                        </a:lnTo>
                        <a:lnTo>
                          <a:pt x="2378" y="0"/>
                        </a:lnTo>
                        <a:lnTo>
                          <a:pt x="2444" y="0"/>
                        </a:lnTo>
                        <a:lnTo>
                          <a:pt x="2510" y="2"/>
                        </a:lnTo>
                        <a:lnTo>
                          <a:pt x="2576" y="8"/>
                        </a:lnTo>
                        <a:lnTo>
                          <a:pt x="2642" y="12"/>
                        </a:lnTo>
                        <a:lnTo>
                          <a:pt x="2706" y="20"/>
                        </a:lnTo>
                        <a:lnTo>
                          <a:pt x="2772" y="30"/>
                        </a:lnTo>
                        <a:lnTo>
                          <a:pt x="2834" y="40"/>
                        </a:lnTo>
                        <a:lnTo>
                          <a:pt x="2898" y="52"/>
                        </a:lnTo>
                        <a:lnTo>
                          <a:pt x="2962" y="66"/>
                        </a:lnTo>
                        <a:lnTo>
                          <a:pt x="3024" y="80"/>
                        </a:lnTo>
                        <a:lnTo>
                          <a:pt x="3084" y="98"/>
                        </a:lnTo>
                        <a:lnTo>
                          <a:pt x="3146" y="116"/>
                        </a:lnTo>
                        <a:lnTo>
                          <a:pt x="3206" y="136"/>
                        </a:lnTo>
                        <a:lnTo>
                          <a:pt x="3266" y="156"/>
                        </a:lnTo>
                        <a:lnTo>
                          <a:pt x="3324" y="178"/>
                        </a:lnTo>
                        <a:lnTo>
                          <a:pt x="3382" y="202"/>
                        </a:lnTo>
                        <a:lnTo>
                          <a:pt x="3382" y="202"/>
                        </a:lnTo>
                        <a:lnTo>
                          <a:pt x="3440" y="228"/>
                        </a:lnTo>
                        <a:lnTo>
                          <a:pt x="3498" y="254"/>
                        </a:lnTo>
                        <a:lnTo>
                          <a:pt x="3554" y="282"/>
                        </a:lnTo>
                        <a:lnTo>
                          <a:pt x="3608" y="312"/>
                        </a:lnTo>
                        <a:lnTo>
                          <a:pt x="3664" y="342"/>
                        </a:lnTo>
                        <a:lnTo>
                          <a:pt x="3716" y="374"/>
                        </a:lnTo>
                        <a:lnTo>
                          <a:pt x="3770" y="406"/>
                        </a:lnTo>
                        <a:lnTo>
                          <a:pt x="3822" y="440"/>
                        </a:lnTo>
                        <a:lnTo>
                          <a:pt x="3872" y="476"/>
                        </a:lnTo>
                        <a:lnTo>
                          <a:pt x="3922" y="512"/>
                        </a:lnTo>
                        <a:lnTo>
                          <a:pt x="3972" y="550"/>
                        </a:lnTo>
                        <a:lnTo>
                          <a:pt x="4020" y="590"/>
                        </a:lnTo>
                        <a:lnTo>
                          <a:pt x="4068" y="630"/>
                        </a:lnTo>
                        <a:lnTo>
                          <a:pt x="4114" y="670"/>
                        </a:lnTo>
                        <a:lnTo>
                          <a:pt x="4160" y="712"/>
                        </a:lnTo>
                        <a:lnTo>
                          <a:pt x="4204" y="756"/>
                        </a:lnTo>
                        <a:lnTo>
                          <a:pt x="4204" y="756"/>
                        </a:lnTo>
                        <a:lnTo>
                          <a:pt x="4246" y="800"/>
                        </a:lnTo>
                        <a:lnTo>
                          <a:pt x="4288" y="846"/>
                        </a:lnTo>
                        <a:lnTo>
                          <a:pt x="4330" y="892"/>
                        </a:lnTo>
                        <a:lnTo>
                          <a:pt x="4370" y="940"/>
                        </a:lnTo>
                        <a:lnTo>
                          <a:pt x="4410" y="988"/>
                        </a:lnTo>
                        <a:lnTo>
                          <a:pt x="4446" y="1036"/>
                        </a:lnTo>
                        <a:lnTo>
                          <a:pt x="4484" y="1086"/>
                        </a:lnTo>
                        <a:lnTo>
                          <a:pt x="4518" y="1138"/>
                        </a:lnTo>
                        <a:lnTo>
                          <a:pt x="4552" y="1190"/>
                        </a:lnTo>
                        <a:lnTo>
                          <a:pt x="4586" y="1242"/>
                        </a:lnTo>
                        <a:lnTo>
                          <a:pt x="4618" y="1296"/>
                        </a:lnTo>
                        <a:lnTo>
                          <a:pt x="4648" y="1350"/>
                        </a:lnTo>
                        <a:lnTo>
                          <a:pt x="4678" y="1406"/>
                        </a:lnTo>
                        <a:lnTo>
                          <a:pt x="4706" y="1462"/>
                        </a:lnTo>
                        <a:lnTo>
                          <a:pt x="4732" y="1518"/>
                        </a:lnTo>
                        <a:lnTo>
                          <a:pt x="4756" y="1576"/>
                        </a:lnTo>
                        <a:lnTo>
                          <a:pt x="0" y="1576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chemeClr val="bg1">
                          <a:alpha val="75000"/>
                        </a:schemeClr>
                      </a:gs>
                      <a:gs pos="100000">
                        <a:schemeClr val="bg1">
                          <a:gamma/>
                          <a:tint val="0"/>
                          <a:invGamma/>
                          <a:alpha val="0"/>
                        </a:schemeClr>
                      </a:gs>
                    </a:gsLst>
                    <a:lin ang="5400000" scaled="1"/>
                  </a:gradFill>
                  <a:ln w="9525" cap="flat" cmpd="sng">
                    <a:noFill/>
                    <a:prstDash val="solid"/>
                    <a:rou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CN" altLang="en-US" sz="2400" b="0"/>
                  </a:p>
                </p:txBody>
              </p:sp>
              <p:sp>
                <p:nvSpPr>
                  <p:cNvPr id="12" name="Oval 57"/>
                  <p:cNvSpPr>
                    <a:spLocks noChangeArrowheads="1"/>
                  </p:cNvSpPr>
                  <p:nvPr/>
                </p:nvSpPr>
                <p:spPr bwMode="auto">
                  <a:xfrm>
                    <a:off x="1771" y="1843"/>
                    <a:ext cx="227" cy="204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chemeClr val="bg1"/>
                      </a:gs>
                      <a:gs pos="100000">
                        <a:srgbClr val="67ABF5"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 sz="2400" b="0"/>
                  </a:p>
                </p:txBody>
              </p:sp>
            </p:grpSp>
          </p:grpSp>
        </p:grpSp>
      </p:grpSp>
      <p:grpSp>
        <p:nvGrpSpPr>
          <p:cNvPr id="13" name="组合 12"/>
          <p:cNvGrpSpPr/>
          <p:nvPr/>
        </p:nvGrpSpPr>
        <p:grpSpPr>
          <a:xfrm>
            <a:off x="2319118" y="3298037"/>
            <a:ext cx="8868579" cy="503792"/>
            <a:chOff x="2994392" y="2928456"/>
            <a:chExt cx="8868579" cy="503792"/>
          </a:xfrm>
        </p:grpSpPr>
        <p:sp>
          <p:nvSpPr>
            <p:cNvPr id="44" name="矩形 43"/>
            <p:cNvSpPr/>
            <p:nvPr/>
          </p:nvSpPr>
          <p:spPr>
            <a:xfrm>
              <a:off x="3332336" y="2928456"/>
              <a:ext cx="8530635" cy="503792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lvl="0" defTabSz="457200">
                <a:lnSpc>
                  <a:spcPct val="120000"/>
                </a:lnSpc>
                <a:defRPr/>
              </a:pPr>
              <a:r>
                <a:rPr lang="zh-CN" altLang="en-US" sz="2400" dirty="0">
                  <a:solidFill>
                    <a:srgbClr val="002060"/>
                  </a:solidFill>
                  <a:cs typeface="Times New Roman" panose="02020603050405020304" pitchFamily="18" charset="0"/>
                  <a:sym typeface="字魂105号-简雅黑" panose="00000500000000000000" pitchFamily="2" charset="-122"/>
                </a:rPr>
                <a:t>思考题</a:t>
              </a:r>
              <a:r>
                <a:rPr lang="en-US" altLang="zh-CN" sz="2400" dirty="0">
                  <a:solidFill>
                    <a:srgbClr val="002060"/>
                  </a:solidFill>
                  <a:cs typeface="Times New Roman" panose="02020603050405020304" pitchFamily="18" charset="0"/>
                  <a:sym typeface="字魂105号-简雅黑" panose="00000500000000000000" pitchFamily="2" charset="-122"/>
                </a:rPr>
                <a:t>2</a:t>
              </a:r>
              <a:r>
                <a:rPr lang="zh-CN" altLang="en-US" sz="2400" dirty="0">
                  <a:solidFill>
                    <a:srgbClr val="002060"/>
                  </a:solidFill>
                  <a:cs typeface="Times New Roman" panose="02020603050405020304" pitchFamily="18" charset="0"/>
                  <a:sym typeface="字魂105号-简雅黑" panose="00000500000000000000" pitchFamily="2" charset="-122"/>
                </a:rPr>
                <a:t>：分析强制性访问控制和自主性访问控制的异同点？</a:t>
              </a:r>
              <a:endParaRPr lang="zh-CN" altLang="en-US" sz="2400" dirty="0">
                <a:solidFill>
                  <a:srgbClr val="002060"/>
                </a:solidFill>
                <a:cs typeface="Times New Roman" panose="02020603050405020304" pitchFamily="18" charset="0"/>
                <a:sym typeface="字魂105号-简雅黑" panose="00000500000000000000" pitchFamily="2" charset="-122"/>
              </a:endParaRPr>
            </a:p>
          </p:txBody>
        </p:sp>
        <p:grpSp>
          <p:nvGrpSpPr>
            <p:cNvPr id="45" name="Group 51"/>
            <p:cNvGrpSpPr/>
            <p:nvPr/>
          </p:nvGrpSpPr>
          <p:grpSpPr bwMode="auto">
            <a:xfrm>
              <a:off x="2994392" y="3034411"/>
              <a:ext cx="273210" cy="302684"/>
              <a:chOff x="2744" y="-584"/>
              <a:chExt cx="634" cy="702"/>
            </a:xfrm>
          </p:grpSpPr>
          <p:sp>
            <p:nvSpPr>
              <p:cNvPr id="46" name="Oval 52"/>
              <p:cNvSpPr>
                <a:spLocks noChangeArrowheads="1"/>
              </p:cNvSpPr>
              <p:nvPr/>
            </p:nvSpPr>
            <p:spPr bwMode="auto">
              <a:xfrm>
                <a:off x="2744" y="-85"/>
                <a:ext cx="590" cy="203"/>
              </a:xfrm>
              <a:prstGeom prst="ellipse">
                <a:avLst/>
              </a:prstGeom>
              <a:gradFill rotWithShape="1">
                <a:gsLst>
                  <a:gs pos="0">
                    <a:schemeClr val="tx1">
                      <a:alpha val="50000"/>
                    </a:schemeClr>
                  </a:gs>
                  <a:gs pos="100000">
                    <a:schemeClr val="tx1">
                      <a:gamma/>
                      <a:shade val="46275"/>
                      <a:invGamma/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</a:gradFill>
              <a:ln w="31750" cap="rnd" algn="ctr">
                <a:noFill/>
                <a:prstDash val="sysDot"/>
                <a:rou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 sz="2400" b="0"/>
              </a:p>
            </p:txBody>
          </p:sp>
          <p:grpSp>
            <p:nvGrpSpPr>
              <p:cNvPr id="47" name="Group 53"/>
              <p:cNvGrpSpPr/>
              <p:nvPr/>
            </p:nvGrpSpPr>
            <p:grpSpPr bwMode="auto">
              <a:xfrm>
                <a:off x="2765" y="-584"/>
                <a:ext cx="613" cy="613"/>
                <a:chOff x="2370" y="1139"/>
                <a:chExt cx="1089" cy="1089"/>
              </a:xfrm>
            </p:grpSpPr>
            <p:sp>
              <p:nvSpPr>
                <p:cNvPr id="53" name="Oval 54"/>
                <p:cNvSpPr>
                  <a:spLocks noChangeArrowheads="1"/>
                </p:cNvSpPr>
                <p:nvPr/>
              </p:nvSpPr>
              <p:spPr bwMode="auto">
                <a:xfrm>
                  <a:off x="2370" y="1139"/>
                  <a:ext cx="1089" cy="1089"/>
                </a:xfrm>
                <a:prstGeom prst="ellipse">
                  <a:avLst/>
                </a:prstGeom>
                <a:gradFill rotWithShape="1">
                  <a:gsLst>
                    <a:gs pos="100000">
                      <a:schemeClr val="accent2">
                        <a:lumMod val="50000"/>
                      </a:schemeClr>
                    </a:gs>
                    <a:gs pos="100000">
                      <a:schemeClr val="accent2">
                        <a:lumMod val="50000"/>
                      </a:schemeClr>
                    </a:gs>
                    <a:gs pos="27000">
                      <a:schemeClr val="accent2">
                        <a:lumMod val="75000"/>
                      </a:schemeClr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zh-CN" altLang="en-US" sz="2400" b="0"/>
                </a:p>
              </p:txBody>
            </p:sp>
            <p:grpSp>
              <p:nvGrpSpPr>
                <p:cNvPr id="54" name="Group 55"/>
                <p:cNvGrpSpPr/>
                <p:nvPr/>
              </p:nvGrpSpPr>
              <p:grpSpPr bwMode="auto">
                <a:xfrm>
                  <a:off x="2418" y="1168"/>
                  <a:ext cx="917" cy="297"/>
                  <a:chOff x="1423" y="1842"/>
                  <a:chExt cx="916" cy="296"/>
                </a:xfrm>
              </p:grpSpPr>
              <p:sp>
                <p:nvSpPr>
                  <p:cNvPr id="55" name="Freeform 56"/>
                  <p:cNvSpPr/>
                  <p:nvPr/>
                </p:nvSpPr>
                <p:spPr bwMode="auto">
                  <a:xfrm>
                    <a:off x="1423" y="1842"/>
                    <a:ext cx="916" cy="296"/>
                  </a:xfrm>
                  <a:custGeom>
                    <a:avLst/>
                    <a:gdLst/>
                    <a:ahLst/>
                    <a:cxnLst>
                      <a:cxn ang="0">
                        <a:pos x="0" y="1576"/>
                      </a:cxn>
                      <a:cxn ang="0">
                        <a:pos x="50" y="1462"/>
                      </a:cxn>
                      <a:cxn ang="0">
                        <a:pos x="108" y="1350"/>
                      </a:cxn>
                      <a:cxn ang="0">
                        <a:pos x="170" y="1242"/>
                      </a:cxn>
                      <a:cxn ang="0">
                        <a:pos x="238" y="1138"/>
                      </a:cxn>
                      <a:cxn ang="0">
                        <a:pos x="310" y="1036"/>
                      </a:cxn>
                      <a:cxn ang="0">
                        <a:pos x="386" y="940"/>
                      </a:cxn>
                      <a:cxn ang="0">
                        <a:pos x="468" y="846"/>
                      </a:cxn>
                      <a:cxn ang="0">
                        <a:pos x="552" y="756"/>
                      </a:cxn>
                      <a:cxn ang="0">
                        <a:pos x="596" y="712"/>
                      </a:cxn>
                      <a:cxn ang="0">
                        <a:pos x="688" y="630"/>
                      </a:cxn>
                      <a:cxn ang="0">
                        <a:pos x="784" y="550"/>
                      </a:cxn>
                      <a:cxn ang="0">
                        <a:pos x="884" y="476"/>
                      </a:cxn>
                      <a:cxn ang="0">
                        <a:pos x="986" y="406"/>
                      </a:cxn>
                      <a:cxn ang="0">
                        <a:pos x="1092" y="342"/>
                      </a:cxn>
                      <a:cxn ang="0">
                        <a:pos x="1202" y="282"/>
                      </a:cxn>
                      <a:cxn ang="0">
                        <a:pos x="1316" y="228"/>
                      </a:cxn>
                      <a:cxn ang="0">
                        <a:pos x="1374" y="202"/>
                      </a:cxn>
                      <a:cxn ang="0">
                        <a:pos x="1490" y="156"/>
                      </a:cxn>
                      <a:cxn ang="0">
                        <a:pos x="1610" y="116"/>
                      </a:cxn>
                      <a:cxn ang="0">
                        <a:pos x="1732" y="80"/>
                      </a:cxn>
                      <a:cxn ang="0">
                        <a:pos x="1858" y="52"/>
                      </a:cxn>
                      <a:cxn ang="0">
                        <a:pos x="1984" y="30"/>
                      </a:cxn>
                      <a:cxn ang="0">
                        <a:pos x="2114" y="12"/>
                      </a:cxn>
                      <a:cxn ang="0">
                        <a:pos x="2246" y="2"/>
                      </a:cxn>
                      <a:cxn ang="0">
                        <a:pos x="2378" y="0"/>
                      </a:cxn>
                      <a:cxn ang="0">
                        <a:pos x="2444" y="0"/>
                      </a:cxn>
                      <a:cxn ang="0">
                        <a:pos x="2576" y="8"/>
                      </a:cxn>
                      <a:cxn ang="0">
                        <a:pos x="2706" y="20"/>
                      </a:cxn>
                      <a:cxn ang="0">
                        <a:pos x="2834" y="40"/>
                      </a:cxn>
                      <a:cxn ang="0">
                        <a:pos x="2962" y="66"/>
                      </a:cxn>
                      <a:cxn ang="0">
                        <a:pos x="3084" y="98"/>
                      </a:cxn>
                      <a:cxn ang="0">
                        <a:pos x="3206" y="136"/>
                      </a:cxn>
                      <a:cxn ang="0">
                        <a:pos x="3324" y="178"/>
                      </a:cxn>
                      <a:cxn ang="0">
                        <a:pos x="3382" y="202"/>
                      </a:cxn>
                      <a:cxn ang="0">
                        <a:pos x="3498" y="254"/>
                      </a:cxn>
                      <a:cxn ang="0">
                        <a:pos x="3608" y="312"/>
                      </a:cxn>
                      <a:cxn ang="0">
                        <a:pos x="3716" y="374"/>
                      </a:cxn>
                      <a:cxn ang="0">
                        <a:pos x="3822" y="440"/>
                      </a:cxn>
                      <a:cxn ang="0">
                        <a:pos x="3922" y="512"/>
                      </a:cxn>
                      <a:cxn ang="0">
                        <a:pos x="4020" y="590"/>
                      </a:cxn>
                      <a:cxn ang="0">
                        <a:pos x="4114" y="670"/>
                      </a:cxn>
                      <a:cxn ang="0">
                        <a:pos x="4204" y="756"/>
                      </a:cxn>
                      <a:cxn ang="0">
                        <a:pos x="4246" y="800"/>
                      </a:cxn>
                      <a:cxn ang="0">
                        <a:pos x="4330" y="892"/>
                      </a:cxn>
                      <a:cxn ang="0">
                        <a:pos x="4410" y="988"/>
                      </a:cxn>
                      <a:cxn ang="0">
                        <a:pos x="4484" y="1086"/>
                      </a:cxn>
                      <a:cxn ang="0">
                        <a:pos x="4552" y="1190"/>
                      </a:cxn>
                      <a:cxn ang="0">
                        <a:pos x="4618" y="1296"/>
                      </a:cxn>
                      <a:cxn ang="0">
                        <a:pos x="4678" y="1406"/>
                      </a:cxn>
                      <a:cxn ang="0">
                        <a:pos x="4732" y="1518"/>
                      </a:cxn>
                      <a:cxn ang="0">
                        <a:pos x="0" y="1576"/>
                      </a:cxn>
                    </a:cxnLst>
                    <a:rect l="0" t="0" r="r" b="b"/>
                    <a:pathLst>
                      <a:path w="4756" h="1576">
                        <a:moveTo>
                          <a:pt x="0" y="1576"/>
                        </a:moveTo>
                        <a:lnTo>
                          <a:pt x="0" y="1576"/>
                        </a:lnTo>
                        <a:lnTo>
                          <a:pt x="24" y="1518"/>
                        </a:lnTo>
                        <a:lnTo>
                          <a:pt x="50" y="1462"/>
                        </a:lnTo>
                        <a:lnTo>
                          <a:pt x="78" y="1406"/>
                        </a:lnTo>
                        <a:lnTo>
                          <a:pt x="108" y="1350"/>
                        </a:lnTo>
                        <a:lnTo>
                          <a:pt x="138" y="1296"/>
                        </a:lnTo>
                        <a:lnTo>
                          <a:pt x="170" y="1242"/>
                        </a:lnTo>
                        <a:lnTo>
                          <a:pt x="204" y="1190"/>
                        </a:lnTo>
                        <a:lnTo>
                          <a:pt x="238" y="1138"/>
                        </a:lnTo>
                        <a:lnTo>
                          <a:pt x="272" y="1086"/>
                        </a:lnTo>
                        <a:lnTo>
                          <a:pt x="310" y="1036"/>
                        </a:lnTo>
                        <a:lnTo>
                          <a:pt x="348" y="988"/>
                        </a:lnTo>
                        <a:lnTo>
                          <a:pt x="386" y="940"/>
                        </a:lnTo>
                        <a:lnTo>
                          <a:pt x="426" y="892"/>
                        </a:lnTo>
                        <a:lnTo>
                          <a:pt x="468" y="846"/>
                        </a:lnTo>
                        <a:lnTo>
                          <a:pt x="510" y="800"/>
                        </a:lnTo>
                        <a:lnTo>
                          <a:pt x="552" y="756"/>
                        </a:lnTo>
                        <a:lnTo>
                          <a:pt x="552" y="756"/>
                        </a:lnTo>
                        <a:lnTo>
                          <a:pt x="596" y="712"/>
                        </a:lnTo>
                        <a:lnTo>
                          <a:pt x="642" y="670"/>
                        </a:lnTo>
                        <a:lnTo>
                          <a:pt x="688" y="630"/>
                        </a:lnTo>
                        <a:lnTo>
                          <a:pt x="736" y="590"/>
                        </a:lnTo>
                        <a:lnTo>
                          <a:pt x="784" y="550"/>
                        </a:lnTo>
                        <a:lnTo>
                          <a:pt x="834" y="512"/>
                        </a:lnTo>
                        <a:lnTo>
                          <a:pt x="884" y="476"/>
                        </a:lnTo>
                        <a:lnTo>
                          <a:pt x="934" y="440"/>
                        </a:lnTo>
                        <a:lnTo>
                          <a:pt x="986" y="406"/>
                        </a:lnTo>
                        <a:lnTo>
                          <a:pt x="1040" y="374"/>
                        </a:lnTo>
                        <a:lnTo>
                          <a:pt x="1092" y="342"/>
                        </a:lnTo>
                        <a:lnTo>
                          <a:pt x="1148" y="312"/>
                        </a:lnTo>
                        <a:lnTo>
                          <a:pt x="1202" y="282"/>
                        </a:lnTo>
                        <a:lnTo>
                          <a:pt x="1258" y="254"/>
                        </a:lnTo>
                        <a:lnTo>
                          <a:pt x="1316" y="228"/>
                        </a:lnTo>
                        <a:lnTo>
                          <a:pt x="1374" y="202"/>
                        </a:lnTo>
                        <a:lnTo>
                          <a:pt x="1374" y="202"/>
                        </a:lnTo>
                        <a:lnTo>
                          <a:pt x="1432" y="178"/>
                        </a:lnTo>
                        <a:lnTo>
                          <a:pt x="1490" y="156"/>
                        </a:lnTo>
                        <a:lnTo>
                          <a:pt x="1550" y="136"/>
                        </a:lnTo>
                        <a:lnTo>
                          <a:pt x="1610" y="116"/>
                        </a:lnTo>
                        <a:lnTo>
                          <a:pt x="1672" y="98"/>
                        </a:lnTo>
                        <a:lnTo>
                          <a:pt x="1732" y="80"/>
                        </a:lnTo>
                        <a:lnTo>
                          <a:pt x="1794" y="66"/>
                        </a:lnTo>
                        <a:lnTo>
                          <a:pt x="1858" y="52"/>
                        </a:lnTo>
                        <a:lnTo>
                          <a:pt x="1922" y="40"/>
                        </a:lnTo>
                        <a:lnTo>
                          <a:pt x="1984" y="30"/>
                        </a:lnTo>
                        <a:lnTo>
                          <a:pt x="2050" y="20"/>
                        </a:lnTo>
                        <a:lnTo>
                          <a:pt x="2114" y="12"/>
                        </a:lnTo>
                        <a:lnTo>
                          <a:pt x="2180" y="8"/>
                        </a:lnTo>
                        <a:lnTo>
                          <a:pt x="2246" y="2"/>
                        </a:lnTo>
                        <a:lnTo>
                          <a:pt x="2312" y="0"/>
                        </a:lnTo>
                        <a:lnTo>
                          <a:pt x="2378" y="0"/>
                        </a:lnTo>
                        <a:lnTo>
                          <a:pt x="2378" y="0"/>
                        </a:lnTo>
                        <a:lnTo>
                          <a:pt x="2444" y="0"/>
                        </a:lnTo>
                        <a:lnTo>
                          <a:pt x="2510" y="2"/>
                        </a:lnTo>
                        <a:lnTo>
                          <a:pt x="2576" y="8"/>
                        </a:lnTo>
                        <a:lnTo>
                          <a:pt x="2642" y="12"/>
                        </a:lnTo>
                        <a:lnTo>
                          <a:pt x="2706" y="20"/>
                        </a:lnTo>
                        <a:lnTo>
                          <a:pt x="2772" y="30"/>
                        </a:lnTo>
                        <a:lnTo>
                          <a:pt x="2834" y="40"/>
                        </a:lnTo>
                        <a:lnTo>
                          <a:pt x="2898" y="52"/>
                        </a:lnTo>
                        <a:lnTo>
                          <a:pt x="2962" y="66"/>
                        </a:lnTo>
                        <a:lnTo>
                          <a:pt x="3024" y="80"/>
                        </a:lnTo>
                        <a:lnTo>
                          <a:pt x="3084" y="98"/>
                        </a:lnTo>
                        <a:lnTo>
                          <a:pt x="3146" y="116"/>
                        </a:lnTo>
                        <a:lnTo>
                          <a:pt x="3206" y="136"/>
                        </a:lnTo>
                        <a:lnTo>
                          <a:pt x="3266" y="156"/>
                        </a:lnTo>
                        <a:lnTo>
                          <a:pt x="3324" y="178"/>
                        </a:lnTo>
                        <a:lnTo>
                          <a:pt x="3382" y="202"/>
                        </a:lnTo>
                        <a:lnTo>
                          <a:pt x="3382" y="202"/>
                        </a:lnTo>
                        <a:lnTo>
                          <a:pt x="3440" y="228"/>
                        </a:lnTo>
                        <a:lnTo>
                          <a:pt x="3498" y="254"/>
                        </a:lnTo>
                        <a:lnTo>
                          <a:pt x="3554" y="282"/>
                        </a:lnTo>
                        <a:lnTo>
                          <a:pt x="3608" y="312"/>
                        </a:lnTo>
                        <a:lnTo>
                          <a:pt x="3664" y="342"/>
                        </a:lnTo>
                        <a:lnTo>
                          <a:pt x="3716" y="374"/>
                        </a:lnTo>
                        <a:lnTo>
                          <a:pt x="3770" y="406"/>
                        </a:lnTo>
                        <a:lnTo>
                          <a:pt x="3822" y="440"/>
                        </a:lnTo>
                        <a:lnTo>
                          <a:pt x="3872" y="476"/>
                        </a:lnTo>
                        <a:lnTo>
                          <a:pt x="3922" y="512"/>
                        </a:lnTo>
                        <a:lnTo>
                          <a:pt x="3972" y="550"/>
                        </a:lnTo>
                        <a:lnTo>
                          <a:pt x="4020" y="590"/>
                        </a:lnTo>
                        <a:lnTo>
                          <a:pt x="4068" y="630"/>
                        </a:lnTo>
                        <a:lnTo>
                          <a:pt x="4114" y="670"/>
                        </a:lnTo>
                        <a:lnTo>
                          <a:pt x="4160" y="712"/>
                        </a:lnTo>
                        <a:lnTo>
                          <a:pt x="4204" y="756"/>
                        </a:lnTo>
                        <a:lnTo>
                          <a:pt x="4204" y="756"/>
                        </a:lnTo>
                        <a:lnTo>
                          <a:pt x="4246" y="800"/>
                        </a:lnTo>
                        <a:lnTo>
                          <a:pt x="4288" y="846"/>
                        </a:lnTo>
                        <a:lnTo>
                          <a:pt x="4330" y="892"/>
                        </a:lnTo>
                        <a:lnTo>
                          <a:pt x="4370" y="940"/>
                        </a:lnTo>
                        <a:lnTo>
                          <a:pt x="4410" y="988"/>
                        </a:lnTo>
                        <a:lnTo>
                          <a:pt x="4446" y="1036"/>
                        </a:lnTo>
                        <a:lnTo>
                          <a:pt x="4484" y="1086"/>
                        </a:lnTo>
                        <a:lnTo>
                          <a:pt x="4518" y="1138"/>
                        </a:lnTo>
                        <a:lnTo>
                          <a:pt x="4552" y="1190"/>
                        </a:lnTo>
                        <a:lnTo>
                          <a:pt x="4586" y="1242"/>
                        </a:lnTo>
                        <a:lnTo>
                          <a:pt x="4618" y="1296"/>
                        </a:lnTo>
                        <a:lnTo>
                          <a:pt x="4648" y="1350"/>
                        </a:lnTo>
                        <a:lnTo>
                          <a:pt x="4678" y="1406"/>
                        </a:lnTo>
                        <a:lnTo>
                          <a:pt x="4706" y="1462"/>
                        </a:lnTo>
                        <a:lnTo>
                          <a:pt x="4732" y="1518"/>
                        </a:lnTo>
                        <a:lnTo>
                          <a:pt x="4756" y="1576"/>
                        </a:lnTo>
                        <a:lnTo>
                          <a:pt x="0" y="1576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chemeClr val="bg1">
                          <a:alpha val="75000"/>
                        </a:schemeClr>
                      </a:gs>
                      <a:gs pos="100000">
                        <a:schemeClr val="bg1">
                          <a:gamma/>
                          <a:tint val="0"/>
                          <a:invGamma/>
                          <a:alpha val="0"/>
                        </a:schemeClr>
                      </a:gs>
                    </a:gsLst>
                    <a:lin ang="5400000" scaled="1"/>
                  </a:gradFill>
                  <a:ln w="9525" cap="flat" cmpd="sng">
                    <a:noFill/>
                    <a:prstDash val="solid"/>
                    <a:rou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CN" altLang="en-US" sz="2400" b="0"/>
                  </a:p>
                </p:txBody>
              </p:sp>
              <p:sp>
                <p:nvSpPr>
                  <p:cNvPr id="56" name="Oval 57"/>
                  <p:cNvSpPr>
                    <a:spLocks noChangeArrowheads="1"/>
                  </p:cNvSpPr>
                  <p:nvPr/>
                </p:nvSpPr>
                <p:spPr bwMode="auto">
                  <a:xfrm>
                    <a:off x="1771" y="1843"/>
                    <a:ext cx="227" cy="204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chemeClr val="bg1"/>
                      </a:gs>
                      <a:gs pos="100000">
                        <a:srgbClr val="67ABF5"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 sz="2400" b="0"/>
                  </a:p>
                </p:txBody>
              </p:sp>
            </p:grpSp>
          </p:grpSp>
        </p:grpSp>
      </p:grpSp>
      <p:grpSp>
        <p:nvGrpSpPr>
          <p:cNvPr id="57" name="组合 56"/>
          <p:cNvGrpSpPr/>
          <p:nvPr/>
        </p:nvGrpSpPr>
        <p:grpSpPr>
          <a:xfrm>
            <a:off x="2319118" y="1582505"/>
            <a:ext cx="8868579" cy="503792"/>
            <a:chOff x="2994392" y="1542945"/>
            <a:chExt cx="8868579" cy="503792"/>
          </a:xfrm>
        </p:grpSpPr>
        <p:sp>
          <p:nvSpPr>
            <p:cNvPr id="58" name="矩形 57"/>
            <p:cNvSpPr/>
            <p:nvPr/>
          </p:nvSpPr>
          <p:spPr>
            <a:xfrm>
              <a:off x="3332336" y="1542945"/>
              <a:ext cx="8530635" cy="503792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lvl="0" defTabSz="457200">
                <a:lnSpc>
                  <a:spcPct val="120000"/>
                </a:lnSpc>
                <a:defRPr/>
              </a:pPr>
              <a:r>
                <a:rPr lang="zh-CN" altLang="en-US" sz="2400" dirty="0">
                  <a:solidFill>
                    <a:srgbClr val="002060"/>
                  </a:solidFill>
                  <a:cs typeface="Times New Roman" panose="02020603050405020304" pitchFamily="18" charset="0"/>
                  <a:sym typeface="字魂105号-简雅黑" panose="00000500000000000000" pitchFamily="2" charset="-122"/>
                </a:rPr>
                <a:t>作业题：一、填空题全做书上。二、</a:t>
              </a:r>
              <a:r>
                <a:rPr lang="en-US" altLang="zh-CN" sz="2400" dirty="0">
                  <a:solidFill>
                    <a:srgbClr val="002060"/>
                  </a:solidFill>
                  <a:cs typeface="Times New Roman" panose="02020603050405020304" pitchFamily="18" charset="0"/>
                  <a:sym typeface="字魂105号-简雅黑" panose="00000500000000000000" pitchFamily="2" charset="-122"/>
                </a:rPr>
                <a:t>2</a:t>
              </a:r>
              <a:r>
                <a:rPr lang="zh-CN" altLang="en-US" sz="2400" dirty="0">
                  <a:solidFill>
                    <a:srgbClr val="002060"/>
                  </a:solidFill>
                  <a:cs typeface="Times New Roman" panose="02020603050405020304" pitchFamily="18" charset="0"/>
                  <a:sym typeface="字魂105号-简雅黑" panose="00000500000000000000" pitchFamily="2" charset="-122"/>
                </a:rPr>
                <a:t>，</a:t>
              </a:r>
              <a:r>
                <a:rPr lang="en-US" altLang="zh-CN" sz="2400" dirty="0">
                  <a:solidFill>
                    <a:srgbClr val="002060"/>
                  </a:solidFill>
                  <a:cs typeface="Times New Roman" panose="02020603050405020304" pitchFamily="18" charset="0"/>
                  <a:sym typeface="字魂105号-简雅黑" panose="00000500000000000000" pitchFamily="2" charset="-122"/>
                </a:rPr>
                <a:t>4</a:t>
              </a:r>
              <a:r>
                <a:rPr lang="zh-CN" altLang="en-US" sz="2400" dirty="0">
                  <a:solidFill>
                    <a:srgbClr val="002060"/>
                  </a:solidFill>
                  <a:cs typeface="Times New Roman" panose="02020603050405020304" pitchFamily="18" charset="0"/>
                  <a:sym typeface="字魂105号-简雅黑" panose="00000500000000000000" pitchFamily="2" charset="-122"/>
                </a:rPr>
                <a:t>，</a:t>
              </a:r>
              <a:r>
                <a:rPr lang="en-US" altLang="zh-CN" sz="2400" dirty="0">
                  <a:solidFill>
                    <a:srgbClr val="002060"/>
                  </a:solidFill>
                  <a:cs typeface="Times New Roman" panose="02020603050405020304" pitchFamily="18" charset="0"/>
                  <a:sym typeface="字魂105号-简雅黑" panose="00000500000000000000" pitchFamily="2" charset="-122"/>
                </a:rPr>
                <a:t>5</a:t>
              </a:r>
              <a:r>
                <a:rPr lang="zh-CN" altLang="en-US" sz="2400" dirty="0">
                  <a:solidFill>
                    <a:srgbClr val="002060"/>
                  </a:solidFill>
                  <a:cs typeface="Times New Roman" panose="02020603050405020304" pitchFamily="18" charset="0"/>
                  <a:sym typeface="字魂105号-简雅黑" panose="00000500000000000000" pitchFamily="2" charset="-122"/>
                </a:rPr>
                <a:t>，</a:t>
              </a:r>
              <a:r>
                <a:rPr lang="en-US" altLang="zh-CN" sz="2400" dirty="0">
                  <a:solidFill>
                    <a:srgbClr val="002060"/>
                  </a:solidFill>
                  <a:cs typeface="Times New Roman" panose="02020603050405020304" pitchFamily="18" charset="0"/>
                  <a:sym typeface="字魂105号-简雅黑" panose="00000500000000000000" pitchFamily="2" charset="-122"/>
                </a:rPr>
                <a:t>8</a:t>
              </a:r>
              <a:endParaRPr lang="en-US" altLang="zh-CN" sz="2400" dirty="0">
                <a:solidFill>
                  <a:srgbClr val="002060"/>
                </a:solidFill>
                <a:cs typeface="Times New Roman" panose="02020603050405020304" pitchFamily="18" charset="0"/>
                <a:sym typeface="字魂105号-简雅黑" panose="00000500000000000000" pitchFamily="2" charset="-122"/>
              </a:endParaRPr>
            </a:p>
          </p:txBody>
        </p:sp>
        <p:grpSp>
          <p:nvGrpSpPr>
            <p:cNvPr id="59" name="组合 58"/>
            <p:cNvGrpSpPr/>
            <p:nvPr/>
          </p:nvGrpSpPr>
          <p:grpSpPr>
            <a:xfrm>
              <a:off x="2994392" y="1682776"/>
              <a:ext cx="264745" cy="302955"/>
              <a:chOff x="9653234" y="2771751"/>
              <a:chExt cx="349200" cy="399600"/>
            </a:xfrm>
          </p:grpSpPr>
          <p:grpSp>
            <p:nvGrpSpPr>
              <p:cNvPr id="60" name="Group 58"/>
              <p:cNvGrpSpPr/>
              <p:nvPr/>
            </p:nvGrpSpPr>
            <p:grpSpPr bwMode="auto">
              <a:xfrm>
                <a:off x="9653234" y="2771751"/>
                <a:ext cx="349200" cy="399600"/>
                <a:chOff x="3061" y="-879"/>
                <a:chExt cx="614" cy="702"/>
              </a:xfrm>
            </p:grpSpPr>
            <p:sp>
              <p:nvSpPr>
                <p:cNvPr id="62" name="Oval 59"/>
                <p:cNvSpPr>
                  <a:spLocks noChangeArrowheads="1"/>
                </p:cNvSpPr>
                <p:nvPr/>
              </p:nvSpPr>
              <p:spPr bwMode="auto">
                <a:xfrm>
                  <a:off x="3061" y="-380"/>
                  <a:ext cx="590" cy="203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tx1">
                        <a:alpha val="50000"/>
                      </a:schemeClr>
                    </a:gs>
                    <a:gs pos="100000">
                      <a:schemeClr val="tx1">
                        <a:gamma/>
                        <a:shade val="46275"/>
                        <a:invGamma/>
                        <a:alpha val="0"/>
                      </a:schemeClr>
                    </a:gs>
                  </a:gsLst>
                  <a:path path="shape">
                    <a:fillToRect l="50000" t="50000" r="50000" b="50000"/>
                  </a:path>
                </a:gradFill>
                <a:ln w="31750" cap="rnd" algn="ctr">
                  <a:noFill/>
                  <a:prstDash val="sysDot"/>
                  <a:rou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 sz="2400" b="0">
                    <a:solidFill>
                      <a:srgbClr val="002060"/>
                    </a:solidFill>
                  </a:endParaRPr>
                </a:p>
              </p:txBody>
            </p:sp>
            <p:grpSp>
              <p:nvGrpSpPr>
                <p:cNvPr id="63" name="Group 60"/>
                <p:cNvGrpSpPr/>
                <p:nvPr/>
              </p:nvGrpSpPr>
              <p:grpSpPr bwMode="auto">
                <a:xfrm>
                  <a:off x="3062" y="-879"/>
                  <a:ext cx="613" cy="613"/>
                  <a:chOff x="2335" y="1139"/>
                  <a:chExt cx="1089" cy="1089"/>
                </a:xfrm>
              </p:grpSpPr>
              <p:sp>
                <p:nvSpPr>
                  <p:cNvPr id="64" name="Oval 61"/>
                  <p:cNvSpPr>
                    <a:spLocks noChangeArrowheads="1"/>
                  </p:cNvSpPr>
                  <p:nvPr/>
                </p:nvSpPr>
                <p:spPr bwMode="auto">
                  <a:xfrm>
                    <a:off x="2335" y="1139"/>
                    <a:ext cx="1089" cy="1089"/>
                  </a:xfrm>
                  <a:prstGeom prst="ellipse">
                    <a:avLst/>
                  </a:prstGeom>
                  <a:solidFill>
                    <a:srgbClr val="7030A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 sz="2400" b="0">
                      <a:solidFill>
                        <a:srgbClr val="002060"/>
                      </a:solidFill>
                    </a:endParaRPr>
                  </a:p>
                </p:txBody>
              </p:sp>
              <p:sp>
                <p:nvSpPr>
                  <p:cNvPr id="65" name="Freeform 63"/>
                  <p:cNvSpPr/>
                  <p:nvPr/>
                </p:nvSpPr>
                <p:spPr bwMode="auto">
                  <a:xfrm>
                    <a:off x="2419" y="1169"/>
                    <a:ext cx="917" cy="297"/>
                  </a:xfrm>
                  <a:custGeom>
                    <a:avLst/>
                    <a:gdLst/>
                    <a:ahLst/>
                    <a:cxnLst>
                      <a:cxn ang="0">
                        <a:pos x="0" y="1576"/>
                      </a:cxn>
                      <a:cxn ang="0">
                        <a:pos x="50" y="1462"/>
                      </a:cxn>
                      <a:cxn ang="0">
                        <a:pos x="108" y="1350"/>
                      </a:cxn>
                      <a:cxn ang="0">
                        <a:pos x="170" y="1242"/>
                      </a:cxn>
                      <a:cxn ang="0">
                        <a:pos x="238" y="1138"/>
                      </a:cxn>
                      <a:cxn ang="0">
                        <a:pos x="310" y="1036"/>
                      </a:cxn>
                      <a:cxn ang="0">
                        <a:pos x="386" y="940"/>
                      </a:cxn>
                      <a:cxn ang="0">
                        <a:pos x="468" y="846"/>
                      </a:cxn>
                      <a:cxn ang="0">
                        <a:pos x="552" y="756"/>
                      </a:cxn>
                      <a:cxn ang="0">
                        <a:pos x="596" y="712"/>
                      </a:cxn>
                      <a:cxn ang="0">
                        <a:pos x="688" y="630"/>
                      </a:cxn>
                      <a:cxn ang="0">
                        <a:pos x="784" y="550"/>
                      </a:cxn>
                      <a:cxn ang="0">
                        <a:pos x="884" y="476"/>
                      </a:cxn>
                      <a:cxn ang="0">
                        <a:pos x="986" y="406"/>
                      </a:cxn>
                      <a:cxn ang="0">
                        <a:pos x="1092" y="342"/>
                      </a:cxn>
                      <a:cxn ang="0">
                        <a:pos x="1202" y="282"/>
                      </a:cxn>
                      <a:cxn ang="0">
                        <a:pos x="1316" y="228"/>
                      </a:cxn>
                      <a:cxn ang="0">
                        <a:pos x="1374" y="202"/>
                      </a:cxn>
                      <a:cxn ang="0">
                        <a:pos x="1490" y="156"/>
                      </a:cxn>
                      <a:cxn ang="0">
                        <a:pos x="1610" y="116"/>
                      </a:cxn>
                      <a:cxn ang="0">
                        <a:pos x="1732" y="80"/>
                      </a:cxn>
                      <a:cxn ang="0">
                        <a:pos x="1858" y="52"/>
                      </a:cxn>
                      <a:cxn ang="0">
                        <a:pos x="1984" y="30"/>
                      </a:cxn>
                      <a:cxn ang="0">
                        <a:pos x="2114" y="12"/>
                      </a:cxn>
                      <a:cxn ang="0">
                        <a:pos x="2246" y="2"/>
                      </a:cxn>
                      <a:cxn ang="0">
                        <a:pos x="2378" y="0"/>
                      </a:cxn>
                      <a:cxn ang="0">
                        <a:pos x="2444" y="0"/>
                      </a:cxn>
                      <a:cxn ang="0">
                        <a:pos x="2576" y="8"/>
                      </a:cxn>
                      <a:cxn ang="0">
                        <a:pos x="2706" y="20"/>
                      </a:cxn>
                      <a:cxn ang="0">
                        <a:pos x="2834" y="40"/>
                      </a:cxn>
                      <a:cxn ang="0">
                        <a:pos x="2962" y="66"/>
                      </a:cxn>
                      <a:cxn ang="0">
                        <a:pos x="3084" y="98"/>
                      </a:cxn>
                      <a:cxn ang="0">
                        <a:pos x="3206" y="136"/>
                      </a:cxn>
                      <a:cxn ang="0">
                        <a:pos x="3324" y="178"/>
                      </a:cxn>
                      <a:cxn ang="0">
                        <a:pos x="3382" y="202"/>
                      </a:cxn>
                      <a:cxn ang="0">
                        <a:pos x="3498" y="254"/>
                      </a:cxn>
                      <a:cxn ang="0">
                        <a:pos x="3608" y="312"/>
                      </a:cxn>
                      <a:cxn ang="0">
                        <a:pos x="3716" y="374"/>
                      </a:cxn>
                      <a:cxn ang="0">
                        <a:pos x="3822" y="440"/>
                      </a:cxn>
                      <a:cxn ang="0">
                        <a:pos x="3922" y="512"/>
                      </a:cxn>
                      <a:cxn ang="0">
                        <a:pos x="4020" y="590"/>
                      </a:cxn>
                      <a:cxn ang="0">
                        <a:pos x="4114" y="670"/>
                      </a:cxn>
                      <a:cxn ang="0">
                        <a:pos x="4204" y="756"/>
                      </a:cxn>
                      <a:cxn ang="0">
                        <a:pos x="4246" y="800"/>
                      </a:cxn>
                      <a:cxn ang="0">
                        <a:pos x="4330" y="892"/>
                      </a:cxn>
                      <a:cxn ang="0">
                        <a:pos x="4410" y="988"/>
                      </a:cxn>
                      <a:cxn ang="0">
                        <a:pos x="4484" y="1086"/>
                      </a:cxn>
                      <a:cxn ang="0">
                        <a:pos x="4552" y="1190"/>
                      </a:cxn>
                      <a:cxn ang="0">
                        <a:pos x="4618" y="1296"/>
                      </a:cxn>
                      <a:cxn ang="0">
                        <a:pos x="4678" y="1406"/>
                      </a:cxn>
                      <a:cxn ang="0">
                        <a:pos x="4732" y="1518"/>
                      </a:cxn>
                      <a:cxn ang="0">
                        <a:pos x="0" y="1576"/>
                      </a:cxn>
                    </a:cxnLst>
                    <a:rect l="0" t="0" r="r" b="b"/>
                    <a:pathLst>
                      <a:path w="4756" h="1576">
                        <a:moveTo>
                          <a:pt x="0" y="1576"/>
                        </a:moveTo>
                        <a:lnTo>
                          <a:pt x="0" y="1576"/>
                        </a:lnTo>
                        <a:lnTo>
                          <a:pt x="24" y="1518"/>
                        </a:lnTo>
                        <a:lnTo>
                          <a:pt x="50" y="1462"/>
                        </a:lnTo>
                        <a:lnTo>
                          <a:pt x="78" y="1406"/>
                        </a:lnTo>
                        <a:lnTo>
                          <a:pt x="108" y="1350"/>
                        </a:lnTo>
                        <a:lnTo>
                          <a:pt x="138" y="1296"/>
                        </a:lnTo>
                        <a:lnTo>
                          <a:pt x="170" y="1242"/>
                        </a:lnTo>
                        <a:lnTo>
                          <a:pt x="204" y="1190"/>
                        </a:lnTo>
                        <a:lnTo>
                          <a:pt x="238" y="1138"/>
                        </a:lnTo>
                        <a:lnTo>
                          <a:pt x="272" y="1086"/>
                        </a:lnTo>
                        <a:lnTo>
                          <a:pt x="310" y="1036"/>
                        </a:lnTo>
                        <a:lnTo>
                          <a:pt x="348" y="988"/>
                        </a:lnTo>
                        <a:lnTo>
                          <a:pt x="386" y="940"/>
                        </a:lnTo>
                        <a:lnTo>
                          <a:pt x="426" y="892"/>
                        </a:lnTo>
                        <a:lnTo>
                          <a:pt x="468" y="846"/>
                        </a:lnTo>
                        <a:lnTo>
                          <a:pt x="510" y="800"/>
                        </a:lnTo>
                        <a:lnTo>
                          <a:pt x="552" y="756"/>
                        </a:lnTo>
                        <a:lnTo>
                          <a:pt x="552" y="756"/>
                        </a:lnTo>
                        <a:lnTo>
                          <a:pt x="596" y="712"/>
                        </a:lnTo>
                        <a:lnTo>
                          <a:pt x="642" y="670"/>
                        </a:lnTo>
                        <a:lnTo>
                          <a:pt x="688" y="630"/>
                        </a:lnTo>
                        <a:lnTo>
                          <a:pt x="736" y="590"/>
                        </a:lnTo>
                        <a:lnTo>
                          <a:pt x="784" y="550"/>
                        </a:lnTo>
                        <a:lnTo>
                          <a:pt x="834" y="512"/>
                        </a:lnTo>
                        <a:lnTo>
                          <a:pt x="884" y="476"/>
                        </a:lnTo>
                        <a:lnTo>
                          <a:pt x="934" y="440"/>
                        </a:lnTo>
                        <a:lnTo>
                          <a:pt x="986" y="406"/>
                        </a:lnTo>
                        <a:lnTo>
                          <a:pt x="1040" y="374"/>
                        </a:lnTo>
                        <a:lnTo>
                          <a:pt x="1092" y="342"/>
                        </a:lnTo>
                        <a:lnTo>
                          <a:pt x="1148" y="312"/>
                        </a:lnTo>
                        <a:lnTo>
                          <a:pt x="1202" y="282"/>
                        </a:lnTo>
                        <a:lnTo>
                          <a:pt x="1258" y="254"/>
                        </a:lnTo>
                        <a:lnTo>
                          <a:pt x="1316" y="228"/>
                        </a:lnTo>
                        <a:lnTo>
                          <a:pt x="1374" y="202"/>
                        </a:lnTo>
                        <a:lnTo>
                          <a:pt x="1374" y="202"/>
                        </a:lnTo>
                        <a:lnTo>
                          <a:pt x="1432" y="178"/>
                        </a:lnTo>
                        <a:lnTo>
                          <a:pt x="1490" y="156"/>
                        </a:lnTo>
                        <a:lnTo>
                          <a:pt x="1550" y="136"/>
                        </a:lnTo>
                        <a:lnTo>
                          <a:pt x="1610" y="116"/>
                        </a:lnTo>
                        <a:lnTo>
                          <a:pt x="1672" y="98"/>
                        </a:lnTo>
                        <a:lnTo>
                          <a:pt x="1732" y="80"/>
                        </a:lnTo>
                        <a:lnTo>
                          <a:pt x="1794" y="66"/>
                        </a:lnTo>
                        <a:lnTo>
                          <a:pt x="1858" y="52"/>
                        </a:lnTo>
                        <a:lnTo>
                          <a:pt x="1922" y="40"/>
                        </a:lnTo>
                        <a:lnTo>
                          <a:pt x="1984" y="30"/>
                        </a:lnTo>
                        <a:lnTo>
                          <a:pt x="2050" y="20"/>
                        </a:lnTo>
                        <a:lnTo>
                          <a:pt x="2114" y="12"/>
                        </a:lnTo>
                        <a:lnTo>
                          <a:pt x="2180" y="8"/>
                        </a:lnTo>
                        <a:lnTo>
                          <a:pt x="2246" y="2"/>
                        </a:lnTo>
                        <a:lnTo>
                          <a:pt x="2312" y="0"/>
                        </a:lnTo>
                        <a:lnTo>
                          <a:pt x="2378" y="0"/>
                        </a:lnTo>
                        <a:lnTo>
                          <a:pt x="2378" y="0"/>
                        </a:lnTo>
                        <a:lnTo>
                          <a:pt x="2444" y="0"/>
                        </a:lnTo>
                        <a:lnTo>
                          <a:pt x="2510" y="2"/>
                        </a:lnTo>
                        <a:lnTo>
                          <a:pt x="2576" y="8"/>
                        </a:lnTo>
                        <a:lnTo>
                          <a:pt x="2642" y="12"/>
                        </a:lnTo>
                        <a:lnTo>
                          <a:pt x="2706" y="20"/>
                        </a:lnTo>
                        <a:lnTo>
                          <a:pt x="2772" y="30"/>
                        </a:lnTo>
                        <a:lnTo>
                          <a:pt x="2834" y="40"/>
                        </a:lnTo>
                        <a:lnTo>
                          <a:pt x="2898" y="52"/>
                        </a:lnTo>
                        <a:lnTo>
                          <a:pt x="2962" y="66"/>
                        </a:lnTo>
                        <a:lnTo>
                          <a:pt x="3024" y="80"/>
                        </a:lnTo>
                        <a:lnTo>
                          <a:pt x="3084" y="98"/>
                        </a:lnTo>
                        <a:lnTo>
                          <a:pt x="3146" y="116"/>
                        </a:lnTo>
                        <a:lnTo>
                          <a:pt x="3206" y="136"/>
                        </a:lnTo>
                        <a:lnTo>
                          <a:pt x="3266" y="156"/>
                        </a:lnTo>
                        <a:lnTo>
                          <a:pt x="3324" y="178"/>
                        </a:lnTo>
                        <a:lnTo>
                          <a:pt x="3382" y="202"/>
                        </a:lnTo>
                        <a:lnTo>
                          <a:pt x="3382" y="202"/>
                        </a:lnTo>
                        <a:lnTo>
                          <a:pt x="3440" y="228"/>
                        </a:lnTo>
                        <a:lnTo>
                          <a:pt x="3498" y="254"/>
                        </a:lnTo>
                        <a:lnTo>
                          <a:pt x="3554" y="282"/>
                        </a:lnTo>
                        <a:lnTo>
                          <a:pt x="3608" y="312"/>
                        </a:lnTo>
                        <a:lnTo>
                          <a:pt x="3664" y="342"/>
                        </a:lnTo>
                        <a:lnTo>
                          <a:pt x="3716" y="374"/>
                        </a:lnTo>
                        <a:lnTo>
                          <a:pt x="3770" y="406"/>
                        </a:lnTo>
                        <a:lnTo>
                          <a:pt x="3822" y="440"/>
                        </a:lnTo>
                        <a:lnTo>
                          <a:pt x="3872" y="476"/>
                        </a:lnTo>
                        <a:lnTo>
                          <a:pt x="3922" y="512"/>
                        </a:lnTo>
                        <a:lnTo>
                          <a:pt x="3972" y="550"/>
                        </a:lnTo>
                        <a:lnTo>
                          <a:pt x="4020" y="590"/>
                        </a:lnTo>
                        <a:lnTo>
                          <a:pt x="4068" y="630"/>
                        </a:lnTo>
                        <a:lnTo>
                          <a:pt x="4114" y="670"/>
                        </a:lnTo>
                        <a:lnTo>
                          <a:pt x="4160" y="712"/>
                        </a:lnTo>
                        <a:lnTo>
                          <a:pt x="4204" y="756"/>
                        </a:lnTo>
                        <a:lnTo>
                          <a:pt x="4204" y="756"/>
                        </a:lnTo>
                        <a:lnTo>
                          <a:pt x="4246" y="800"/>
                        </a:lnTo>
                        <a:lnTo>
                          <a:pt x="4288" y="846"/>
                        </a:lnTo>
                        <a:lnTo>
                          <a:pt x="4330" y="892"/>
                        </a:lnTo>
                        <a:lnTo>
                          <a:pt x="4370" y="940"/>
                        </a:lnTo>
                        <a:lnTo>
                          <a:pt x="4410" y="988"/>
                        </a:lnTo>
                        <a:lnTo>
                          <a:pt x="4446" y="1036"/>
                        </a:lnTo>
                        <a:lnTo>
                          <a:pt x="4484" y="1086"/>
                        </a:lnTo>
                        <a:lnTo>
                          <a:pt x="4518" y="1138"/>
                        </a:lnTo>
                        <a:lnTo>
                          <a:pt x="4552" y="1190"/>
                        </a:lnTo>
                        <a:lnTo>
                          <a:pt x="4586" y="1242"/>
                        </a:lnTo>
                        <a:lnTo>
                          <a:pt x="4618" y="1296"/>
                        </a:lnTo>
                        <a:lnTo>
                          <a:pt x="4648" y="1350"/>
                        </a:lnTo>
                        <a:lnTo>
                          <a:pt x="4678" y="1406"/>
                        </a:lnTo>
                        <a:lnTo>
                          <a:pt x="4706" y="1462"/>
                        </a:lnTo>
                        <a:lnTo>
                          <a:pt x="4732" y="1518"/>
                        </a:lnTo>
                        <a:lnTo>
                          <a:pt x="4756" y="1576"/>
                        </a:lnTo>
                        <a:lnTo>
                          <a:pt x="0" y="1576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chemeClr val="bg1">
                          <a:alpha val="75000"/>
                        </a:schemeClr>
                      </a:gs>
                      <a:gs pos="100000">
                        <a:schemeClr val="bg1">
                          <a:gamma/>
                          <a:tint val="0"/>
                          <a:invGamma/>
                          <a:alpha val="0"/>
                        </a:schemeClr>
                      </a:gs>
                    </a:gsLst>
                    <a:lin ang="5400000" scaled="1"/>
                  </a:gradFill>
                  <a:ln w="9525" cap="flat" cmpd="sng">
                    <a:noFill/>
                    <a:prstDash val="solid"/>
                    <a:rou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CN" altLang="en-US" sz="2400" b="0">
                      <a:solidFill>
                        <a:srgbClr val="002060"/>
                      </a:solidFill>
                    </a:endParaRPr>
                  </a:p>
                </p:txBody>
              </p:sp>
            </p:grpSp>
          </p:grpSp>
          <p:sp>
            <p:nvSpPr>
              <p:cNvPr id="61" name="Oval 57"/>
              <p:cNvSpPr>
                <a:spLocks noChangeArrowheads="1"/>
              </p:cNvSpPr>
              <p:nvPr/>
            </p:nvSpPr>
            <p:spPr bwMode="auto">
              <a:xfrm>
                <a:off x="9799651" y="2798037"/>
                <a:ext cx="72710" cy="65529"/>
              </a:xfrm>
              <a:prstGeom prst="ellipse">
                <a:avLst/>
              </a:prstGeom>
              <a:gradFill rotWithShape="1">
                <a:gsLst>
                  <a:gs pos="0">
                    <a:schemeClr val="bg1"/>
                  </a:gs>
                  <a:gs pos="100000">
                    <a:srgbClr val="67ABF5"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none" anchor="ctr"/>
              <a:lstStyle/>
              <a:p>
                <a:endParaRPr lang="zh-CN" altLang="en-US" sz="2400" b="0">
                  <a:solidFill>
                    <a:srgbClr val="002060"/>
                  </a:solidFill>
                </a:endParaRPr>
              </a:p>
            </p:txBody>
          </p:sp>
        </p:grpSp>
      </p:grpSp>
      <p:grpSp>
        <p:nvGrpSpPr>
          <p:cNvPr id="66" name="组合 65"/>
          <p:cNvGrpSpPr/>
          <p:nvPr/>
        </p:nvGrpSpPr>
        <p:grpSpPr>
          <a:xfrm>
            <a:off x="2319118" y="4155803"/>
            <a:ext cx="8868579" cy="503792"/>
            <a:chOff x="2994392" y="2051018"/>
            <a:chExt cx="8868579" cy="503792"/>
          </a:xfrm>
        </p:grpSpPr>
        <p:sp>
          <p:nvSpPr>
            <p:cNvPr id="67" name="矩形 66"/>
            <p:cNvSpPr/>
            <p:nvPr/>
          </p:nvSpPr>
          <p:spPr>
            <a:xfrm>
              <a:off x="3332336" y="2051018"/>
              <a:ext cx="8530635" cy="503792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lvl="0" defTabSz="457200">
                <a:lnSpc>
                  <a:spcPct val="120000"/>
                </a:lnSpc>
                <a:defRPr/>
              </a:pPr>
              <a:r>
                <a:rPr lang="zh-CN" altLang="en-US" sz="2400" dirty="0">
                  <a:solidFill>
                    <a:srgbClr val="002060"/>
                  </a:solidFill>
                  <a:ea typeface="思源黑体 CN Regular" panose="020B0500000000000000" pitchFamily="34" charset="-122"/>
                  <a:cs typeface="Times New Roman" panose="02020603050405020304" pitchFamily="18" charset="0"/>
                  <a:sym typeface="字魂105号-简雅黑" panose="00000500000000000000" pitchFamily="2" charset="-122"/>
                </a:rPr>
                <a:t>思考题</a:t>
              </a:r>
              <a:r>
                <a:rPr lang="en-US" altLang="zh-CN" sz="2400" dirty="0">
                  <a:solidFill>
                    <a:srgbClr val="002060"/>
                  </a:solidFill>
                  <a:ea typeface="思源黑体 CN Regular" panose="020B0500000000000000" pitchFamily="34" charset="-122"/>
                  <a:cs typeface="Times New Roman" panose="02020603050405020304" pitchFamily="18" charset="0"/>
                  <a:sym typeface="字魂105号-简雅黑" panose="00000500000000000000" pitchFamily="2" charset="-122"/>
                </a:rPr>
                <a:t>3</a:t>
              </a:r>
              <a:r>
                <a:rPr lang="zh-CN" altLang="en-US" sz="2400" dirty="0">
                  <a:solidFill>
                    <a:srgbClr val="002060"/>
                  </a:solidFill>
                  <a:ea typeface="思源黑体 CN Regular" panose="020B0500000000000000" pitchFamily="34" charset="-122"/>
                  <a:cs typeface="Times New Roman" panose="02020603050405020304" pitchFamily="18" charset="0"/>
                  <a:sym typeface="字魂105号-简雅黑" panose="00000500000000000000" pitchFamily="2" charset="-122"/>
                </a:rPr>
                <a:t>：安全服务和安全机制有何区别和联系？</a:t>
              </a:r>
              <a:endParaRPr lang="zh-CN" altLang="en-US" sz="2400" dirty="0">
                <a:solidFill>
                  <a:srgbClr val="002060"/>
                </a:solidFill>
                <a:ea typeface="思源黑体 CN Regular" panose="020B0500000000000000" pitchFamily="34" charset="-122"/>
                <a:cs typeface="Times New Roman" panose="02020603050405020304" pitchFamily="18" charset="0"/>
                <a:sym typeface="字魂105号-简雅黑" panose="00000500000000000000" pitchFamily="2" charset="-122"/>
              </a:endParaRPr>
            </a:p>
          </p:txBody>
        </p:sp>
        <p:grpSp>
          <p:nvGrpSpPr>
            <p:cNvPr id="68" name="Group 51"/>
            <p:cNvGrpSpPr/>
            <p:nvPr/>
          </p:nvGrpSpPr>
          <p:grpSpPr bwMode="auto">
            <a:xfrm>
              <a:off x="2994392" y="2163023"/>
              <a:ext cx="273210" cy="302684"/>
              <a:chOff x="2744" y="-584"/>
              <a:chExt cx="634" cy="702"/>
            </a:xfrm>
          </p:grpSpPr>
          <p:sp>
            <p:nvSpPr>
              <p:cNvPr id="69" name="Oval 52"/>
              <p:cNvSpPr>
                <a:spLocks noChangeArrowheads="1"/>
              </p:cNvSpPr>
              <p:nvPr/>
            </p:nvSpPr>
            <p:spPr bwMode="auto">
              <a:xfrm>
                <a:off x="2744" y="-85"/>
                <a:ext cx="590" cy="203"/>
              </a:xfrm>
              <a:prstGeom prst="ellipse">
                <a:avLst/>
              </a:prstGeom>
              <a:gradFill rotWithShape="1">
                <a:gsLst>
                  <a:gs pos="0">
                    <a:schemeClr val="tx1">
                      <a:alpha val="50000"/>
                    </a:schemeClr>
                  </a:gs>
                  <a:gs pos="100000">
                    <a:schemeClr val="tx1">
                      <a:gamma/>
                      <a:shade val="46275"/>
                      <a:invGamma/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</a:gradFill>
              <a:ln w="31750" cap="rnd" algn="ctr">
                <a:noFill/>
                <a:prstDash val="sysDot"/>
                <a:rou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 sz="2400" b="0"/>
              </a:p>
            </p:txBody>
          </p:sp>
          <p:grpSp>
            <p:nvGrpSpPr>
              <p:cNvPr id="70" name="Group 53"/>
              <p:cNvGrpSpPr/>
              <p:nvPr/>
            </p:nvGrpSpPr>
            <p:grpSpPr bwMode="auto">
              <a:xfrm>
                <a:off x="2765" y="-584"/>
                <a:ext cx="613" cy="613"/>
                <a:chOff x="2370" y="1139"/>
                <a:chExt cx="1089" cy="1089"/>
              </a:xfrm>
            </p:grpSpPr>
            <p:sp>
              <p:nvSpPr>
                <p:cNvPr id="71" name="Oval 54"/>
                <p:cNvSpPr>
                  <a:spLocks noChangeArrowheads="1"/>
                </p:cNvSpPr>
                <p:nvPr/>
              </p:nvSpPr>
              <p:spPr bwMode="auto">
                <a:xfrm>
                  <a:off x="2370" y="1139"/>
                  <a:ext cx="1089" cy="1089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zh-CN" altLang="en-US" sz="2400" b="0"/>
                </a:p>
              </p:txBody>
            </p:sp>
            <p:grpSp>
              <p:nvGrpSpPr>
                <p:cNvPr id="72" name="Group 55"/>
                <p:cNvGrpSpPr/>
                <p:nvPr/>
              </p:nvGrpSpPr>
              <p:grpSpPr bwMode="auto">
                <a:xfrm>
                  <a:off x="2426" y="1169"/>
                  <a:ext cx="908" cy="296"/>
                  <a:chOff x="1431" y="1843"/>
                  <a:chExt cx="907" cy="295"/>
                </a:xfrm>
              </p:grpSpPr>
              <p:sp>
                <p:nvSpPr>
                  <p:cNvPr id="73" name="Freeform 56"/>
                  <p:cNvSpPr/>
                  <p:nvPr/>
                </p:nvSpPr>
                <p:spPr bwMode="auto">
                  <a:xfrm>
                    <a:off x="1423" y="1843"/>
                    <a:ext cx="916" cy="296"/>
                  </a:xfrm>
                  <a:custGeom>
                    <a:avLst/>
                    <a:gdLst/>
                    <a:ahLst/>
                    <a:cxnLst>
                      <a:cxn ang="0">
                        <a:pos x="0" y="1576"/>
                      </a:cxn>
                      <a:cxn ang="0">
                        <a:pos x="50" y="1462"/>
                      </a:cxn>
                      <a:cxn ang="0">
                        <a:pos x="108" y="1350"/>
                      </a:cxn>
                      <a:cxn ang="0">
                        <a:pos x="170" y="1242"/>
                      </a:cxn>
                      <a:cxn ang="0">
                        <a:pos x="238" y="1138"/>
                      </a:cxn>
                      <a:cxn ang="0">
                        <a:pos x="310" y="1036"/>
                      </a:cxn>
                      <a:cxn ang="0">
                        <a:pos x="386" y="940"/>
                      </a:cxn>
                      <a:cxn ang="0">
                        <a:pos x="468" y="846"/>
                      </a:cxn>
                      <a:cxn ang="0">
                        <a:pos x="552" y="756"/>
                      </a:cxn>
                      <a:cxn ang="0">
                        <a:pos x="596" y="712"/>
                      </a:cxn>
                      <a:cxn ang="0">
                        <a:pos x="688" y="630"/>
                      </a:cxn>
                      <a:cxn ang="0">
                        <a:pos x="784" y="550"/>
                      </a:cxn>
                      <a:cxn ang="0">
                        <a:pos x="884" y="476"/>
                      </a:cxn>
                      <a:cxn ang="0">
                        <a:pos x="986" y="406"/>
                      </a:cxn>
                      <a:cxn ang="0">
                        <a:pos x="1092" y="342"/>
                      </a:cxn>
                      <a:cxn ang="0">
                        <a:pos x="1202" y="282"/>
                      </a:cxn>
                      <a:cxn ang="0">
                        <a:pos x="1316" y="228"/>
                      </a:cxn>
                      <a:cxn ang="0">
                        <a:pos x="1374" y="202"/>
                      </a:cxn>
                      <a:cxn ang="0">
                        <a:pos x="1490" y="156"/>
                      </a:cxn>
                      <a:cxn ang="0">
                        <a:pos x="1610" y="116"/>
                      </a:cxn>
                      <a:cxn ang="0">
                        <a:pos x="1732" y="80"/>
                      </a:cxn>
                      <a:cxn ang="0">
                        <a:pos x="1858" y="52"/>
                      </a:cxn>
                      <a:cxn ang="0">
                        <a:pos x="1984" y="30"/>
                      </a:cxn>
                      <a:cxn ang="0">
                        <a:pos x="2114" y="12"/>
                      </a:cxn>
                      <a:cxn ang="0">
                        <a:pos x="2246" y="2"/>
                      </a:cxn>
                      <a:cxn ang="0">
                        <a:pos x="2378" y="0"/>
                      </a:cxn>
                      <a:cxn ang="0">
                        <a:pos x="2444" y="0"/>
                      </a:cxn>
                      <a:cxn ang="0">
                        <a:pos x="2576" y="8"/>
                      </a:cxn>
                      <a:cxn ang="0">
                        <a:pos x="2706" y="20"/>
                      </a:cxn>
                      <a:cxn ang="0">
                        <a:pos x="2834" y="40"/>
                      </a:cxn>
                      <a:cxn ang="0">
                        <a:pos x="2962" y="66"/>
                      </a:cxn>
                      <a:cxn ang="0">
                        <a:pos x="3084" y="98"/>
                      </a:cxn>
                      <a:cxn ang="0">
                        <a:pos x="3206" y="136"/>
                      </a:cxn>
                      <a:cxn ang="0">
                        <a:pos x="3324" y="178"/>
                      </a:cxn>
                      <a:cxn ang="0">
                        <a:pos x="3382" y="202"/>
                      </a:cxn>
                      <a:cxn ang="0">
                        <a:pos x="3498" y="254"/>
                      </a:cxn>
                      <a:cxn ang="0">
                        <a:pos x="3608" y="312"/>
                      </a:cxn>
                      <a:cxn ang="0">
                        <a:pos x="3716" y="374"/>
                      </a:cxn>
                      <a:cxn ang="0">
                        <a:pos x="3822" y="440"/>
                      </a:cxn>
                      <a:cxn ang="0">
                        <a:pos x="3922" y="512"/>
                      </a:cxn>
                      <a:cxn ang="0">
                        <a:pos x="4020" y="590"/>
                      </a:cxn>
                      <a:cxn ang="0">
                        <a:pos x="4114" y="670"/>
                      </a:cxn>
                      <a:cxn ang="0">
                        <a:pos x="4204" y="756"/>
                      </a:cxn>
                      <a:cxn ang="0">
                        <a:pos x="4246" y="800"/>
                      </a:cxn>
                      <a:cxn ang="0">
                        <a:pos x="4330" y="892"/>
                      </a:cxn>
                      <a:cxn ang="0">
                        <a:pos x="4410" y="988"/>
                      </a:cxn>
                      <a:cxn ang="0">
                        <a:pos x="4484" y="1086"/>
                      </a:cxn>
                      <a:cxn ang="0">
                        <a:pos x="4552" y="1190"/>
                      </a:cxn>
                      <a:cxn ang="0">
                        <a:pos x="4618" y="1296"/>
                      </a:cxn>
                      <a:cxn ang="0">
                        <a:pos x="4678" y="1406"/>
                      </a:cxn>
                      <a:cxn ang="0">
                        <a:pos x="4732" y="1518"/>
                      </a:cxn>
                      <a:cxn ang="0">
                        <a:pos x="0" y="1576"/>
                      </a:cxn>
                    </a:cxnLst>
                    <a:rect l="0" t="0" r="r" b="b"/>
                    <a:pathLst>
                      <a:path w="4756" h="1576">
                        <a:moveTo>
                          <a:pt x="0" y="1576"/>
                        </a:moveTo>
                        <a:lnTo>
                          <a:pt x="0" y="1576"/>
                        </a:lnTo>
                        <a:lnTo>
                          <a:pt x="24" y="1518"/>
                        </a:lnTo>
                        <a:lnTo>
                          <a:pt x="50" y="1462"/>
                        </a:lnTo>
                        <a:lnTo>
                          <a:pt x="78" y="1406"/>
                        </a:lnTo>
                        <a:lnTo>
                          <a:pt x="108" y="1350"/>
                        </a:lnTo>
                        <a:lnTo>
                          <a:pt x="138" y="1296"/>
                        </a:lnTo>
                        <a:lnTo>
                          <a:pt x="170" y="1242"/>
                        </a:lnTo>
                        <a:lnTo>
                          <a:pt x="204" y="1190"/>
                        </a:lnTo>
                        <a:lnTo>
                          <a:pt x="238" y="1138"/>
                        </a:lnTo>
                        <a:lnTo>
                          <a:pt x="272" y="1086"/>
                        </a:lnTo>
                        <a:lnTo>
                          <a:pt x="310" y="1036"/>
                        </a:lnTo>
                        <a:lnTo>
                          <a:pt x="348" y="988"/>
                        </a:lnTo>
                        <a:lnTo>
                          <a:pt x="386" y="940"/>
                        </a:lnTo>
                        <a:lnTo>
                          <a:pt x="426" y="892"/>
                        </a:lnTo>
                        <a:lnTo>
                          <a:pt x="468" y="846"/>
                        </a:lnTo>
                        <a:lnTo>
                          <a:pt x="510" y="800"/>
                        </a:lnTo>
                        <a:lnTo>
                          <a:pt x="552" y="756"/>
                        </a:lnTo>
                        <a:lnTo>
                          <a:pt x="552" y="756"/>
                        </a:lnTo>
                        <a:lnTo>
                          <a:pt x="596" y="712"/>
                        </a:lnTo>
                        <a:lnTo>
                          <a:pt x="642" y="670"/>
                        </a:lnTo>
                        <a:lnTo>
                          <a:pt x="688" y="630"/>
                        </a:lnTo>
                        <a:lnTo>
                          <a:pt x="736" y="590"/>
                        </a:lnTo>
                        <a:lnTo>
                          <a:pt x="784" y="550"/>
                        </a:lnTo>
                        <a:lnTo>
                          <a:pt x="834" y="512"/>
                        </a:lnTo>
                        <a:lnTo>
                          <a:pt x="884" y="476"/>
                        </a:lnTo>
                        <a:lnTo>
                          <a:pt x="934" y="440"/>
                        </a:lnTo>
                        <a:lnTo>
                          <a:pt x="986" y="406"/>
                        </a:lnTo>
                        <a:lnTo>
                          <a:pt x="1040" y="374"/>
                        </a:lnTo>
                        <a:lnTo>
                          <a:pt x="1092" y="342"/>
                        </a:lnTo>
                        <a:lnTo>
                          <a:pt x="1148" y="312"/>
                        </a:lnTo>
                        <a:lnTo>
                          <a:pt x="1202" y="282"/>
                        </a:lnTo>
                        <a:lnTo>
                          <a:pt x="1258" y="254"/>
                        </a:lnTo>
                        <a:lnTo>
                          <a:pt x="1316" y="228"/>
                        </a:lnTo>
                        <a:lnTo>
                          <a:pt x="1374" y="202"/>
                        </a:lnTo>
                        <a:lnTo>
                          <a:pt x="1374" y="202"/>
                        </a:lnTo>
                        <a:lnTo>
                          <a:pt x="1432" y="178"/>
                        </a:lnTo>
                        <a:lnTo>
                          <a:pt x="1490" y="156"/>
                        </a:lnTo>
                        <a:lnTo>
                          <a:pt x="1550" y="136"/>
                        </a:lnTo>
                        <a:lnTo>
                          <a:pt x="1610" y="116"/>
                        </a:lnTo>
                        <a:lnTo>
                          <a:pt x="1672" y="98"/>
                        </a:lnTo>
                        <a:lnTo>
                          <a:pt x="1732" y="80"/>
                        </a:lnTo>
                        <a:lnTo>
                          <a:pt x="1794" y="66"/>
                        </a:lnTo>
                        <a:lnTo>
                          <a:pt x="1858" y="52"/>
                        </a:lnTo>
                        <a:lnTo>
                          <a:pt x="1922" y="40"/>
                        </a:lnTo>
                        <a:lnTo>
                          <a:pt x="1984" y="30"/>
                        </a:lnTo>
                        <a:lnTo>
                          <a:pt x="2050" y="20"/>
                        </a:lnTo>
                        <a:lnTo>
                          <a:pt x="2114" y="12"/>
                        </a:lnTo>
                        <a:lnTo>
                          <a:pt x="2180" y="8"/>
                        </a:lnTo>
                        <a:lnTo>
                          <a:pt x="2246" y="2"/>
                        </a:lnTo>
                        <a:lnTo>
                          <a:pt x="2312" y="0"/>
                        </a:lnTo>
                        <a:lnTo>
                          <a:pt x="2378" y="0"/>
                        </a:lnTo>
                        <a:lnTo>
                          <a:pt x="2378" y="0"/>
                        </a:lnTo>
                        <a:lnTo>
                          <a:pt x="2444" y="0"/>
                        </a:lnTo>
                        <a:lnTo>
                          <a:pt x="2510" y="2"/>
                        </a:lnTo>
                        <a:lnTo>
                          <a:pt x="2576" y="8"/>
                        </a:lnTo>
                        <a:lnTo>
                          <a:pt x="2642" y="12"/>
                        </a:lnTo>
                        <a:lnTo>
                          <a:pt x="2706" y="20"/>
                        </a:lnTo>
                        <a:lnTo>
                          <a:pt x="2772" y="30"/>
                        </a:lnTo>
                        <a:lnTo>
                          <a:pt x="2834" y="40"/>
                        </a:lnTo>
                        <a:lnTo>
                          <a:pt x="2898" y="52"/>
                        </a:lnTo>
                        <a:lnTo>
                          <a:pt x="2962" y="66"/>
                        </a:lnTo>
                        <a:lnTo>
                          <a:pt x="3024" y="80"/>
                        </a:lnTo>
                        <a:lnTo>
                          <a:pt x="3084" y="98"/>
                        </a:lnTo>
                        <a:lnTo>
                          <a:pt x="3146" y="116"/>
                        </a:lnTo>
                        <a:lnTo>
                          <a:pt x="3206" y="136"/>
                        </a:lnTo>
                        <a:lnTo>
                          <a:pt x="3266" y="156"/>
                        </a:lnTo>
                        <a:lnTo>
                          <a:pt x="3324" y="178"/>
                        </a:lnTo>
                        <a:lnTo>
                          <a:pt x="3382" y="202"/>
                        </a:lnTo>
                        <a:lnTo>
                          <a:pt x="3382" y="202"/>
                        </a:lnTo>
                        <a:lnTo>
                          <a:pt x="3440" y="228"/>
                        </a:lnTo>
                        <a:lnTo>
                          <a:pt x="3498" y="254"/>
                        </a:lnTo>
                        <a:lnTo>
                          <a:pt x="3554" y="282"/>
                        </a:lnTo>
                        <a:lnTo>
                          <a:pt x="3608" y="312"/>
                        </a:lnTo>
                        <a:lnTo>
                          <a:pt x="3664" y="342"/>
                        </a:lnTo>
                        <a:lnTo>
                          <a:pt x="3716" y="374"/>
                        </a:lnTo>
                        <a:lnTo>
                          <a:pt x="3770" y="406"/>
                        </a:lnTo>
                        <a:lnTo>
                          <a:pt x="3822" y="440"/>
                        </a:lnTo>
                        <a:lnTo>
                          <a:pt x="3872" y="476"/>
                        </a:lnTo>
                        <a:lnTo>
                          <a:pt x="3922" y="512"/>
                        </a:lnTo>
                        <a:lnTo>
                          <a:pt x="3972" y="550"/>
                        </a:lnTo>
                        <a:lnTo>
                          <a:pt x="4020" y="590"/>
                        </a:lnTo>
                        <a:lnTo>
                          <a:pt x="4068" y="630"/>
                        </a:lnTo>
                        <a:lnTo>
                          <a:pt x="4114" y="670"/>
                        </a:lnTo>
                        <a:lnTo>
                          <a:pt x="4160" y="712"/>
                        </a:lnTo>
                        <a:lnTo>
                          <a:pt x="4204" y="756"/>
                        </a:lnTo>
                        <a:lnTo>
                          <a:pt x="4204" y="756"/>
                        </a:lnTo>
                        <a:lnTo>
                          <a:pt x="4246" y="800"/>
                        </a:lnTo>
                        <a:lnTo>
                          <a:pt x="4288" y="846"/>
                        </a:lnTo>
                        <a:lnTo>
                          <a:pt x="4330" y="892"/>
                        </a:lnTo>
                        <a:lnTo>
                          <a:pt x="4370" y="940"/>
                        </a:lnTo>
                        <a:lnTo>
                          <a:pt x="4410" y="988"/>
                        </a:lnTo>
                        <a:lnTo>
                          <a:pt x="4446" y="1036"/>
                        </a:lnTo>
                        <a:lnTo>
                          <a:pt x="4484" y="1086"/>
                        </a:lnTo>
                        <a:lnTo>
                          <a:pt x="4518" y="1138"/>
                        </a:lnTo>
                        <a:lnTo>
                          <a:pt x="4552" y="1190"/>
                        </a:lnTo>
                        <a:lnTo>
                          <a:pt x="4586" y="1242"/>
                        </a:lnTo>
                        <a:lnTo>
                          <a:pt x="4618" y="1296"/>
                        </a:lnTo>
                        <a:lnTo>
                          <a:pt x="4648" y="1350"/>
                        </a:lnTo>
                        <a:lnTo>
                          <a:pt x="4678" y="1406"/>
                        </a:lnTo>
                        <a:lnTo>
                          <a:pt x="4706" y="1462"/>
                        </a:lnTo>
                        <a:lnTo>
                          <a:pt x="4732" y="1518"/>
                        </a:lnTo>
                        <a:lnTo>
                          <a:pt x="4756" y="1576"/>
                        </a:lnTo>
                        <a:lnTo>
                          <a:pt x="0" y="1576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chemeClr val="bg1">
                          <a:alpha val="75000"/>
                        </a:schemeClr>
                      </a:gs>
                      <a:gs pos="100000">
                        <a:schemeClr val="bg1">
                          <a:gamma/>
                          <a:tint val="0"/>
                          <a:invGamma/>
                          <a:alpha val="0"/>
                        </a:schemeClr>
                      </a:gs>
                    </a:gsLst>
                    <a:lin ang="5400000" scaled="1"/>
                  </a:gradFill>
                  <a:ln w="9525" cap="flat" cmpd="sng">
                    <a:noFill/>
                    <a:prstDash val="solid"/>
                    <a:rou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CN" altLang="en-US" sz="2400" b="0"/>
                  </a:p>
                </p:txBody>
              </p:sp>
              <p:sp>
                <p:nvSpPr>
                  <p:cNvPr id="74" name="Oval 57"/>
                  <p:cNvSpPr>
                    <a:spLocks noChangeArrowheads="1"/>
                  </p:cNvSpPr>
                  <p:nvPr/>
                </p:nvSpPr>
                <p:spPr bwMode="auto">
                  <a:xfrm>
                    <a:off x="1771" y="1843"/>
                    <a:ext cx="227" cy="204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chemeClr val="bg1"/>
                      </a:gs>
                      <a:gs pos="100000">
                        <a:srgbClr val="67ABF5"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 sz="2400" b="0"/>
                  </a:p>
                </p:txBody>
              </p:sp>
            </p:grpSp>
          </p:grpSp>
        </p:grpSp>
      </p:grpSp>
      <p:grpSp>
        <p:nvGrpSpPr>
          <p:cNvPr id="75" name="组合 74"/>
          <p:cNvGrpSpPr/>
          <p:nvPr/>
        </p:nvGrpSpPr>
        <p:grpSpPr>
          <a:xfrm>
            <a:off x="2319118" y="5013570"/>
            <a:ext cx="9104767" cy="503792"/>
            <a:chOff x="2994392" y="2928456"/>
            <a:chExt cx="9104767" cy="503792"/>
          </a:xfrm>
        </p:grpSpPr>
        <p:sp>
          <p:nvSpPr>
            <p:cNvPr id="76" name="矩形 75"/>
            <p:cNvSpPr/>
            <p:nvPr/>
          </p:nvSpPr>
          <p:spPr>
            <a:xfrm>
              <a:off x="3332336" y="2928456"/>
              <a:ext cx="8766823" cy="503792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lvl="0" defTabSz="457200">
                <a:lnSpc>
                  <a:spcPct val="120000"/>
                </a:lnSpc>
                <a:defRPr/>
              </a:pPr>
              <a:r>
                <a:rPr lang="zh-CN" altLang="en-US" sz="2400" dirty="0">
                  <a:solidFill>
                    <a:srgbClr val="002060"/>
                  </a:solidFill>
                  <a:cs typeface="Times New Roman" panose="02020603050405020304" pitchFamily="18" charset="0"/>
                  <a:sym typeface="字魂105号-简雅黑" panose="00000500000000000000" pitchFamily="2" charset="-122"/>
                </a:rPr>
                <a:t>开放题：若采用足够强的安全措施，是否可以确保网络绝对安全？</a:t>
              </a:r>
              <a:endParaRPr lang="zh-CN" altLang="en-US" sz="2400" dirty="0">
                <a:solidFill>
                  <a:srgbClr val="002060"/>
                </a:solidFill>
                <a:cs typeface="Times New Roman" panose="02020603050405020304" pitchFamily="18" charset="0"/>
                <a:sym typeface="字魂105号-简雅黑" panose="00000500000000000000" pitchFamily="2" charset="-122"/>
              </a:endParaRPr>
            </a:p>
          </p:txBody>
        </p:sp>
        <p:grpSp>
          <p:nvGrpSpPr>
            <p:cNvPr id="77" name="Group 51"/>
            <p:cNvGrpSpPr/>
            <p:nvPr/>
          </p:nvGrpSpPr>
          <p:grpSpPr bwMode="auto">
            <a:xfrm>
              <a:off x="2994392" y="3034411"/>
              <a:ext cx="273210" cy="302684"/>
              <a:chOff x="2744" y="-584"/>
              <a:chExt cx="634" cy="702"/>
            </a:xfrm>
          </p:grpSpPr>
          <p:sp>
            <p:nvSpPr>
              <p:cNvPr id="78" name="Oval 52"/>
              <p:cNvSpPr>
                <a:spLocks noChangeArrowheads="1"/>
              </p:cNvSpPr>
              <p:nvPr/>
            </p:nvSpPr>
            <p:spPr bwMode="auto">
              <a:xfrm>
                <a:off x="2744" y="-85"/>
                <a:ext cx="590" cy="203"/>
              </a:xfrm>
              <a:prstGeom prst="ellipse">
                <a:avLst/>
              </a:prstGeom>
              <a:gradFill rotWithShape="1">
                <a:gsLst>
                  <a:gs pos="0">
                    <a:schemeClr val="tx1">
                      <a:alpha val="50000"/>
                    </a:schemeClr>
                  </a:gs>
                  <a:gs pos="100000">
                    <a:schemeClr val="tx1">
                      <a:gamma/>
                      <a:shade val="46275"/>
                      <a:invGamma/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</a:gradFill>
              <a:ln w="31750" cap="rnd" algn="ctr">
                <a:noFill/>
                <a:prstDash val="sysDot"/>
                <a:rou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 sz="2400" b="0"/>
              </a:p>
            </p:txBody>
          </p:sp>
          <p:grpSp>
            <p:nvGrpSpPr>
              <p:cNvPr id="79" name="Group 53"/>
              <p:cNvGrpSpPr/>
              <p:nvPr/>
            </p:nvGrpSpPr>
            <p:grpSpPr bwMode="auto">
              <a:xfrm>
                <a:off x="2765" y="-584"/>
                <a:ext cx="613" cy="613"/>
                <a:chOff x="2370" y="1139"/>
                <a:chExt cx="1089" cy="1089"/>
              </a:xfrm>
            </p:grpSpPr>
            <p:sp>
              <p:nvSpPr>
                <p:cNvPr id="80" name="Oval 54"/>
                <p:cNvSpPr>
                  <a:spLocks noChangeArrowheads="1"/>
                </p:cNvSpPr>
                <p:nvPr/>
              </p:nvSpPr>
              <p:spPr bwMode="auto">
                <a:xfrm>
                  <a:off x="2370" y="1139"/>
                  <a:ext cx="1089" cy="1089"/>
                </a:xfrm>
                <a:prstGeom prst="ellipse">
                  <a:avLst/>
                </a:pr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zh-CN" altLang="en-US" sz="2400" b="0"/>
                </a:p>
              </p:txBody>
            </p:sp>
            <p:grpSp>
              <p:nvGrpSpPr>
                <p:cNvPr id="81" name="Group 55"/>
                <p:cNvGrpSpPr/>
                <p:nvPr/>
              </p:nvGrpSpPr>
              <p:grpSpPr bwMode="auto">
                <a:xfrm>
                  <a:off x="2418" y="1168"/>
                  <a:ext cx="917" cy="297"/>
                  <a:chOff x="1423" y="1842"/>
                  <a:chExt cx="916" cy="296"/>
                </a:xfrm>
              </p:grpSpPr>
              <p:sp>
                <p:nvSpPr>
                  <p:cNvPr id="82" name="Freeform 56"/>
                  <p:cNvSpPr/>
                  <p:nvPr/>
                </p:nvSpPr>
                <p:spPr bwMode="auto">
                  <a:xfrm>
                    <a:off x="1423" y="1842"/>
                    <a:ext cx="916" cy="296"/>
                  </a:xfrm>
                  <a:custGeom>
                    <a:avLst/>
                    <a:gdLst/>
                    <a:ahLst/>
                    <a:cxnLst>
                      <a:cxn ang="0">
                        <a:pos x="0" y="1576"/>
                      </a:cxn>
                      <a:cxn ang="0">
                        <a:pos x="50" y="1462"/>
                      </a:cxn>
                      <a:cxn ang="0">
                        <a:pos x="108" y="1350"/>
                      </a:cxn>
                      <a:cxn ang="0">
                        <a:pos x="170" y="1242"/>
                      </a:cxn>
                      <a:cxn ang="0">
                        <a:pos x="238" y="1138"/>
                      </a:cxn>
                      <a:cxn ang="0">
                        <a:pos x="310" y="1036"/>
                      </a:cxn>
                      <a:cxn ang="0">
                        <a:pos x="386" y="940"/>
                      </a:cxn>
                      <a:cxn ang="0">
                        <a:pos x="468" y="846"/>
                      </a:cxn>
                      <a:cxn ang="0">
                        <a:pos x="552" y="756"/>
                      </a:cxn>
                      <a:cxn ang="0">
                        <a:pos x="596" y="712"/>
                      </a:cxn>
                      <a:cxn ang="0">
                        <a:pos x="688" y="630"/>
                      </a:cxn>
                      <a:cxn ang="0">
                        <a:pos x="784" y="550"/>
                      </a:cxn>
                      <a:cxn ang="0">
                        <a:pos x="884" y="476"/>
                      </a:cxn>
                      <a:cxn ang="0">
                        <a:pos x="986" y="406"/>
                      </a:cxn>
                      <a:cxn ang="0">
                        <a:pos x="1092" y="342"/>
                      </a:cxn>
                      <a:cxn ang="0">
                        <a:pos x="1202" y="282"/>
                      </a:cxn>
                      <a:cxn ang="0">
                        <a:pos x="1316" y="228"/>
                      </a:cxn>
                      <a:cxn ang="0">
                        <a:pos x="1374" y="202"/>
                      </a:cxn>
                      <a:cxn ang="0">
                        <a:pos x="1490" y="156"/>
                      </a:cxn>
                      <a:cxn ang="0">
                        <a:pos x="1610" y="116"/>
                      </a:cxn>
                      <a:cxn ang="0">
                        <a:pos x="1732" y="80"/>
                      </a:cxn>
                      <a:cxn ang="0">
                        <a:pos x="1858" y="52"/>
                      </a:cxn>
                      <a:cxn ang="0">
                        <a:pos x="1984" y="30"/>
                      </a:cxn>
                      <a:cxn ang="0">
                        <a:pos x="2114" y="12"/>
                      </a:cxn>
                      <a:cxn ang="0">
                        <a:pos x="2246" y="2"/>
                      </a:cxn>
                      <a:cxn ang="0">
                        <a:pos x="2378" y="0"/>
                      </a:cxn>
                      <a:cxn ang="0">
                        <a:pos x="2444" y="0"/>
                      </a:cxn>
                      <a:cxn ang="0">
                        <a:pos x="2576" y="8"/>
                      </a:cxn>
                      <a:cxn ang="0">
                        <a:pos x="2706" y="20"/>
                      </a:cxn>
                      <a:cxn ang="0">
                        <a:pos x="2834" y="40"/>
                      </a:cxn>
                      <a:cxn ang="0">
                        <a:pos x="2962" y="66"/>
                      </a:cxn>
                      <a:cxn ang="0">
                        <a:pos x="3084" y="98"/>
                      </a:cxn>
                      <a:cxn ang="0">
                        <a:pos x="3206" y="136"/>
                      </a:cxn>
                      <a:cxn ang="0">
                        <a:pos x="3324" y="178"/>
                      </a:cxn>
                      <a:cxn ang="0">
                        <a:pos x="3382" y="202"/>
                      </a:cxn>
                      <a:cxn ang="0">
                        <a:pos x="3498" y="254"/>
                      </a:cxn>
                      <a:cxn ang="0">
                        <a:pos x="3608" y="312"/>
                      </a:cxn>
                      <a:cxn ang="0">
                        <a:pos x="3716" y="374"/>
                      </a:cxn>
                      <a:cxn ang="0">
                        <a:pos x="3822" y="440"/>
                      </a:cxn>
                      <a:cxn ang="0">
                        <a:pos x="3922" y="512"/>
                      </a:cxn>
                      <a:cxn ang="0">
                        <a:pos x="4020" y="590"/>
                      </a:cxn>
                      <a:cxn ang="0">
                        <a:pos x="4114" y="670"/>
                      </a:cxn>
                      <a:cxn ang="0">
                        <a:pos x="4204" y="756"/>
                      </a:cxn>
                      <a:cxn ang="0">
                        <a:pos x="4246" y="800"/>
                      </a:cxn>
                      <a:cxn ang="0">
                        <a:pos x="4330" y="892"/>
                      </a:cxn>
                      <a:cxn ang="0">
                        <a:pos x="4410" y="988"/>
                      </a:cxn>
                      <a:cxn ang="0">
                        <a:pos x="4484" y="1086"/>
                      </a:cxn>
                      <a:cxn ang="0">
                        <a:pos x="4552" y="1190"/>
                      </a:cxn>
                      <a:cxn ang="0">
                        <a:pos x="4618" y="1296"/>
                      </a:cxn>
                      <a:cxn ang="0">
                        <a:pos x="4678" y="1406"/>
                      </a:cxn>
                      <a:cxn ang="0">
                        <a:pos x="4732" y="1518"/>
                      </a:cxn>
                      <a:cxn ang="0">
                        <a:pos x="0" y="1576"/>
                      </a:cxn>
                    </a:cxnLst>
                    <a:rect l="0" t="0" r="r" b="b"/>
                    <a:pathLst>
                      <a:path w="4756" h="1576">
                        <a:moveTo>
                          <a:pt x="0" y="1576"/>
                        </a:moveTo>
                        <a:lnTo>
                          <a:pt x="0" y="1576"/>
                        </a:lnTo>
                        <a:lnTo>
                          <a:pt x="24" y="1518"/>
                        </a:lnTo>
                        <a:lnTo>
                          <a:pt x="50" y="1462"/>
                        </a:lnTo>
                        <a:lnTo>
                          <a:pt x="78" y="1406"/>
                        </a:lnTo>
                        <a:lnTo>
                          <a:pt x="108" y="1350"/>
                        </a:lnTo>
                        <a:lnTo>
                          <a:pt x="138" y="1296"/>
                        </a:lnTo>
                        <a:lnTo>
                          <a:pt x="170" y="1242"/>
                        </a:lnTo>
                        <a:lnTo>
                          <a:pt x="204" y="1190"/>
                        </a:lnTo>
                        <a:lnTo>
                          <a:pt x="238" y="1138"/>
                        </a:lnTo>
                        <a:lnTo>
                          <a:pt x="272" y="1086"/>
                        </a:lnTo>
                        <a:lnTo>
                          <a:pt x="310" y="1036"/>
                        </a:lnTo>
                        <a:lnTo>
                          <a:pt x="348" y="988"/>
                        </a:lnTo>
                        <a:lnTo>
                          <a:pt x="386" y="940"/>
                        </a:lnTo>
                        <a:lnTo>
                          <a:pt x="426" y="892"/>
                        </a:lnTo>
                        <a:lnTo>
                          <a:pt x="468" y="846"/>
                        </a:lnTo>
                        <a:lnTo>
                          <a:pt x="510" y="800"/>
                        </a:lnTo>
                        <a:lnTo>
                          <a:pt x="552" y="756"/>
                        </a:lnTo>
                        <a:lnTo>
                          <a:pt x="552" y="756"/>
                        </a:lnTo>
                        <a:lnTo>
                          <a:pt x="596" y="712"/>
                        </a:lnTo>
                        <a:lnTo>
                          <a:pt x="642" y="670"/>
                        </a:lnTo>
                        <a:lnTo>
                          <a:pt x="688" y="630"/>
                        </a:lnTo>
                        <a:lnTo>
                          <a:pt x="736" y="590"/>
                        </a:lnTo>
                        <a:lnTo>
                          <a:pt x="784" y="550"/>
                        </a:lnTo>
                        <a:lnTo>
                          <a:pt x="834" y="512"/>
                        </a:lnTo>
                        <a:lnTo>
                          <a:pt x="884" y="476"/>
                        </a:lnTo>
                        <a:lnTo>
                          <a:pt x="934" y="440"/>
                        </a:lnTo>
                        <a:lnTo>
                          <a:pt x="986" y="406"/>
                        </a:lnTo>
                        <a:lnTo>
                          <a:pt x="1040" y="374"/>
                        </a:lnTo>
                        <a:lnTo>
                          <a:pt x="1092" y="342"/>
                        </a:lnTo>
                        <a:lnTo>
                          <a:pt x="1148" y="312"/>
                        </a:lnTo>
                        <a:lnTo>
                          <a:pt x="1202" y="282"/>
                        </a:lnTo>
                        <a:lnTo>
                          <a:pt x="1258" y="254"/>
                        </a:lnTo>
                        <a:lnTo>
                          <a:pt x="1316" y="228"/>
                        </a:lnTo>
                        <a:lnTo>
                          <a:pt x="1374" y="202"/>
                        </a:lnTo>
                        <a:lnTo>
                          <a:pt x="1374" y="202"/>
                        </a:lnTo>
                        <a:lnTo>
                          <a:pt x="1432" y="178"/>
                        </a:lnTo>
                        <a:lnTo>
                          <a:pt x="1490" y="156"/>
                        </a:lnTo>
                        <a:lnTo>
                          <a:pt x="1550" y="136"/>
                        </a:lnTo>
                        <a:lnTo>
                          <a:pt x="1610" y="116"/>
                        </a:lnTo>
                        <a:lnTo>
                          <a:pt x="1672" y="98"/>
                        </a:lnTo>
                        <a:lnTo>
                          <a:pt x="1732" y="80"/>
                        </a:lnTo>
                        <a:lnTo>
                          <a:pt x="1794" y="66"/>
                        </a:lnTo>
                        <a:lnTo>
                          <a:pt x="1858" y="52"/>
                        </a:lnTo>
                        <a:lnTo>
                          <a:pt x="1922" y="40"/>
                        </a:lnTo>
                        <a:lnTo>
                          <a:pt x="1984" y="30"/>
                        </a:lnTo>
                        <a:lnTo>
                          <a:pt x="2050" y="20"/>
                        </a:lnTo>
                        <a:lnTo>
                          <a:pt x="2114" y="12"/>
                        </a:lnTo>
                        <a:lnTo>
                          <a:pt x="2180" y="8"/>
                        </a:lnTo>
                        <a:lnTo>
                          <a:pt x="2246" y="2"/>
                        </a:lnTo>
                        <a:lnTo>
                          <a:pt x="2312" y="0"/>
                        </a:lnTo>
                        <a:lnTo>
                          <a:pt x="2378" y="0"/>
                        </a:lnTo>
                        <a:lnTo>
                          <a:pt x="2378" y="0"/>
                        </a:lnTo>
                        <a:lnTo>
                          <a:pt x="2444" y="0"/>
                        </a:lnTo>
                        <a:lnTo>
                          <a:pt x="2510" y="2"/>
                        </a:lnTo>
                        <a:lnTo>
                          <a:pt x="2576" y="8"/>
                        </a:lnTo>
                        <a:lnTo>
                          <a:pt x="2642" y="12"/>
                        </a:lnTo>
                        <a:lnTo>
                          <a:pt x="2706" y="20"/>
                        </a:lnTo>
                        <a:lnTo>
                          <a:pt x="2772" y="30"/>
                        </a:lnTo>
                        <a:lnTo>
                          <a:pt x="2834" y="40"/>
                        </a:lnTo>
                        <a:lnTo>
                          <a:pt x="2898" y="52"/>
                        </a:lnTo>
                        <a:lnTo>
                          <a:pt x="2962" y="66"/>
                        </a:lnTo>
                        <a:lnTo>
                          <a:pt x="3024" y="80"/>
                        </a:lnTo>
                        <a:lnTo>
                          <a:pt x="3084" y="98"/>
                        </a:lnTo>
                        <a:lnTo>
                          <a:pt x="3146" y="116"/>
                        </a:lnTo>
                        <a:lnTo>
                          <a:pt x="3206" y="136"/>
                        </a:lnTo>
                        <a:lnTo>
                          <a:pt x="3266" y="156"/>
                        </a:lnTo>
                        <a:lnTo>
                          <a:pt x="3324" y="178"/>
                        </a:lnTo>
                        <a:lnTo>
                          <a:pt x="3382" y="202"/>
                        </a:lnTo>
                        <a:lnTo>
                          <a:pt x="3382" y="202"/>
                        </a:lnTo>
                        <a:lnTo>
                          <a:pt x="3440" y="228"/>
                        </a:lnTo>
                        <a:lnTo>
                          <a:pt x="3498" y="254"/>
                        </a:lnTo>
                        <a:lnTo>
                          <a:pt x="3554" y="282"/>
                        </a:lnTo>
                        <a:lnTo>
                          <a:pt x="3608" y="312"/>
                        </a:lnTo>
                        <a:lnTo>
                          <a:pt x="3664" y="342"/>
                        </a:lnTo>
                        <a:lnTo>
                          <a:pt x="3716" y="374"/>
                        </a:lnTo>
                        <a:lnTo>
                          <a:pt x="3770" y="406"/>
                        </a:lnTo>
                        <a:lnTo>
                          <a:pt x="3822" y="440"/>
                        </a:lnTo>
                        <a:lnTo>
                          <a:pt x="3872" y="476"/>
                        </a:lnTo>
                        <a:lnTo>
                          <a:pt x="3922" y="512"/>
                        </a:lnTo>
                        <a:lnTo>
                          <a:pt x="3972" y="550"/>
                        </a:lnTo>
                        <a:lnTo>
                          <a:pt x="4020" y="590"/>
                        </a:lnTo>
                        <a:lnTo>
                          <a:pt x="4068" y="630"/>
                        </a:lnTo>
                        <a:lnTo>
                          <a:pt x="4114" y="670"/>
                        </a:lnTo>
                        <a:lnTo>
                          <a:pt x="4160" y="712"/>
                        </a:lnTo>
                        <a:lnTo>
                          <a:pt x="4204" y="756"/>
                        </a:lnTo>
                        <a:lnTo>
                          <a:pt x="4204" y="756"/>
                        </a:lnTo>
                        <a:lnTo>
                          <a:pt x="4246" y="800"/>
                        </a:lnTo>
                        <a:lnTo>
                          <a:pt x="4288" y="846"/>
                        </a:lnTo>
                        <a:lnTo>
                          <a:pt x="4330" y="892"/>
                        </a:lnTo>
                        <a:lnTo>
                          <a:pt x="4370" y="940"/>
                        </a:lnTo>
                        <a:lnTo>
                          <a:pt x="4410" y="988"/>
                        </a:lnTo>
                        <a:lnTo>
                          <a:pt x="4446" y="1036"/>
                        </a:lnTo>
                        <a:lnTo>
                          <a:pt x="4484" y="1086"/>
                        </a:lnTo>
                        <a:lnTo>
                          <a:pt x="4518" y="1138"/>
                        </a:lnTo>
                        <a:lnTo>
                          <a:pt x="4552" y="1190"/>
                        </a:lnTo>
                        <a:lnTo>
                          <a:pt x="4586" y="1242"/>
                        </a:lnTo>
                        <a:lnTo>
                          <a:pt x="4618" y="1296"/>
                        </a:lnTo>
                        <a:lnTo>
                          <a:pt x="4648" y="1350"/>
                        </a:lnTo>
                        <a:lnTo>
                          <a:pt x="4678" y="1406"/>
                        </a:lnTo>
                        <a:lnTo>
                          <a:pt x="4706" y="1462"/>
                        </a:lnTo>
                        <a:lnTo>
                          <a:pt x="4732" y="1518"/>
                        </a:lnTo>
                        <a:lnTo>
                          <a:pt x="4756" y="1576"/>
                        </a:lnTo>
                        <a:lnTo>
                          <a:pt x="0" y="1576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chemeClr val="bg1">
                          <a:alpha val="75000"/>
                        </a:schemeClr>
                      </a:gs>
                      <a:gs pos="100000">
                        <a:schemeClr val="bg1">
                          <a:gamma/>
                          <a:tint val="0"/>
                          <a:invGamma/>
                          <a:alpha val="0"/>
                        </a:schemeClr>
                      </a:gs>
                    </a:gsLst>
                    <a:lin ang="5400000" scaled="1"/>
                  </a:gradFill>
                  <a:ln w="9525" cap="flat" cmpd="sng">
                    <a:noFill/>
                    <a:prstDash val="solid"/>
                    <a:rou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CN" altLang="en-US" sz="2400" b="0"/>
                  </a:p>
                </p:txBody>
              </p:sp>
              <p:sp>
                <p:nvSpPr>
                  <p:cNvPr id="83" name="Oval 57"/>
                  <p:cNvSpPr>
                    <a:spLocks noChangeArrowheads="1"/>
                  </p:cNvSpPr>
                  <p:nvPr/>
                </p:nvSpPr>
                <p:spPr bwMode="auto">
                  <a:xfrm>
                    <a:off x="1771" y="1843"/>
                    <a:ext cx="227" cy="204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chemeClr val="bg1"/>
                      </a:gs>
                      <a:gs pos="100000">
                        <a:srgbClr val="67ABF5"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 sz="2400" b="0"/>
                  </a:p>
                </p:txBody>
              </p:sp>
            </p:grpSp>
          </p:grpSp>
        </p:grpSp>
      </p:grpSp>
      <p:pic>
        <p:nvPicPr>
          <p:cNvPr id="84" name="图片 83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083"/>
          <a:stretch>
            <a:fillRect/>
          </a:stretch>
        </p:blipFill>
        <p:spPr>
          <a:xfrm>
            <a:off x="0" y="0"/>
            <a:ext cx="1530350" cy="6858000"/>
          </a:xfrm>
          <a:prstGeom prst="rect">
            <a:avLst/>
          </a:prstGeom>
        </p:spPr>
      </p:pic>
      <p:cxnSp>
        <p:nvCxnSpPr>
          <p:cNvPr id="85" name="直接连接符 84"/>
          <p:cNvCxnSpPr/>
          <p:nvPr/>
        </p:nvCxnSpPr>
        <p:spPr>
          <a:xfrm>
            <a:off x="736250" y="2209374"/>
            <a:ext cx="0" cy="3523440"/>
          </a:xfrm>
          <a:prstGeom prst="line">
            <a:avLst/>
          </a:prstGeom>
          <a:ln w="25400" cap="rnd">
            <a:gradFill>
              <a:gsLst>
                <a:gs pos="0">
                  <a:srgbClr val="18BDE2"/>
                </a:gs>
                <a:gs pos="100000">
                  <a:srgbClr val="1EF8AF">
                    <a:alpha val="0"/>
                  </a:srgb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接连接符 85"/>
          <p:cNvCxnSpPr/>
          <p:nvPr/>
        </p:nvCxnSpPr>
        <p:spPr>
          <a:xfrm>
            <a:off x="839098" y="1627481"/>
            <a:ext cx="0" cy="1872771"/>
          </a:xfrm>
          <a:prstGeom prst="line">
            <a:avLst/>
          </a:prstGeom>
          <a:ln w="25400" cap="rnd">
            <a:gradFill>
              <a:gsLst>
                <a:gs pos="0">
                  <a:srgbClr val="18BDE2"/>
                </a:gs>
                <a:gs pos="100000">
                  <a:srgbClr val="1EF8AF">
                    <a:alpha val="0"/>
                  </a:srgb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矩形 86"/>
          <p:cNvSpPr/>
          <p:nvPr/>
        </p:nvSpPr>
        <p:spPr>
          <a:xfrm>
            <a:off x="10636" y="207777"/>
            <a:ext cx="738664" cy="6584950"/>
          </a:xfrm>
          <a:prstGeom prst="rect">
            <a:avLst/>
          </a:prstGeom>
        </p:spPr>
        <p:txBody>
          <a:bodyPr vert="eaVert" wrap="square" anchor="ctr">
            <a:spAutoFit/>
          </a:bodyPr>
          <a:lstStyle/>
          <a:p>
            <a:pPr marL="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3600" b="1" kern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宋体 CN Heavy" panose="02020900000000000000" charset="-122"/>
                <a:ea typeface="思源宋体 CN Heavy" panose="02020900000000000000" charset="-122"/>
                <a:cs typeface="+mn-cs"/>
              </a:rPr>
              <a:t>第一章  引言</a:t>
            </a:r>
            <a:endParaRPr lang="zh-CN" altLang="en-US" sz="3600" b="1" kern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宋体 CN Heavy" panose="02020900000000000000" charset="-122"/>
              <a:ea typeface="思源宋体 CN Heavy" panose="02020900000000000000" charset="-122"/>
              <a:cs typeface="+mn-cs"/>
            </a:endParaRPr>
          </a:p>
        </p:txBody>
      </p:sp>
      <p:sp>
        <p:nvSpPr>
          <p:cNvPr id="88" name="矩形 87"/>
          <p:cNvSpPr/>
          <p:nvPr/>
        </p:nvSpPr>
        <p:spPr>
          <a:xfrm>
            <a:off x="823795" y="825507"/>
            <a:ext cx="615553" cy="5426788"/>
          </a:xfrm>
          <a:prstGeom prst="rect">
            <a:avLst/>
          </a:prstGeom>
        </p:spPr>
        <p:txBody>
          <a:bodyPr vert="eaVert" wrap="squar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宋体 CN Heavy" panose="02020900000000000000" charset="-122"/>
                <a:ea typeface="思源宋体 CN Heavy" panose="02020900000000000000" charset="-122"/>
              </a:rPr>
              <a:t>课后作业及思考题</a:t>
            </a:r>
            <a:endParaRPr lang="zh-CN" alt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宋体 CN Heavy" panose="02020900000000000000" charset="-122"/>
              <a:ea typeface="思源宋体 CN Heavy" panose="02020900000000000000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  <p:bldLst>
      <p:bldP spid="3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1994914" y="2497976"/>
            <a:ext cx="8249064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1500" b="1" dirty="0">
                <a:gradFill>
                  <a:gsLst>
                    <a:gs pos="50000">
                      <a:prstClr val="white"/>
                    </a:gs>
                    <a:gs pos="0">
                      <a:srgbClr val="4472C4">
                        <a:lumMod val="45000"/>
                        <a:lumOff val="55000"/>
                      </a:srgbClr>
                    </a:gs>
                    <a:gs pos="0">
                      <a:prstClr val="white"/>
                    </a:gs>
                    <a:gs pos="100000">
                      <a:prstClr val="white">
                        <a:alpha val="0"/>
                      </a:prstClr>
                    </a:gs>
                  </a:gsLst>
                  <a:lin ang="5400000" scaled="1"/>
                </a:gradFill>
                <a:effectLst>
                  <a:glow rad="228600">
                    <a:srgbClr val="002060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宋体 CN Heavy" panose="02020900000000000000" charset="-122"/>
                <a:ea typeface="思源宋体 CN Heavy" panose="02020900000000000000" charset="-122"/>
              </a:rPr>
              <a:t>谢  谢！</a:t>
            </a:r>
            <a:endParaRPr lang="zh-CN" altLang="en-US" sz="11500" b="1" dirty="0">
              <a:gradFill>
                <a:gsLst>
                  <a:gs pos="50000">
                    <a:prstClr val="white"/>
                  </a:gs>
                  <a:gs pos="0">
                    <a:srgbClr val="4472C4">
                      <a:lumMod val="45000"/>
                      <a:lumOff val="55000"/>
                    </a:srgbClr>
                  </a:gs>
                  <a:gs pos="0">
                    <a:prstClr val="white"/>
                  </a:gs>
                  <a:gs pos="100000">
                    <a:prstClr val="white">
                      <a:alpha val="0"/>
                    </a:prstClr>
                  </a:gs>
                </a:gsLst>
                <a:lin ang="5400000" scaled="1"/>
              </a:gradFill>
              <a:effectLst>
                <a:glow rad="228600">
                  <a:srgbClr val="002060">
                    <a:alpha val="40000"/>
                  </a:srgb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宋体 CN Heavy" panose="02020900000000000000" charset="-122"/>
              <a:ea typeface="思源宋体 CN Heavy" panose="02020900000000000000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  <p:bldLst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直接连接符 38"/>
          <p:cNvCxnSpPr/>
          <p:nvPr/>
        </p:nvCxnSpPr>
        <p:spPr>
          <a:xfrm>
            <a:off x="1681544" y="778797"/>
            <a:ext cx="10240948" cy="0"/>
          </a:xfrm>
          <a:prstGeom prst="line">
            <a:avLst/>
          </a:prstGeom>
          <a:ln w="127000" cmpd="thinThick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组合 1"/>
          <p:cNvGrpSpPr/>
          <p:nvPr/>
        </p:nvGrpSpPr>
        <p:grpSpPr>
          <a:xfrm>
            <a:off x="2206842" y="970095"/>
            <a:ext cx="2024530" cy="492443"/>
            <a:chOff x="709057" y="2645517"/>
            <a:chExt cx="2267272" cy="551487"/>
          </a:xfrm>
        </p:grpSpPr>
        <p:sp>
          <p:nvSpPr>
            <p:cNvPr id="4" name="矩形 3"/>
            <p:cNvSpPr/>
            <p:nvPr/>
          </p:nvSpPr>
          <p:spPr>
            <a:xfrm>
              <a:off x="888000" y="2645517"/>
              <a:ext cx="2076951" cy="5514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600" b="1" dirty="0">
                  <a:solidFill>
                    <a:schemeClr val="accent1">
                      <a:lumMod val="75000"/>
                    </a:schemeClr>
                  </a:solidFill>
                  <a:ea typeface="+mj-ea"/>
                </a:rPr>
                <a:t>1. </a:t>
              </a:r>
              <a:r>
                <a:rPr lang="zh-CN" altLang="en-US" sz="2600" b="1" dirty="0">
                  <a:solidFill>
                    <a:schemeClr val="accent1">
                      <a:lumMod val="75000"/>
                    </a:schemeClr>
                  </a:solidFill>
                  <a:ea typeface="+mj-ea"/>
                </a:rPr>
                <a:t>口令窃取</a:t>
              </a:r>
              <a:endParaRPr lang="zh-CN" altLang="en-US" sz="2600" b="1" dirty="0">
                <a:solidFill>
                  <a:schemeClr val="accent1">
                    <a:lumMod val="75000"/>
                  </a:schemeClr>
                </a:solidFill>
                <a:ea typeface="+mj-ea"/>
              </a:endParaRPr>
            </a:p>
          </p:txBody>
        </p:sp>
        <p:grpSp>
          <p:nvGrpSpPr>
            <p:cNvPr id="5" name="组合 4"/>
            <p:cNvGrpSpPr/>
            <p:nvPr/>
          </p:nvGrpSpPr>
          <p:grpSpPr>
            <a:xfrm>
              <a:off x="709057" y="2662078"/>
              <a:ext cx="2267272" cy="498556"/>
              <a:chOff x="998029" y="699619"/>
              <a:chExt cx="3084918" cy="678350"/>
            </a:xfrm>
          </p:grpSpPr>
          <p:cxnSp>
            <p:nvCxnSpPr>
              <p:cNvPr id="6" name="直接连接符 5"/>
              <p:cNvCxnSpPr/>
              <p:nvPr/>
            </p:nvCxnSpPr>
            <p:spPr>
              <a:xfrm>
                <a:off x="998029" y="738641"/>
                <a:ext cx="0" cy="595657"/>
              </a:xfrm>
              <a:prstGeom prst="line">
                <a:avLst/>
              </a:prstGeom>
              <a:ln>
                <a:solidFill>
                  <a:srgbClr val="294EA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直接连接符 6"/>
              <p:cNvCxnSpPr/>
              <p:nvPr/>
            </p:nvCxnSpPr>
            <p:spPr>
              <a:xfrm>
                <a:off x="1045654" y="736260"/>
                <a:ext cx="0" cy="593560"/>
              </a:xfrm>
              <a:prstGeom prst="line">
                <a:avLst/>
              </a:prstGeom>
              <a:ln>
                <a:solidFill>
                  <a:srgbClr val="294EA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直接连接符 8"/>
              <p:cNvCxnSpPr/>
              <p:nvPr/>
            </p:nvCxnSpPr>
            <p:spPr>
              <a:xfrm flipH="1">
                <a:off x="998031" y="1331691"/>
                <a:ext cx="3084916" cy="0"/>
              </a:xfrm>
              <a:prstGeom prst="line">
                <a:avLst/>
              </a:prstGeom>
              <a:ln>
                <a:solidFill>
                  <a:srgbClr val="294EA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矩形 9"/>
              <p:cNvSpPr/>
              <p:nvPr/>
            </p:nvSpPr>
            <p:spPr>
              <a:xfrm>
                <a:off x="1087156" y="699619"/>
                <a:ext cx="148860" cy="678350"/>
              </a:xfrm>
              <a:prstGeom prst="rect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7204" tIns="33602" rIns="67204" bIns="33602" numCol="1" spcCol="0" rtlCol="0" fromWordArt="0" anchor="ctr" anchorCtr="0" forceAA="0" compatLnSpc="1">
                <a:noAutofit/>
              </a:bodyPr>
              <a:lstStyle/>
              <a:p>
                <a:endParaRPr lang="zh-CN" altLang="en-US" sz="1050" b="1">
                  <a:ea typeface="+mj-ea"/>
                </a:endParaRPr>
              </a:p>
            </p:txBody>
          </p:sp>
        </p:grpSp>
      </p:grpSp>
      <p:grpSp>
        <p:nvGrpSpPr>
          <p:cNvPr id="12" name="组合 11"/>
          <p:cNvGrpSpPr/>
          <p:nvPr/>
        </p:nvGrpSpPr>
        <p:grpSpPr>
          <a:xfrm>
            <a:off x="2482308" y="1567810"/>
            <a:ext cx="4456704" cy="563126"/>
            <a:chOff x="914400" y="1720161"/>
            <a:chExt cx="3656309" cy="461992"/>
          </a:xfrm>
        </p:grpSpPr>
        <p:grpSp>
          <p:nvGrpSpPr>
            <p:cNvPr id="13" name="组合 12"/>
            <p:cNvGrpSpPr/>
            <p:nvPr/>
          </p:nvGrpSpPr>
          <p:grpSpPr>
            <a:xfrm>
              <a:off x="914400" y="1720161"/>
              <a:ext cx="3656309" cy="461992"/>
              <a:chOff x="914400" y="1682061"/>
              <a:chExt cx="3656309" cy="461992"/>
            </a:xfrm>
          </p:grpSpPr>
          <p:sp>
            <p:nvSpPr>
              <p:cNvPr id="32" name="矩形 31"/>
              <p:cNvSpPr/>
              <p:nvPr/>
            </p:nvSpPr>
            <p:spPr>
              <a:xfrm>
                <a:off x="914400" y="1736037"/>
                <a:ext cx="717550" cy="134038"/>
              </a:xfrm>
              <a:prstGeom prst="rect">
                <a:avLst/>
              </a:prstGeom>
              <a:gradFill>
                <a:gsLst>
                  <a:gs pos="0">
                    <a:srgbClr val="0070C0"/>
                  </a:gs>
                  <a:gs pos="100000">
                    <a:srgbClr val="00B0F0">
                      <a:alpha val="0"/>
                    </a:srgbClr>
                  </a:gs>
                </a:gsLst>
                <a:lin ang="27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 dirty="0">
                  <a:ea typeface="+mj-ea"/>
                </a:endParaRPr>
              </a:p>
            </p:txBody>
          </p:sp>
          <p:sp>
            <p:nvSpPr>
              <p:cNvPr id="33" name="矩形 32"/>
              <p:cNvSpPr/>
              <p:nvPr/>
            </p:nvSpPr>
            <p:spPr>
              <a:xfrm>
                <a:off x="965200" y="1682061"/>
                <a:ext cx="79375" cy="334063"/>
              </a:xfrm>
              <a:prstGeom prst="rect">
                <a:avLst/>
              </a:prstGeom>
              <a:gradFill>
                <a:gsLst>
                  <a:gs pos="0">
                    <a:srgbClr val="F76E37"/>
                  </a:gs>
                  <a:gs pos="100000">
                    <a:schemeClr val="accent4">
                      <a:alpha val="0"/>
                    </a:schemeClr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ea typeface="+mj-ea"/>
                </a:endParaRPr>
              </a:p>
            </p:txBody>
          </p:sp>
          <p:sp>
            <p:nvSpPr>
              <p:cNvPr id="40" name="文本框 39"/>
              <p:cNvSpPr txBox="1"/>
              <p:nvPr/>
            </p:nvSpPr>
            <p:spPr>
              <a:xfrm>
                <a:off x="1004887" y="1765300"/>
                <a:ext cx="3565822" cy="3787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dirty="0">
                    <a:solidFill>
                      <a:srgbClr val="3C6EC8"/>
                    </a:solidFill>
                    <a:ea typeface="+mj-ea"/>
                  </a:rPr>
                  <a:t>口令猜测攻击的三种基本方式</a:t>
                </a:r>
                <a:endParaRPr lang="zh-CN" altLang="en-US" sz="2400" dirty="0">
                  <a:solidFill>
                    <a:srgbClr val="3C6EC8"/>
                  </a:solidFill>
                  <a:ea typeface="+mj-ea"/>
                </a:endParaRPr>
              </a:p>
            </p:txBody>
          </p:sp>
        </p:grpSp>
        <p:sp>
          <p:nvSpPr>
            <p:cNvPr id="28" name="矩形 27"/>
            <p:cNvSpPr/>
            <p:nvPr/>
          </p:nvSpPr>
          <p:spPr>
            <a:xfrm>
              <a:off x="1012825" y="1812978"/>
              <a:ext cx="116681" cy="116681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ea typeface="+mj-ea"/>
              </a:endParaRPr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2702901" y="2565793"/>
            <a:ext cx="3925265" cy="435247"/>
            <a:chOff x="2994392" y="2085290"/>
            <a:chExt cx="3925265" cy="435247"/>
          </a:xfrm>
        </p:grpSpPr>
        <p:sp>
          <p:nvSpPr>
            <p:cNvPr id="42" name="矩形 41"/>
            <p:cNvSpPr/>
            <p:nvPr/>
          </p:nvSpPr>
          <p:spPr>
            <a:xfrm>
              <a:off x="3332336" y="2085290"/>
              <a:ext cx="3587321" cy="435247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 lvl="0" defTabSz="457200">
                <a:lnSpc>
                  <a:spcPct val="120000"/>
                </a:lnSpc>
                <a:defRPr/>
              </a:pPr>
              <a:r>
                <a:rPr lang="zh-CN" altLang="en-US" sz="2000" dirty="0">
                  <a:solidFill>
                    <a:srgbClr val="002060"/>
                  </a:solidFill>
                  <a:ea typeface="思源黑体 CN Regular" panose="020B0500000000000000" pitchFamily="34" charset="-122"/>
                  <a:cs typeface="Times New Roman" panose="02020603050405020304" pitchFamily="18" charset="0"/>
                  <a:sym typeface="字魂105号-简雅黑" panose="00000500000000000000" pitchFamily="2" charset="-122"/>
                </a:rPr>
                <a:t>根据窃取的口令文件进行猜测</a:t>
              </a:r>
              <a:r>
                <a:rPr lang="zh-CN" altLang="en-US" sz="2000" dirty="0">
                  <a:solidFill>
                    <a:srgbClr val="002060"/>
                  </a:solidFill>
                  <a:cs typeface="Times New Roman" panose="02020603050405020304" pitchFamily="18" charset="0"/>
                  <a:sym typeface="字魂105号-简雅黑" panose="00000500000000000000" pitchFamily="2" charset="-122"/>
                </a:rPr>
                <a:t>。</a:t>
              </a:r>
              <a:endParaRPr lang="zh-CN" altLang="en-US" sz="2000" dirty="0">
                <a:solidFill>
                  <a:srgbClr val="002060"/>
                </a:solidFill>
                <a:cs typeface="Times New Roman" panose="02020603050405020304" pitchFamily="18" charset="0"/>
                <a:sym typeface="字魂105号-简雅黑" panose="00000500000000000000" pitchFamily="2" charset="-122"/>
              </a:endParaRPr>
            </a:p>
          </p:txBody>
        </p:sp>
        <p:grpSp>
          <p:nvGrpSpPr>
            <p:cNvPr id="43" name="Group 51"/>
            <p:cNvGrpSpPr/>
            <p:nvPr/>
          </p:nvGrpSpPr>
          <p:grpSpPr bwMode="auto">
            <a:xfrm>
              <a:off x="2994392" y="2163023"/>
              <a:ext cx="273210" cy="302684"/>
              <a:chOff x="2744" y="-584"/>
              <a:chExt cx="634" cy="702"/>
            </a:xfrm>
          </p:grpSpPr>
          <p:sp>
            <p:nvSpPr>
              <p:cNvPr id="45" name="Oval 52"/>
              <p:cNvSpPr>
                <a:spLocks noChangeArrowheads="1"/>
              </p:cNvSpPr>
              <p:nvPr/>
            </p:nvSpPr>
            <p:spPr bwMode="auto">
              <a:xfrm>
                <a:off x="2744" y="-85"/>
                <a:ext cx="590" cy="203"/>
              </a:xfrm>
              <a:prstGeom prst="ellipse">
                <a:avLst/>
              </a:prstGeom>
              <a:gradFill rotWithShape="1">
                <a:gsLst>
                  <a:gs pos="0">
                    <a:schemeClr val="tx1">
                      <a:alpha val="50000"/>
                    </a:schemeClr>
                  </a:gs>
                  <a:gs pos="100000">
                    <a:schemeClr val="tx1">
                      <a:gamma/>
                      <a:shade val="46275"/>
                      <a:invGamma/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</a:gradFill>
              <a:ln w="31750" cap="rnd" algn="ctr">
                <a:noFill/>
                <a:prstDash val="sysDot"/>
                <a:rou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 b="0"/>
              </a:p>
            </p:txBody>
          </p:sp>
          <p:grpSp>
            <p:nvGrpSpPr>
              <p:cNvPr id="46" name="Group 53"/>
              <p:cNvGrpSpPr/>
              <p:nvPr/>
            </p:nvGrpSpPr>
            <p:grpSpPr bwMode="auto">
              <a:xfrm>
                <a:off x="2765" y="-584"/>
                <a:ext cx="613" cy="613"/>
                <a:chOff x="2370" y="1139"/>
                <a:chExt cx="1089" cy="1089"/>
              </a:xfrm>
            </p:grpSpPr>
            <p:sp>
              <p:nvSpPr>
                <p:cNvPr id="47" name="Oval 54"/>
                <p:cNvSpPr>
                  <a:spLocks noChangeArrowheads="1"/>
                </p:cNvSpPr>
                <p:nvPr/>
              </p:nvSpPr>
              <p:spPr bwMode="auto">
                <a:xfrm>
                  <a:off x="2370" y="1139"/>
                  <a:ext cx="1089" cy="1089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0070C0"/>
                    </a:gs>
                    <a:gs pos="100000">
                      <a:srgbClr val="002060"/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zh-CN" altLang="en-US" b="0"/>
                </a:p>
              </p:txBody>
            </p:sp>
            <p:grpSp>
              <p:nvGrpSpPr>
                <p:cNvPr id="48" name="Group 55"/>
                <p:cNvGrpSpPr/>
                <p:nvPr/>
              </p:nvGrpSpPr>
              <p:grpSpPr bwMode="auto">
                <a:xfrm>
                  <a:off x="2426" y="1169"/>
                  <a:ext cx="908" cy="296"/>
                  <a:chOff x="1431" y="1843"/>
                  <a:chExt cx="907" cy="295"/>
                </a:xfrm>
              </p:grpSpPr>
              <p:sp>
                <p:nvSpPr>
                  <p:cNvPr id="49" name="Freeform 56"/>
                  <p:cNvSpPr/>
                  <p:nvPr/>
                </p:nvSpPr>
                <p:spPr bwMode="auto">
                  <a:xfrm>
                    <a:off x="1423" y="1843"/>
                    <a:ext cx="916" cy="296"/>
                  </a:xfrm>
                  <a:custGeom>
                    <a:avLst/>
                    <a:gdLst/>
                    <a:ahLst/>
                    <a:cxnLst>
                      <a:cxn ang="0">
                        <a:pos x="0" y="1576"/>
                      </a:cxn>
                      <a:cxn ang="0">
                        <a:pos x="50" y="1462"/>
                      </a:cxn>
                      <a:cxn ang="0">
                        <a:pos x="108" y="1350"/>
                      </a:cxn>
                      <a:cxn ang="0">
                        <a:pos x="170" y="1242"/>
                      </a:cxn>
                      <a:cxn ang="0">
                        <a:pos x="238" y="1138"/>
                      </a:cxn>
                      <a:cxn ang="0">
                        <a:pos x="310" y="1036"/>
                      </a:cxn>
                      <a:cxn ang="0">
                        <a:pos x="386" y="940"/>
                      </a:cxn>
                      <a:cxn ang="0">
                        <a:pos x="468" y="846"/>
                      </a:cxn>
                      <a:cxn ang="0">
                        <a:pos x="552" y="756"/>
                      </a:cxn>
                      <a:cxn ang="0">
                        <a:pos x="596" y="712"/>
                      </a:cxn>
                      <a:cxn ang="0">
                        <a:pos x="688" y="630"/>
                      </a:cxn>
                      <a:cxn ang="0">
                        <a:pos x="784" y="550"/>
                      </a:cxn>
                      <a:cxn ang="0">
                        <a:pos x="884" y="476"/>
                      </a:cxn>
                      <a:cxn ang="0">
                        <a:pos x="986" y="406"/>
                      </a:cxn>
                      <a:cxn ang="0">
                        <a:pos x="1092" y="342"/>
                      </a:cxn>
                      <a:cxn ang="0">
                        <a:pos x="1202" y="282"/>
                      </a:cxn>
                      <a:cxn ang="0">
                        <a:pos x="1316" y="228"/>
                      </a:cxn>
                      <a:cxn ang="0">
                        <a:pos x="1374" y="202"/>
                      </a:cxn>
                      <a:cxn ang="0">
                        <a:pos x="1490" y="156"/>
                      </a:cxn>
                      <a:cxn ang="0">
                        <a:pos x="1610" y="116"/>
                      </a:cxn>
                      <a:cxn ang="0">
                        <a:pos x="1732" y="80"/>
                      </a:cxn>
                      <a:cxn ang="0">
                        <a:pos x="1858" y="52"/>
                      </a:cxn>
                      <a:cxn ang="0">
                        <a:pos x="1984" y="30"/>
                      </a:cxn>
                      <a:cxn ang="0">
                        <a:pos x="2114" y="12"/>
                      </a:cxn>
                      <a:cxn ang="0">
                        <a:pos x="2246" y="2"/>
                      </a:cxn>
                      <a:cxn ang="0">
                        <a:pos x="2378" y="0"/>
                      </a:cxn>
                      <a:cxn ang="0">
                        <a:pos x="2444" y="0"/>
                      </a:cxn>
                      <a:cxn ang="0">
                        <a:pos x="2576" y="8"/>
                      </a:cxn>
                      <a:cxn ang="0">
                        <a:pos x="2706" y="20"/>
                      </a:cxn>
                      <a:cxn ang="0">
                        <a:pos x="2834" y="40"/>
                      </a:cxn>
                      <a:cxn ang="0">
                        <a:pos x="2962" y="66"/>
                      </a:cxn>
                      <a:cxn ang="0">
                        <a:pos x="3084" y="98"/>
                      </a:cxn>
                      <a:cxn ang="0">
                        <a:pos x="3206" y="136"/>
                      </a:cxn>
                      <a:cxn ang="0">
                        <a:pos x="3324" y="178"/>
                      </a:cxn>
                      <a:cxn ang="0">
                        <a:pos x="3382" y="202"/>
                      </a:cxn>
                      <a:cxn ang="0">
                        <a:pos x="3498" y="254"/>
                      </a:cxn>
                      <a:cxn ang="0">
                        <a:pos x="3608" y="312"/>
                      </a:cxn>
                      <a:cxn ang="0">
                        <a:pos x="3716" y="374"/>
                      </a:cxn>
                      <a:cxn ang="0">
                        <a:pos x="3822" y="440"/>
                      </a:cxn>
                      <a:cxn ang="0">
                        <a:pos x="3922" y="512"/>
                      </a:cxn>
                      <a:cxn ang="0">
                        <a:pos x="4020" y="590"/>
                      </a:cxn>
                      <a:cxn ang="0">
                        <a:pos x="4114" y="670"/>
                      </a:cxn>
                      <a:cxn ang="0">
                        <a:pos x="4204" y="756"/>
                      </a:cxn>
                      <a:cxn ang="0">
                        <a:pos x="4246" y="800"/>
                      </a:cxn>
                      <a:cxn ang="0">
                        <a:pos x="4330" y="892"/>
                      </a:cxn>
                      <a:cxn ang="0">
                        <a:pos x="4410" y="988"/>
                      </a:cxn>
                      <a:cxn ang="0">
                        <a:pos x="4484" y="1086"/>
                      </a:cxn>
                      <a:cxn ang="0">
                        <a:pos x="4552" y="1190"/>
                      </a:cxn>
                      <a:cxn ang="0">
                        <a:pos x="4618" y="1296"/>
                      </a:cxn>
                      <a:cxn ang="0">
                        <a:pos x="4678" y="1406"/>
                      </a:cxn>
                      <a:cxn ang="0">
                        <a:pos x="4732" y="1518"/>
                      </a:cxn>
                      <a:cxn ang="0">
                        <a:pos x="0" y="1576"/>
                      </a:cxn>
                    </a:cxnLst>
                    <a:rect l="0" t="0" r="r" b="b"/>
                    <a:pathLst>
                      <a:path w="4756" h="1576">
                        <a:moveTo>
                          <a:pt x="0" y="1576"/>
                        </a:moveTo>
                        <a:lnTo>
                          <a:pt x="0" y="1576"/>
                        </a:lnTo>
                        <a:lnTo>
                          <a:pt x="24" y="1518"/>
                        </a:lnTo>
                        <a:lnTo>
                          <a:pt x="50" y="1462"/>
                        </a:lnTo>
                        <a:lnTo>
                          <a:pt x="78" y="1406"/>
                        </a:lnTo>
                        <a:lnTo>
                          <a:pt x="108" y="1350"/>
                        </a:lnTo>
                        <a:lnTo>
                          <a:pt x="138" y="1296"/>
                        </a:lnTo>
                        <a:lnTo>
                          <a:pt x="170" y="1242"/>
                        </a:lnTo>
                        <a:lnTo>
                          <a:pt x="204" y="1190"/>
                        </a:lnTo>
                        <a:lnTo>
                          <a:pt x="238" y="1138"/>
                        </a:lnTo>
                        <a:lnTo>
                          <a:pt x="272" y="1086"/>
                        </a:lnTo>
                        <a:lnTo>
                          <a:pt x="310" y="1036"/>
                        </a:lnTo>
                        <a:lnTo>
                          <a:pt x="348" y="988"/>
                        </a:lnTo>
                        <a:lnTo>
                          <a:pt x="386" y="940"/>
                        </a:lnTo>
                        <a:lnTo>
                          <a:pt x="426" y="892"/>
                        </a:lnTo>
                        <a:lnTo>
                          <a:pt x="468" y="846"/>
                        </a:lnTo>
                        <a:lnTo>
                          <a:pt x="510" y="800"/>
                        </a:lnTo>
                        <a:lnTo>
                          <a:pt x="552" y="756"/>
                        </a:lnTo>
                        <a:lnTo>
                          <a:pt x="552" y="756"/>
                        </a:lnTo>
                        <a:lnTo>
                          <a:pt x="596" y="712"/>
                        </a:lnTo>
                        <a:lnTo>
                          <a:pt x="642" y="670"/>
                        </a:lnTo>
                        <a:lnTo>
                          <a:pt x="688" y="630"/>
                        </a:lnTo>
                        <a:lnTo>
                          <a:pt x="736" y="590"/>
                        </a:lnTo>
                        <a:lnTo>
                          <a:pt x="784" y="550"/>
                        </a:lnTo>
                        <a:lnTo>
                          <a:pt x="834" y="512"/>
                        </a:lnTo>
                        <a:lnTo>
                          <a:pt x="884" y="476"/>
                        </a:lnTo>
                        <a:lnTo>
                          <a:pt x="934" y="440"/>
                        </a:lnTo>
                        <a:lnTo>
                          <a:pt x="986" y="406"/>
                        </a:lnTo>
                        <a:lnTo>
                          <a:pt x="1040" y="374"/>
                        </a:lnTo>
                        <a:lnTo>
                          <a:pt x="1092" y="342"/>
                        </a:lnTo>
                        <a:lnTo>
                          <a:pt x="1148" y="312"/>
                        </a:lnTo>
                        <a:lnTo>
                          <a:pt x="1202" y="282"/>
                        </a:lnTo>
                        <a:lnTo>
                          <a:pt x="1258" y="254"/>
                        </a:lnTo>
                        <a:lnTo>
                          <a:pt x="1316" y="228"/>
                        </a:lnTo>
                        <a:lnTo>
                          <a:pt x="1374" y="202"/>
                        </a:lnTo>
                        <a:lnTo>
                          <a:pt x="1374" y="202"/>
                        </a:lnTo>
                        <a:lnTo>
                          <a:pt x="1432" y="178"/>
                        </a:lnTo>
                        <a:lnTo>
                          <a:pt x="1490" y="156"/>
                        </a:lnTo>
                        <a:lnTo>
                          <a:pt x="1550" y="136"/>
                        </a:lnTo>
                        <a:lnTo>
                          <a:pt x="1610" y="116"/>
                        </a:lnTo>
                        <a:lnTo>
                          <a:pt x="1672" y="98"/>
                        </a:lnTo>
                        <a:lnTo>
                          <a:pt x="1732" y="80"/>
                        </a:lnTo>
                        <a:lnTo>
                          <a:pt x="1794" y="66"/>
                        </a:lnTo>
                        <a:lnTo>
                          <a:pt x="1858" y="52"/>
                        </a:lnTo>
                        <a:lnTo>
                          <a:pt x="1922" y="40"/>
                        </a:lnTo>
                        <a:lnTo>
                          <a:pt x="1984" y="30"/>
                        </a:lnTo>
                        <a:lnTo>
                          <a:pt x="2050" y="20"/>
                        </a:lnTo>
                        <a:lnTo>
                          <a:pt x="2114" y="12"/>
                        </a:lnTo>
                        <a:lnTo>
                          <a:pt x="2180" y="8"/>
                        </a:lnTo>
                        <a:lnTo>
                          <a:pt x="2246" y="2"/>
                        </a:lnTo>
                        <a:lnTo>
                          <a:pt x="2312" y="0"/>
                        </a:lnTo>
                        <a:lnTo>
                          <a:pt x="2378" y="0"/>
                        </a:lnTo>
                        <a:lnTo>
                          <a:pt x="2378" y="0"/>
                        </a:lnTo>
                        <a:lnTo>
                          <a:pt x="2444" y="0"/>
                        </a:lnTo>
                        <a:lnTo>
                          <a:pt x="2510" y="2"/>
                        </a:lnTo>
                        <a:lnTo>
                          <a:pt x="2576" y="8"/>
                        </a:lnTo>
                        <a:lnTo>
                          <a:pt x="2642" y="12"/>
                        </a:lnTo>
                        <a:lnTo>
                          <a:pt x="2706" y="20"/>
                        </a:lnTo>
                        <a:lnTo>
                          <a:pt x="2772" y="30"/>
                        </a:lnTo>
                        <a:lnTo>
                          <a:pt x="2834" y="40"/>
                        </a:lnTo>
                        <a:lnTo>
                          <a:pt x="2898" y="52"/>
                        </a:lnTo>
                        <a:lnTo>
                          <a:pt x="2962" y="66"/>
                        </a:lnTo>
                        <a:lnTo>
                          <a:pt x="3024" y="80"/>
                        </a:lnTo>
                        <a:lnTo>
                          <a:pt x="3084" y="98"/>
                        </a:lnTo>
                        <a:lnTo>
                          <a:pt x="3146" y="116"/>
                        </a:lnTo>
                        <a:lnTo>
                          <a:pt x="3206" y="136"/>
                        </a:lnTo>
                        <a:lnTo>
                          <a:pt x="3266" y="156"/>
                        </a:lnTo>
                        <a:lnTo>
                          <a:pt x="3324" y="178"/>
                        </a:lnTo>
                        <a:lnTo>
                          <a:pt x="3382" y="202"/>
                        </a:lnTo>
                        <a:lnTo>
                          <a:pt x="3382" y="202"/>
                        </a:lnTo>
                        <a:lnTo>
                          <a:pt x="3440" y="228"/>
                        </a:lnTo>
                        <a:lnTo>
                          <a:pt x="3498" y="254"/>
                        </a:lnTo>
                        <a:lnTo>
                          <a:pt x="3554" y="282"/>
                        </a:lnTo>
                        <a:lnTo>
                          <a:pt x="3608" y="312"/>
                        </a:lnTo>
                        <a:lnTo>
                          <a:pt x="3664" y="342"/>
                        </a:lnTo>
                        <a:lnTo>
                          <a:pt x="3716" y="374"/>
                        </a:lnTo>
                        <a:lnTo>
                          <a:pt x="3770" y="406"/>
                        </a:lnTo>
                        <a:lnTo>
                          <a:pt x="3822" y="440"/>
                        </a:lnTo>
                        <a:lnTo>
                          <a:pt x="3872" y="476"/>
                        </a:lnTo>
                        <a:lnTo>
                          <a:pt x="3922" y="512"/>
                        </a:lnTo>
                        <a:lnTo>
                          <a:pt x="3972" y="550"/>
                        </a:lnTo>
                        <a:lnTo>
                          <a:pt x="4020" y="590"/>
                        </a:lnTo>
                        <a:lnTo>
                          <a:pt x="4068" y="630"/>
                        </a:lnTo>
                        <a:lnTo>
                          <a:pt x="4114" y="670"/>
                        </a:lnTo>
                        <a:lnTo>
                          <a:pt x="4160" y="712"/>
                        </a:lnTo>
                        <a:lnTo>
                          <a:pt x="4204" y="756"/>
                        </a:lnTo>
                        <a:lnTo>
                          <a:pt x="4204" y="756"/>
                        </a:lnTo>
                        <a:lnTo>
                          <a:pt x="4246" y="800"/>
                        </a:lnTo>
                        <a:lnTo>
                          <a:pt x="4288" y="846"/>
                        </a:lnTo>
                        <a:lnTo>
                          <a:pt x="4330" y="892"/>
                        </a:lnTo>
                        <a:lnTo>
                          <a:pt x="4370" y="940"/>
                        </a:lnTo>
                        <a:lnTo>
                          <a:pt x="4410" y="988"/>
                        </a:lnTo>
                        <a:lnTo>
                          <a:pt x="4446" y="1036"/>
                        </a:lnTo>
                        <a:lnTo>
                          <a:pt x="4484" y="1086"/>
                        </a:lnTo>
                        <a:lnTo>
                          <a:pt x="4518" y="1138"/>
                        </a:lnTo>
                        <a:lnTo>
                          <a:pt x="4552" y="1190"/>
                        </a:lnTo>
                        <a:lnTo>
                          <a:pt x="4586" y="1242"/>
                        </a:lnTo>
                        <a:lnTo>
                          <a:pt x="4618" y="1296"/>
                        </a:lnTo>
                        <a:lnTo>
                          <a:pt x="4648" y="1350"/>
                        </a:lnTo>
                        <a:lnTo>
                          <a:pt x="4678" y="1406"/>
                        </a:lnTo>
                        <a:lnTo>
                          <a:pt x="4706" y="1462"/>
                        </a:lnTo>
                        <a:lnTo>
                          <a:pt x="4732" y="1518"/>
                        </a:lnTo>
                        <a:lnTo>
                          <a:pt x="4756" y="1576"/>
                        </a:lnTo>
                        <a:lnTo>
                          <a:pt x="0" y="1576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chemeClr val="bg1">
                          <a:alpha val="75000"/>
                        </a:schemeClr>
                      </a:gs>
                      <a:gs pos="100000">
                        <a:schemeClr val="bg1">
                          <a:gamma/>
                          <a:tint val="0"/>
                          <a:invGamma/>
                          <a:alpha val="0"/>
                        </a:schemeClr>
                      </a:gs>
                    </a:gsLst>
                    <a:lin ang="5400000" scaled="1"/>
                  </a:gradFill>
                  <a:ln w="9525" cap="flat" cmpd="sng">
                    <a:noFill/>
                    <a:prstDash val="solid"/>
                    <a:rou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CN" altLang="en-US" b="0"/>
                  </a:p>
                </p:txBody>
              </p:sp>
              <p:sp>
                <p:nvSpPr>
                  <p:cNvPr id="50" name="Oval 57"/>
                  <p:cNvSpPr>
                    <a:spLocks noChangeArrowheads="1"/>
                  </p:cNvSpPr>
                  <p:nvPr/>
                </p:nvSpPr>
                <p:spPr bwMode="auto">
                  <a:xfrm>
                    <a:off x="1771" y="1843"/>
                    <a:ext cx="227" cy="204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chemeClr val="bg1"/>
                      </a:gs>
                      <a:gs pos="100000">
                        <a:srgbClr val="67ABF5"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 b="0"/>
                  </a:p>
                </p:txBody>
              </p:sp>
            </p:grpSp>
          </p:grpSp>
        </p:grpSp>
      </p:grpSp>
      <p:grpSp>
        <p:nvGrpSpPr>
          <p:cNvPr id="51" name="组合 50"/>
          <p:cNvGrpSpPr/>
          <p:nvPr/>
        </p:nvGrpSpPr>
        <p:grpSpPr>
          <a:xfrm>
            <a:off x="2702901" y="3000845"/>
            <a:ext cx="6448547" cy="435247"/>
            <a:chOff x="2994392" y="2962728"/>
            <a:chExt cx="6448547" cy="435247"/>
          </a:xfrm>
        </p:grpSpPr>
        <p:sp>
          <p:nvSpPr>
            <p:cNvPr id="52" name="矩形 51"/>
            <p:cNvSpPr/>
            <p:nvPr/>
          </p:nvSpPr>
          <p:spPr>
            <a:xfrm>
              <a:off x="3332337" y="2962728"/>
              <a:ext cx="6110602" cy="435247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 lvl="0" defTabSz="457200">
                <a:lnSpc>
                  <a:spcPct val="120000"/>
                </a:lnSpc>
                <a:defRPr/>
              </a:pPr>
              <a:r>
                <a:rPr lang="zh-CN" altLang="en-US" sz="2000" dirty="0">
                  <a:solidFill>
                    <a:srgbClr val="002060"/>
                  </a:solidFill>
                  <a:cs typeface="Times New Roman" panose="02020603050405020304" pitchFamily="18" charset="0"/>
                  <a:sym typeface="字魂105号-简雅黑" panose="00000500000000000000" pitchFamily="2" charset="-122"/>
                </a:rPr>
                <a:t>窃听某次合法终端之间的会话，并记录所使用的口令</a:t>
              </a:r>
              <a:r>
                <a:rPr lang="zh-CN" altLang="en-US" sz="2000" dirty="0">
                  <a:solidFill>
                    <a:srgbClr val="002060"/>
                  </a:solidFill>
                  <a:ea typeface="思源黑体 CN Regular" panose="020B0500000000000000" pitchFamily="34" charset="-122"/>
                  <a:cs typeface="Times New Roman" panose="02020603050405020304" pitchFamily="18" charset="0"/>
                  <a:sym typeface="字魂105号-简雅黑" panose="00000500000000000000" pitchFamily="2" charset="-122"/>
                </a:rPr>
                <a:t>。</a:t>
              </a:r>
              <a:endParaRPr lang="zh-CN" altLang="en-US" sz="2000" dirty="0">
                <a:solidFill>
                  <a:srgbClr val="002060"/>
                </a:solidFill>
                <a:ea typeface="思源黑体 CN Regular" panose="020B0500000000000000" pitchFamily="34" charset="-122"/>
                <a:cs typeface="Times New Roman" panose="02020603050405020304" pitchFamily="18" charset="0"/>
                <a:sym typeface="字魂105号-简雅黑" panose="00000500000000000000" pitchFamily="2" charset="-122"/>
              </a:endParaRPr>
            </a:p>
          </p:txBody>
        </p:sp>
        <p:grpSp>
          <p:nvGrpSpPr>
            <p:cNvPr id="53" name="Group 51"/>
            <p:cNvGrpSpPr/>
            <p:nvPr/>
          </p:nvGrpSpPr>
          <p:grpSpPr bwMode="auto">
            <a:xfrm>
              <a:off x="2994392" y="3034411"/>
              <a:ext cx="273210" cy="302684"/>
              <a:chOff x="2744" y="-584"/>
              <a:chExt cx="634" cy="702"/>
            </a:xfrm>
          </p:grpSpPr>
          <p:sp>
            <p:nvSpPr>
              <p:cNvPr id="54" name="Oval 52"/>
              <p:cNvSpPr>
                <a:spLocks noChangeArrowheads="1"/>
              </p:cNvSpPr>
              <p:nvPr/>
            </p:nvSpPr>
            <p:spPr bwMode="auto">
              <a:xfrm>
                <a:off x="2744" y="-85"/>
                <a:ext cx="590" cy="203"/>
              </a:xfrm>
              <a:prstGeom prst="ellipse">
                <a:avLst/>
              </a:prstGeom>
              <a:gradFill rotWithShape="1">
                <a:gsLst>
                  <a:gs pos="0">
                    <a:schemeClr val="tx1">
                      <a:alpha val="50000"/>
                    </a:schemeClr>
                  </a:gs>
                  <a:gs pos="100000">
                    <a:schemeClr val="tx1">
                      <a:gamma/>
                      <a:shade val="46275"/>
                      <a:invGamma/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</a:gradFill>
              <a:ln w="31750" cap="rnd" algn="ctr">
                <a:noFill/>
                <a:prstDash val="sysDot"/>
                <a:rou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 b="0"/>
              </a:p>
            </p:txBody>
          </p:sp>
          <p:grpSp>
            <p:nvGrpSpPr>
              <p:cNvPr id="55" name="Group 53"/>
              <p:cNvGrpSpPr/>
              <p:nvPr/>
            </p:nvGrpSpPr>
            <p:grpSpPr bwMode="auto">
              <a:xfrm>
                <a:off x="2765" y="-584"/>
                <a:ext cx="613" cy="613"/>
                <a:chOff x="2370" y="1139"/>
                <a:chExt cx="1089" cy="1089"/>
              </a:xfrm>
            </p:grpSpPr>
            <p:sp>
              <p:nvSpPr>
                <p:cNvPr id="56" name="Oval 54"/>
                <p:cNvSpPr>
                  <a:spLocks noChangeArrowheads="1"/>
                </p:cNvSpPr>
                <p:nvPr/>
              </p:nvSpPr>
              <p:spPr bwMode="auto">
                <a:xfrm>
                  <a:off x="2370" y="1139"/>
                  <a:ext cx="1089" cy="1089"/>
                </a:xfrm>
                <a:prstGeom prst="ellipse">
                  <a:avLst/>
                </a:prstGeom>
                <a:gradFill rotWithShape="1">
                  <a:gsLst>
                    <a:gs pos="100000">
                      <a:schemeClr val="accent2">
                        <a:lumMod val="50000"/>
                      </a:schemeClr>
                    </a:gs>
                    <a:gs pos="100000">
                      <a:schemeClr val="accent2">
                        <a:lumMod val="50000"/>
                      </a:schemeClr>
                    </a:gs>
                    <a:gs pos="27000">
                      <a:schemeClr val="accent2">
                        <a:lumMod val="75000"/>
                      </a:schemeClr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zh-CN" altLang="en-US" b="0"/>
                </a:p>
              </p:txBody>
            </p:sp>
            <p:grpSp>
              <p:nvGrpSpPr>
                <p:cNvPr id="57" name="Group 55"/>
                <p:cNvGrpSpPr/>
                <p:nvPr/>
              </p:nvGrpSpPr>
              <p:grpSpPr bwMode="auto">
                <a:xfrm>
                  <a:off x="2418" y="1168"/>
                  <a:ext cx="917" cy="297"/>
                  <a:chOff x="1423" y="1842"/>
                  <a:chExt cx="916" cy="296"/>
                </a:xfrm>
              </p:grpSpPr>
              <p:sp>
                <p:nvSpPr>
                  <p:cNvPr id="58" name="Freeform 56"/>
                  <p:cNvSpPr/>
                  <p:nvPr/>
                </p:nvSpPr>
                <p:spPr bwMode="auto">
                  <a:xfrm>
                    <a:off x="1423" y="1842"/>
                    <a:ext cx="916" cy="296"/>
                  </a:xfrm>
                  <a:custGeom>
                    <a:avLst/>
                    <a:gdLst/>
                    <a:ahLst/>
                    <a:cxnLst>
                      <a:cxn ang="0">
                        <a:pos x="0" y="1576"/>
                      </a:cxn>
                      <a:cxn ang="0">
                        <a:pos x="50" y="1462"/>
                      </a:cxn>
                      <a:cxn ang="0">
                        <a:pos x="108" y="1350"/>
                      </a:cxn>
                      <a:cxn ang="0">
                        <a:pos x="170" y="1242"/>
                      </a:cxn>
                      <a:cxn ang="0">
                        <a:pos x="238" y="1138"/>
                      </a:cxn>
                      <a:cxn ang="0">
                        <a:pos x="310" y="1036"/>
                      </a:cxn>
                      <a:cxn ang="0">
                        <a:pos x="386" y="940"/>
                      </a:cxn>
                      <a:cxn ang="0">
                        <a:pos x="468" y="846"/>
                      </a:cxn>
                      <a:cxn ang="0">
                        <a:pos x="552" y="756"/>
                      </a:cxn>
                      <a:cxn ang="0">
                        <a:pos x="596" y="712"/>
                      </a:cxn>
                      <a:cxn ang="0">
                        <a:pos x="688" y="630"/>
                      </a:cxn>
                      <a:cxn ang="0">
                        <a:pos x="784" y="550"/>
                      </a:cxn>
                      <a:cxn ang="0">
                        <a:pos x="884" y="476"/>
                      </a:cxn>
                      <a:cxn ang="0">
                        <a:pos x="986" y="406"/>
                      </a:cxn>
                      <a:cxn ang="0">
                        <a:pos x="1092" y="342"/>
                      </a:cxn>
                      <a:cxn ang="0">
                        <a:pos x="1202" y="282"/>
                      </a:cxn>
                      <a:cxn ang="0">
                        <a:pos x="1316" y="228"/>
                      </a:cxn>
                      <a:cxn ang="0">
                        <a:pos x="1374" y="202"/>
                      </a:cxn>
                      <a:cxn ang="0">
                        <a:pos x="1490" y="156"/>
                      </a:cxn>
                      <a:cxn ang="0">
                        <a:pos x="1610" y="116"/>
                      </a:cxn>
                      <a:cxn ang="0">
                        <a:pos x="1732" y="80"/>
                      </a:cxn>
                      <a:cxn ang="0">
                        <a:pos x="1858" y="52"/>
                      </a:cxn>
                      <a:cxn ang="0">
                        <a:pos x="1984" y="30"/>
                      </a:cxn>
                      <a:cxn ang="0">
                        <a:pos x="2114" y="12"/>
                      </a:cxn>
                      <a:cxn ang="0">
                        <a:pos x="2246" y="2"/>
                      </a:cxn>
                      <a:cxn ang="0">
                        <a:pos x="2378" y="0"/>
                      </a:cxn>
                      <a:cxn ang="0">
                        <a:pos x="2444" y="0"/>
                      </a:cxn>
                      <a:cxn ang="0">
                        <a:pos x="2576" y="8"/>
                      </a:cxn>
                      <a:cxn ang="0">
                        <a:pos x="2706" y="20"/>
                      </a:cxn>
                      <a:cxn ang="0">
                        <a:pos x="2834" y="40"/>
                      </a:cxn>
                      <a:cxn ang="0">
                        <a:pos x="2962" y="66"/>
                      </a:cxn>
                      <a:cxn ang="0">
                        <a:pos x="3084" y="98"/>
                      </a:cxn>
                      <a:cxn ang="0">
                        <a:pos x="3206" y="136"/>
                      </a:cxn>
                      <a:cxn ang="0">
                        <a:pos x="3324" y="178"/>
                      </a:cxn>
                      <a:cxn ang="0">
                        <a:pos x="3382" y="202"/>
                      </a:cxn>
                      <a:cxn ang="0">
                        <a:pos x="3498" y="254"/>
                      </a:cxn>
                      <a:cxn ang="0">
                        <a:pos x="3608" y="312"/>
                      </a:cxn>
                      <a:cxn ang="0">
                        <a:pos x="3716" y="374"/>
                      </a:cxn>
                      <a:cxn ang="0">
                        <a:pos x="3822" y="440"/>
                      </a:cxn>
                      <a:cxn ang="0">
                        <a:pos x="3922" y="512"/>
                      </a:cxn>
                      <a:cxn ang="0">
                        <a:pos x="4020" y="590"/>
                      </a:cxn>
                      <a:cxn ang="0">
                        <a:pos x="4114" y="670"/>
                      </a:cxn>
                      <a:cxn ang="0">
                        <a:pos x="4204" y="756"/>
                      </a:cxn>
                      <a:cxn ang="0">
                        <a:pos x="4246" y="800"/>
                      </a:cxn>
                      <a:cxn ang="0">
                        <a:pos x="4330" y="892"/>
                      </a:cxn>
                      <a:cxn ang="0">
                        <a:pos x="4410" y="988"/>
                      </a:cxn>
                      <a:cxn ang="0">
                        <a:pos x="4484" y="1086"/>
                      </a:cxn>
                      <a:cxn ang="0">
                        <a:pos x="4552" y="1190"/>
                      </a:cxn>
                      <a:cxn ang="0">
                        <a:pos x="4618" y="1296"/>
                      </a:cxn>
                      <a:cxn ang="0">
                        <a:pos x="4678" y="1406"/>
                      </a:cxn>
                      <a:cxn ang="0">
                        <a:pos x="4732" y="1518"/>
                      </a:cxn>
                      <a:cxn ang="0">
                        <a:pos x="0" y="1576"/>
                      </a:cxn>
                    </a:cxnLst>
                    <a:rect l="0" t="0" r="r" b="b"/>
                    <a:pathLst>
                      <a:path w="4756" h="1576">
                        <a:moveTo>
                          <a:pt x="0" y="1576"/>
                        </a:moveTo>
                        <a:lnTo>
                          <a:pt x="0" y="1576"/>
                        </a:lnTo>
                        <a:lnTo>
                          <a:pt x="24" y="1518"/>
                        </a:lnTo>
                        <a:lnTo>
                          <a:pt x="50" y="1462"/>
                        </a:lnTo>
                        <a:lnTo>
                          <a:pt x="78" y="1406"/>
                        </a:lnTo>
                        <a:lnTo>
                          <a:pt x="108" y="1350"/>
                        </a:lnTo>
                        <a:lnTo>
                          <a:pt x="138" y="1296"/>
                        </a:lnTo>
                        <a:lnTo>
                          <a:pt x="170" y="1242"/>
                        </a:lnTo>
                        <a:lnTo>
                          <a:pt x="204" y="1190"/>
                        </a:lnTo>
                        <a:lnTo>
                          <a:pt x="238" y="1138"/>
                        </a:lnTo>
                        <a:lnTo>
                          <a:pt x="272" y="1086"/>
                        </a:lnTo>
                        <a:lnTo>
                          <a:pt x="310" y="1036"/>
                        </a:lnTo>
                        <a:lnTo>
                          <a:pt x="348" y="988"/>
                        </a:lnTo>
                        <a:lnTo>
                          <a:pt x="386" y="940"/>
                        </a:lnTo>
                        <a:lnTo>
                          <a:pt x="426" y="892"/>
                        </a:lnTo>
                        <a:lnTo>
                          <a:pt x="468" y="846"/>
                        </a:lnTo>
                        <a:lnTo>
                          <a:pt x="510" y="800"/>
                        </a:lnTo>
                        <a:lnTo>
                          <a:pt x="552" y="756"/>
                        </a:lnTo>
                        <a:lnTo>
                          <a:pt x="552" y="756"/>
                        </a:lnTo>
                        <a:lnTo>
                          <a:pt x="596" y="712"/>
                        </a:lnTo>
                        <a:lnTo>
                          <a:pt x="642" y="670"/>
                        </a:lnTo>
                        <a:lnTo>
                          <a:pt x="688" y="630"/>
                        </a:lnTo>
                        <a:lnTo>
                          <a:pt x="736" y="590"/>
                        </a:lnTo>
                        <a:lnTo>
                          <a:pt x="784" y="550"/>
                        </a:lnTo>
                        <a:lnTo>
                          <a:pt x="834" y="512"/>
                        </a:lnTo>
                        <a:lnTo>
                          <a:pt x="884" y="476"/>
                        </a:lnTo>
                        <a:lnTo>
                          <a:pt x="934" y="440"/>
                        </a:lnTo>
                        <a:lnTo>
                          <a:pt x="986" y="406"/>
                        </a:lnTo>
                        <a:lnTo>
                          <a:pt x="1040" y="374"/>
                        </a:lnTo>
                        <a:lnTo>
                          <a:pt x="1092" y="342"/>
                        </a:lnTo>
                        <a:lnTo>
                          <a:pt x="1148" y="312"/>
                        </a:lnTo>
                        <a:lnTo>
                          <a:pt x="1202" y="282"/>
                        </a:lnTo>
                        <a:lnTo>
                          <a:pt x="1258" y="254"/>
                        </a:lnTo>
                        <a:lnTo>
                          <a:pt x="1316" y="228"/>
                        </a:lnTo>
                        <a:lnTo>
                          <a:pt x="1374" y="202"/>
                        </a:lnTo>
                        <a:lnTo>
                          <a:pt x="1374" y="202"/>
                        </a:lnTo>
                        <a:lnTo>
                          <a:pt x="1432" y="178"/>
                        </a:lnTo>
                        <a:lnTo>
                          <a:pt x="1490" y="156"/>
                        </a:lnTo>
                        <a:lnTo>
                          <a:pt x="1550" y="136"/>
                        </a:lnTo>
                        <a:lnTo>
                          <a:pt x="1610" y="116"/>
                        </a:lnTo>
                        <a:lnTo>
                          <a:pt x="1672" y="98"/>
                        </a:lnTo>
                        <a:lnTo>
                          <a:pt x="1732" y="80"/>
                        </a:lnTo>
                        <a:lnTo>
                          <a:pt x="1794" y="66"/>
                        </a:lnTo>
                        <a:lnTo>
                          <a:pt x="1858" y="52"/>
                        </a:lnTo>
                        <a:lnTo>
                          <a:pt x="1922" y="40"/>
                        </a:lnTo>
                        <a:lnTo>
                          <a:pt x="1984" y="30"/>
                        </a:lnTo>
                        <a:lnTo>
                          <a:pt x="2050" y="20"/>
                        </a:lnTo>
                        <a:lnTo>
                          <a:pt x="2114" y="12"/>
                        </a:lnTo>
                        <a:lnTo>
                          <a:pt x="2180" y="8"/>
                        </a:lnTo>
                        <a:lnTo>
                          <a:pt x="2246" y="2"/>
                        </a:lnTo>
                        <a:lnTo>
                          <a:pt x="2312" y="0"/>
                        </a:lnTo>
                        <a:lnTo>
                          <a:pt x="2378" y="0"/>
                        </a:lnTo>
                        <a:lnTo>
                          <a:pt x="2378" y="0"/>
                        </a:lnTo>
                        <a:lnTo>
                          <a:pt x="2444" y="0"/>
                        </a:lnTo>
                        <a:lnTo>
                          <a:pt x="2510" y="2"/>
                        </a:lnTo>
                        <a:lnTo>
                          <a:pt x="2576" y="8"/>
                        </a:lnTo>
                        <a:lnTo>
                          <a:pt x="2642" y="12"/>
                        </a:lnTo>
                        <a:lnTo>
                          <a:pt x="2706" y="20"/>
                        </a:lnTo>
                        <a:lnTo>
                          <a:pt x="2772" y="30"/>
                        </a:lnTo>
                        <a:lnTo>
                          <a:pt x="2834" y="40"/>
                        </a:lnTo>
                        <a:lnTo>
                          <a:pt x="2898" y="52"/>
                        </a:lnTo>
                        <a:lnTo>
                          <a:pt x="2962" y="66"/>
                        </a:lnTo>
                        <a:lnTo>
                          <a:pt x="3024" y="80"/>
                        </a:lnTo>
                        <a:lnTo>
                          <a:pt x="3084" y="98"/>
                        </a:lnTo>
                        <a:lnTo>
                          <a:pt x="3146" y="116"/>
                        </a:lnTo>
                        <a:lnTo>
                          <a:pt x="3206" y="136"/>
                        </a:lnTo>
                        <a:lnTo>
                          <a:pt x="3266" y="156"/>
                        </a:lnTo>
                        <a:lnTo>
                          <a:pt x="3324" y="178"/>
                        </a:lnTo>
                        <a:lnTo>
                          <a:pt x="3382" y="202"/>
                        </a:lnTo>
                        <a:lnTo>
                          <a:pt x="3382" y="202"/>
                        </a:lnTo>
                        <a:lnTo>
                          <a:pt x="3440" y="228"/>
                        </a:lnTo>
                        <a:lnTo>
                          <a:pt x="3498" y="254"/>
                        </a:lnTo>
                        <a:lnTo>
                          <a:pt x="3554" y="282"/>
                        </a:lnTo>
                        <a:lnTo>
                          <a:pt x="3608" y="312"/>
                        </a:lnTo>
                        <a:lnTo>
                          <a:pt x="3664" y="342"/>
                        </a:lnTo>
                        <a:lnTo>
                          <a:pt x="3716" y="374"/>
                        </a:lnTo>
                        <a:lnTo>
                          <a:pt x="3770" y="406"/>
                        </a:lnTo>
                        <a:lnTo>
                          <a:pt x="3822" y="440"/>
                        </a:lnTo>
                        <a:lnTo>
                          <a:pt x="3872" y="476"/>
                        </a:lnTo>
                        <a:lnTo>
                          <a:pt x="3922" y="512"/>
                        </a:lnTo>
                        <a:lnTo>
                          <a:pt x="3972" y="550"/>
                        </a:lnTo>
                        <a:lnTo>
                          <a:pt x="4020" y="590"/>
                        </a:lnTo>
                        <a:lnTo>
                          <a:pt x="4068" y="630"/>
                        </a:lnTo>
                        <a:lnTo>
                          <a:pt x="4114" y="670"/>
                        </a:lnTo>
                        <a:lnTo>
                          <a:pt x="4160" y="712"/>
                        </a:lnTo>
                        <a:lnTo>
                          <a:pt x="4204" y="756"/>
                        </a:lnTo>
                        <a:lnTo>
                          <a:pt x="4204" y="756"/>
                        </a:lnTo>
                        <a:lnTo>
                          <a:pt x="4246" y="800"/>
                        </a:lnTo>
                        <a:lnTo>
                          <a:pt x="4288" y="846"/>
                        </a:lnTo>
                        <a:lnTo>
                          <a:pt x="4330" y="892"/>
                        </a:lnTo>
                        <a:lnTo>
                          <a:pt x="4370" y="940"/>
                        </a:lnTo>
                        <a:lnTo>
                          <a:pt x="4410" y="988"/>
                        </a:lnTo>
                        <a:lnTo>
                          <a:pt x="4446" y="1036"/>
                        </a:lnTo>
                        <a:lnTo>
                          <a:pt x="4484" y="1086"/>
                        </a:lnTo>
                        <a:lnTo>
                          <a:pt x="4518" y="1138"/>
                        </a:lnTo>
                        <a:lnTo>
                          <a:pt x="4552" y="1190"/>
                        </a:lnTo>
                        <a:lnTo>
                          <a:pt x="4586" y="1242"/>
                        </a:lnTo>
                        <a:lnTo>
                          <a:pt x="4618" y="1296"/>
                        </a:lnTo>
                        <a:lnTo>
                          <a:pt x="4648" y="1350"/>
                        </a:lnTo>
                        <a:lnTo>
                          <a:pt x="4678" y="1406"/>
                        </a:lnTo>
                        <a:lnTo>
                          <a:pt x="4706" y="1462"/>
                        </a:lnTo>
                        <a:lnTo>
                          <a:pt x="4732" y="1518"/>
                        </a:lnTo>
                        <a:lnTo>
                          <a:pt x="4756" y="1576"/>
                        </a:lnTo>
                        <a:lnTo>
                          <a:pt x="0" y="1576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chemeClr val="bg1">
                          <a:alpha val="75000"/>
                        </a:schemeClr>
                      </a:gs>
                      <a:gs pos="100000">
                        <a:schemeClr val="bg1">
                          <a:gamma/>
                          <a:tint val="0"/>
                          <a:invGamma/>
                          <a:alpha val="0"/>
                        </a:schemeClr>
                      </a:gs>
                    </a:gsLst>
                    <a:lin ang="5400000" scaled="1"/>
                  </a:gradFill>
                  <a:ln w="9525" cap="flat" cmpd="sng">
                    <a:noFill/>
                    <a:prstDash val="solid"/>
                    <a:rou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CN" altLang="en-US" b="0"/>
                  </a:p>
                </p:txBody>
              </p:sp>
              <p:sp>
                <p:nvSpPr>
                  <p:cNvPr id="59" name="Oval 57"/>
                  <p:cNvSpPr>
                    <a:spLocks noChangeArrowheads="1"/>
                  </p:cNvSpPr>
                  <p:nvPr/>
                </p:nvSpPr>
                <p:spPr bwMode="auto">
                  <a:xfrm>
                    <a:off x="1771" y="1843"/>
                    <a:ext cx="227" cy="204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chemeClr val="bg1"/>
                      </a:gs>
                      <a:gs pos="100000">
                        <a:srgbClr val="67ABF5"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 b="0"/>
                  </a:p>
                </p:txBody>
              </p:sp>
            </p:grpSp>
          </p:grpSp>
        </p:grpSp>
      </p:grpSp>
      <p:grpSp>
        <p:nvGrpSpPr>
          <p:cNvPr id="60" name="组合 59"/>
          <p:cNvGrpSpPr/>
          <p:nvPr/>
        </p:nvGrpSpPr>
        <p:grpSpPr>
          <a:xfrm>
            <a:off x="2702901" y="2130741"/>
            <a:ext cx="4244561" cy="435247"/>
            <a:chOff x="2994392" y="1577185"/>
            <a:chExt cx="4244561" cy="435247"/>
          </a:xfrm>
        </p:grpSpPr>
        <p:sp>
          <p:nvSpPr>
            <p:cNvPr id="61" name="矩形 60"/>
            <p:cNvSpPr/>
            <p:nvPr/>
          </p:nvSpPr>
          <p:spPr>
            <a:xfrm>
              <a:off x="3332336" y="1577185"/>
              <a:ext cx="3906617" cy="435247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 lvl="0" defTabSz="457200">
                <a:lnSpc>
                  <a:spcPct val="120000"/>
                </a:lnSpc>
                <a:defRPr/>
              </a:pPr>
              <a:r>
                <a:rPr lang="zh-CN" altLang="en-US" sz="2000" dirty="0">
                  <a:solidFill>
                    <a:srgbClr val="002060"/>
                  </a:solidFill>
                  <a:cs typeface="Times New Roman" panose="02020603050405020304" pitchFamily="18" charset="0"/>
                  <a:sym typeface="字魂105号-简雅黑" panose="00000500000000000000" pitchFamily="2" charset="-122"/>
                </a:rPr>
                <a:t>利用已知或假定的口令尝试登录</a:t>
              </a:r>
              <a:r>
                <a:rPr lang="zh-CN" altLang="en-US" sz="2000" dirty="0">
                  <a:solidFill>
                    <a:srgbClr val="002060"/>
                  </a:solidFill>
                  <a:ea typeface="思源黑体 CN Regular" panose="020B0500000000000000" pitchFamily="34" charset="-122"/>
                  <a:cs typeface="Times New Roman" panose="02020603050405020304" pitchFamily="18" charset="0"/>
                  <a:sym typeface="字魂105号-简雅黑" panose="00000500000000000000" pitchFamily="2" charset="-122"/>
                </a:rPr>
                <a:t>。</a:t>
              </a:r>
              <a:endParaRPr lang="zh-CN" altLang="en-US" sz="2000" dirty="0">
                <a:solidFill>
                  <a:srgbClr val="002060"/>
                </a:solidFill>
                <a:ea typeface="思源黑体 CN Regular" panose="020B0500000000000000" pitchFamily="34" charset="-122"/>
                <a:cs typeface="Times New Roman" panose="02020603050405020304" pitchFamily="18" charset="0"/>
                <a:sym typeface="字魂105号-简雅黑" panose="00000500000000000000" pitchFamily="2" charset="-122"/>
              </a:endParaRPr>
            </a:p>
          </p:txBody>
        </p:sp>
        <p:grpSp>
          <p:nvGrpSpPr>
            <p:cNvPr id="62" name="组合 61"/>
            <p:cNvGrpSpPr/>
            <p:nvPr/>
          </p:nvGrpSpPr>
          <p:grpSpPr>
            <a:xfrm>
              <a:off x="2994392" y="1682776"/>
              <a:ext cx="264745" cy="302955"/>
              <a:chOff x="9653234" y="2771751"/>
              <a:chExt cx="349200" cy="399600"/>
            </a:xfrm>
          </p:grpSpPr>
          <p:grpSp>
            <p:nvGrpSpPr>
              <p:cNvPr id="63" name="Group 58"/>
              <p:cNvGrpSpPr/>
              <p:nvPr/>
            </p:nvGrpSpPr>
            <p:grpSpPr bwMode="auto">
              <a:xfrm>
                <a:off x="9653234" y="2771751"/>
                <a:ext cx="349200" cy="399600"/>
                <a:chOff x="3061" y="-879"/>
                <a:chExt cx="614" cy="702"/>
              </a:xfrm>
            </p:grpSpPr>
            <p:sp>
              <p:nvSpPr>
                <p:cNvPr id="65" name="Oval 59"/>
                <p:cNvSpPr>
                  <a:spLocks noChangeArrowheads="1"/>
                </p:cNvSpPr>
                <p:nvPr/>
              </p:nvSpPr>
              <p:spPr bwMode="auto">
                <a:xfrm>
                  <a:off x="3061" y="-380"/>
                  <a:ext cx="590" cy="203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tx1">
                        <a:alpha val="50000"/>
                      </a:schemeClr>
                    </a:gs>
                    <a:gs pos="100000">
                      <a:schemeClr val="tx1">
                        <a:gamma/>
                        <a:shade val="46275"/>
                        <a:invGamma/>
                        <a:alpha val="0"/>
                      </a:schemeClr>
                    </a:gs>
                  </a:gsLst>
                  <a:path path="shape">
                    <a:fillToRect l="50000" t="50000" r="50000" b="50000"/>
                  </a:path>
                </a:gradFill>
                <a:ln w="31750" cap="rnd" algn="ctr">
                  <a:noFill/>
                  <a:prstDash val="sysDot"/>
                  <a:rou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 b="0">
                    <a:solidFill>
                      <a:srgbClr val="002060"/>
                    </a:solidFill>
                  </a:endParaRPr>
                </a:p>
              </p:txBody>
            </p:sp>
            <p:grpSp>
              <p:nvGrpSpPr>
                <p:cNvPr id="66" name="Group 60"/>
                <p:cNvGrpSpPr/>
                <p:nvPr/>
              </p:nvGrpSpPr>
              <p:grpSpPr bwMode="auto">
                <a:xfrm>
                  <a:off x="3062" y="-879"/>
                  <a:ext cx="613" cy="613"/>
                  <a:chOff x="2335" y="1139"/>
                  <a:chExt cx="1089" cy="1089"/>
                </a:xfrm>
              </p:grpSpPr>
              <p:sp>
                <p:nvSpPr>
                  <p:cNvPr id="67" name="Oval 61"/>
                  <p:cNvSpPr>
                    <a:spLocks noChangeArrowheads="1"/>
                  </p:cNvSpPr>
                  <p:nvPr/>
                </p:nvSpPr>
                <p:spPr bwMode="auto">
                  <a:xfrm>
                    <a:off x="2335" y="1139"/>
                    <a:ext cx="1089" cy="1089"/>
                  </a:xfrm>
                  <a:prstGeom prst="ellipse">
                    <a:avLst/>
                  </a:prstGeom>
                  <a:solidFill>
                    <a:srgbClr val="7030A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 b="0">
                      <a:solidFill>
                        <a:srgbClr val="002060"/>
                      </a:solidFill>
                    </a:endParaRPr>
                  </a:p>
                </p:txBody>
              </p:sp>
              <p:sp>
                <p:nvSpPr>
                  <p:cNvPr id="68" name="Freeform 63"/>
                  <p:cNvSpPr/>
                  <p:nvPr/>
                </p:nvSpPr>
                <p:spPr bwMode="auto">
                  <a:xfrm>
                    <a:off x="2419" y="1169"/>
                    <a:ext cx="917" cy="297"/>
                  </a:xfrm>
                  <a:custGeom>
                    <a:avLst/>
                    <a:gdLst/>
                    <a:ahLst/>
                    <a:cxnLst>
                      <a:cxn ang="0">
                        <a:pos x="0" y="1576"/>
                      </a:cxn>
                      <a:cxn ang="0">
                        <a:pos x="50" y="1462"/>
                      </a:cxn>
                      <a:cxn ang="0">
                        <a:pos x="108" y="1350"/>
                      </a:cxn>
                      <a:cxn ang="0">
                        <a:pos x="170" y="1242"/>
                      </a:cxn>
                      <a:cxn ang="0">
                        <a:pos x="238" y="1138"/>
                      </a:cxn>
                      <a:cxn ang="0">
                        <a:pos x="310" y="1036"/>
                      </a:cxn>
                      <a:cxn ang="0">
                        <a:pos x="386" y="940"/>
                      </a:cxn>
                      <a:cxn ang="0">
                        <a:pos x="468" y="846"/>
                      </a:cxn>
                      <a:cxn ang="0">
                        <a:pos x="552" y="756"/>
                      </a:cxn>
                      <a:cxn ang="0">
                        <a:pos x="596" y="712"/>
                      </a:cxn>
                      <a:cxn ang="0">
                        <a:pos x="688" y="630"/>
                      </a:cxn>
                      <a:cxn ang="0">
                        <a:pos x="784" y="550"/>
                      </a:cxn>
                      <a:cxn ang="0">
                        <a:pos x="884" y="476"/>
                      </a:cxn>
                      <a:cxn ang="0">
                        <a:pos x="986" y="406"/>
                      </a:cxn>
                      <a:cxn ang="0">
                        <a:pos x="1092" y="342"/>
                      </a:cxn>
                      <a:cxn ang="0">
                        <a:pos x="1202" y="282"/>
                      </a:cxn>
                      <a:cxn ang="0">
                        <a:pos x="1316" y="228"/>
                      </a:cxn>
                      <a:cxn ang="0">
                        <a:pos x="1374" y="202"/>
                      </a:cxn>
                      <a:cxn ang="0">
                        <a:pos x="1490" y="156"/>
                      </a:cxn>
                      <a:cxn ang="0">
                        <a:pos x="1610" y="116"/>
                      </a:cxn>
                      <a:cxn ang="0">
                        <a:pos x="1732" y="80"/>
                      </a:cxn>
                      <a:cxn ang="0">
                        <a:pos x="1858" y="52"/>
                      </a:cxn>
                      <a:cxn ang="0">
                        <a:pos x="1984" y="30"/>
                      </a:cxn>
                      <a:cxn ang="0">
                        <a:pos x="2114" y="12"/>
                      </a:cxn>
                      <a:cxn ang="0">
                        <a:pos x="2246" y="2"/>
                      </a:cxn>
                      <a:cxn ang="0">
                        <a:pos x="2378" y="0"/>
                      </a:cxn>
                      <a:cxn ang="0">
                        <a:pos x="2444" y="0"/>
                      </a:cxn>
                      <a:cxn ang="0">
                        <a:pos x="2576" y="8"/>
                      </a:cxn>
                      <a:cxn ang="0">
                        <a:pos x="2706" y="20"/>
                      </a:cxn>
                      <a:cxn ang="0">
                        <a:pos x="2834" y="40"/>
                      </a:cxn>
                      <a:cxn ang="0">
                        <a:pos x="2962" y="66"/>
                      </a:cxn>
                      <a:cxn ang="0">
                        <a:pos x="3084" y="98"/>
                      </a:cxn>
                      <a:cxn ang="0">
                        <a:pos x="3206" y="136"/>
                      </a:cxn>
                      <a:cxn ang="0">
                        <a:pos x="3324" y="178"/>
                      </a:cxn>
                      <a:cxn ang="0">
                        <a:pos x="3382" y="202"/>
                      </a:cxn>
                      <a:cxn ang="0">
                        <a:pos x="3498" y="254"/>
                      </a:cxn>
                      <a:cxn ang="0">
                        <a:pos x="3608" y="312"/>
                      </a:cxn>
                      <a:cxn ang="0">
                        <a:pos x="3716" y="374"/>
                      </a:cxn>
                      <a:cxn ang="0">
                        <a:pos x="3822" y="440"/>
                      </a:cxn>
                      <a:cxn ang="0">
                        <a:pos x="3922" y="512"/>
                      </a:cxn>
                      <a:cxn ang="0">
                        <a:pos x="4020" y="590"/>
                      </a:cxn>
                      <a:cxn ang="0">
                        <a:pos x="4114" y="670"/>
                      </a:cxn>
                      <a:cxn ang="0">
                        <a:pos x="4204" y="756"/>
                      </a:cxn>
                      <a:cxn ang="0">
                        <a:pos x="4246" y="800"/>
                      </a:cxn>
                      <a:cxn ang="0">
                        <a:pos x="4330" y="892"/>
                      </a:cxn>
                      <a:cxn ang="0">
                        <a:pos x="4410" y="988"/>
                      </a:cxn>
                      <a:cxn ang="0">
                        <a:pos x="4484" y="1086"/>
                      </a:cxn>
                      <a:cxn ang="0">
                        <a:pos x="4552" y="1190"/>
                      </a:cxn>
                      <a:cxn ang="0">
                        <a:pos x="4618" y="1296"/>
                      </a:cxn>
                      <a:cxn ang="0">
                        <a:pos x="4678" y="1406"/>
                      </a:cxn>
                      <a:cxn ang="0">
                        <a:pos x="4732" y="1518"/>
                      </a:cxn>
                      <a:cxn ang="0">
                        <a:pos x="0" y="1576"/>
                      </a:cxn>
                    </a:cxnLst>
                    <a:rect l="0" t="0" r="r" b="b"/>
                    <a:pathLst>
                      <a:path w="4756" h="1576">
                        <a:moveTo>
                          <a:pt x="0" y="1576"/>
                        </a:moveTo>
                        <a:lnTo>
                          <a:pt x="0" y="1576"/>
                        </a:lnTo>
                        <a:lnTo>
                          <a:pt x="24" y="1518"/>
                        </a:lnTo>
                        <a:lnTo>
                          <a:pt x="50" y="1462"/>
                        </a:lnTo>
                        <a:lnTo>
                          <a:pt x="78" y="1406"/>
                        </a:lnTo>
                        <a:lnTo>
                          <a:pt x="108" y="1350"/>
                        </a:lnTo>
                        <a:lnTo>
                          <a:pt x="138" y="1296"/>
                        </a:lnTo>
                        <a:lnTo>
                          <a:pt x="170" y="1242"/>
                        </a:lnTo>
                        <a:lnTo>
                          <a:pt x="204" y="1190"/>
                        </a:lnTo>
                        <a:lnTo>
                          <a:pt x="238" y="1138"/>
                        </a:lnTo>
                        <a:lnTo>
                          <a:pt x="272" y="1086"/>
                        </a:lnTo>
                        <a:lnTo>
                          <a:pt x="310" y="1036"/>
                        </a:lnTo>
                        <a:lnTo>
                          <a:pt x="348" y="988"/>
                        </a:lnTo>
                        <a:lnTo>
                          <a:pt x="386" y="940"/>
                        </a:lnTo>
                        <a:lnTo>
                          <a:pt x="426" y="892"/>
                        </a:lnTo>
                        <a:lnTo>
                          <a:pt x="468" y="846"/>
                        </a:lnTo>
                        <a:lnTo>
                          <a:pt x="510" y="800"/>
                        </a:lnTo>
                        <a:lnTo>
                          <a:pt x="552" y="756"/>
                        </a:lnTo>
                        <a:lnTo>
                          <a:pt x="552" y="756"/>
                        </a:lnTo>
                        <a:lnTo>
                          <a:pt x="596" y="712"/>
                        </a:lnTo>
                        <a:lnTo>
                          <a:pt x="642" y="670"/>
                        </a:lnTo>
                        <a:lnTo>
                          <a:pt x="688" y="630"/>
                        </a:lnTo>
                        <a:lnTo>
                          <a:pt x="736" y="590"/>
                        </a:lnTo>
                        <a:lnTo>
                          <a:pt x="784" y="550"/>
                        </a:lnTo>
                        <a:lnTo>
                          <a:pt x="834" y="512"/>
                        </a:lnTo>
                        <a:lnTo>
                          <a:pt x="884" y="476"/>
                        </a:lnTo>
                        <a:lnTo>
                          <a:pt x="934" y="440"/>
                        </a:lnTo>
                        <a:lnTo>
                          <a:pt x="986" y="406"/>
                        </a:lnTo>
                        <a:lnTo>
                          <a:pt x="1040" y="374"/>
                        </a:lnTo>
                        <a:lnTo>
                          <a:pt x="1092" y="342"/>
                        </a:lnTo>
                        <a:lnTo>
                          <a:pt x="1148" y="312"/>
                        </a:lnTo>
                        <a:lnTo>
                          <a:pt x="1202" y="282"/>
                        </a:lnTo>
                        <a:lnTo>
                          <a:pt x="1258" y="254"/>
                        </a:lnTo>
                        <a:lnTo>
                          <a:pt x="1316" y="228"/>
                        </a:lnTo>
                        <a:lnTo>
                          <a:pt x="1374" y="202"/>
                        </a:lnTo>
                        <a:lnTo>
                          <a:pt x="1374" y="202"/>
                        </a:lnTo>
                        <a:lnTo>
                          <a:pt x="1432" y="178"/>
                        </a:lnTo>
                        <a:lnTo>
                          <a:pt x="1490" y="156"/>
                        </a:lnTo>
                        <a:lnTo>
                          <a:pt x="1550" y="136"/>
                        </a:lnTo>
                        <a:lnTo>
                          <a:pt x="1610" y="116"/>
                        </a:lnTo>
                        <a:lnTo>
                          <a:pt x="1672" y="98"/>
                        </a:lnTo>
                        <a:lnTo>
                          <a:pt x="1732" y="80"/>
                        </a:lnTo>
                        <a:lnTo>
                          <a:pt x="1794" y="66"/>
                        </a:lnTo>
                        <a:lnTo>
                          <a:pt x="1858" y="52"/>
                        </a:lnTo>
                        <a:lnTo>
                          <a:pt x="1922" y="40"/>
                        </a:lnTo>
                        <a:lnTo>
                          <a:pt x="1984" y="30"/>
                        </a:lnTo>
                        <a:lnTo>
                          <a:pt x="2050" y="20"/>
                        </a:lnTo>
                        <a:lnTo>
                          <a:pt x="2114" y="12"/>
                        </a:lnTo>
                        <a:lnTo>
                          <a:pt x="2180" y="8"/>
                        </a:lnTo>
                        <a:lnTo>
                          <a:pt x="2246" y="2"/>
                        </a:lnTo>
                        <a:lnTo>
                          <a:pt x="2312" y="0"/>
                        </a:lnTo>
                        <a:lnTo>
                          <a:pt x="2378" y="0"/>
                        </a:lnTo>
                        <a:lnTo>
                          <a:pt x="2378" y="0"/>
                        </a:lnTo>
                        <a:lnTo>
                          <a:pt x="2444" y="0"/>
                        </a:lnTo>
                        <a:lnTo>
                          <a:pt x="2510" y="2"/>
                        </a:lnTo>
                        <a:lnTo>
                          <a:pt x="2576" y="8"/>
                        </a:lnTo>
                        <a:lnTo>
                          <a:pt x="2642" y="12"/>
                        </a:lnTo>
                        <a:lnTo>
                          <a:pt x="2706" y="20"/>
                        </a:lnTo>
                        <a:lnTo>
                          <a:pt x="2772" y="30"/>
                        </a:lnTo>
                        <a:lnTo>
                          <a:pt x="2834" y="40"/>
                        </a:lnTo>
                        <a:lnTo>
                          <a:pt x="2898" y="52"/>
                        </a:lnTo>
                        <a:lnTo>
                          <a:pt x="2962" y="66"/>
                        </a:lnTo>
                        <a:lnTo>
                          <a:pt x="3024" y="80"/>
                        </a:lnTo>
                        <a:lnTo>
                          <a:pt x="3084" y="98"/>
                        </a:lnTo>
                        <a:lnTo>
                          <a:pt x="3146" y="116"/>
                        </a:lnTo>
                        <a:lnTo>
                          <a:pt x="3206" y="136"/>
                        </a:lnTo>
                        <a:lnTo>
                          <a:pt x="3266" y="156"/>
                        </a:lnTo>
                        <a:lnTo>
                          <a:pt x="3324" y="178"/>
                        </a:lnTo>
                        <a:lnTo>
                          <a:pt x="3382" y="202"/>
                        </a:lnTo>
                        <a:lnTo>
                          <a:pt x="3382" y="202"/>
                        </a:lnTo>
                        <a:lnTo>
                          <a:pt x="3440" y="228"/>
                        </a:lnTo>
                        <a:lnTo>
                          <a:pt x="3498" y="254"/>
                        </a:lnTo>
                        <a:lnTo>
                          <a:pt x="3554" y="282"/>
                        </a:lnTo>
                        <a:lnTo>
                          <a:pt x="3608" y="312"/>
                        </a:lnTo>
                        <a:lnTo>
                          <a:pt x="3664" y="342"/>
                        </a:lnTo>
                        <a:lnTo>
                          <a:pt x="3716" y="374"/>
                        </a:lnTo>
                        <a:lnTo>
                          <a:pt x="3770" y="406"/>
                        </a:lnTo>
                        <a:lnTo>
                          <a:pt x="3822" y="440"/>
                        </a:lnTo>
                        <a:lnTo>
                          <a:pt x="3872" y="476"/>
                        </a:lnTo>
                        <a:lnTo>
                          <a:pt x="3922" y="512"/>
                        </a:lnTo>
                        <a:lnTo>
                          <a:pt x="3972" y="550"/>
                        </a:lnTo>
                        <a:lnTo>
                          <a:pt x="4020" y="590"/>
                        </a:lnTo>
                        <a:lnTo>
                          <a:pt x="4068" y="630"/>
                        </a:lnTo>
                        <a:lnTo>
                          <a:pt x="4114" y="670"/>
                        </a:lnTo>
                        <a:lnTo>
                          <a:pt x="4160" y="712"/>
                        </a:lnTo>
                        <a:lnTo>
                          <a:pt x="4204" y="756"/>
                        </a:lnTo>
                        <a:lnTo>
                          <a:pt x="4204" y="756"/>
                        </a:lnTo>
                        <a:lnTo>
                          <a:pt x="4246" y="800"/>
                        </a:lnTo>
                        <a:lnTo>
                          <a:pt x="4288" y="846"/>
                        </a:lnTo>
                        <a:lnTo>
                          <a:pt x="4330" y="892"/>
                        </a:lnTo>
                        <a:lnTo>
                          <a:pt x="4370" y="940"/>
                        </a:lnTo>
                        <a:lnTo>
                          <a:pt x="4410" y="988"/>
                        </a:lnTo>
                        <a:lnTo>
                          <a:pt x="4446" y="1036"/>
                        </a:lnTo>
                        <a:lnTo>
                          <a:pt x="4484" y="1086"/>
                        </a:lnTo>
                        <a:lnTo>
                          <a:pt x="4518" y="1138"/>
                        </a:lnTo>
                        <a:lnTo>
                          <a:pt x="4552" y="1190"/>
                        </a:lnTo>
                        <a:lnTo>
                          <a:pt x="4586" y="1242"/>
                        </a:lnTo>
                        <a:lnTo>
                          <a:pt x="4618" y="1296"/>
                        </a:lnTo>
                        <a:lnTo>
                          <a:pt x="4648" y="1350"/>
                        </a:lnTo>
                        <a:lnTo>
                          <a:pt x="4678" y="1406"/>
                        </a:lnTo>
                        <a:lnTo>
                          <a:pt x="4706" y="1462"/>
                        </a:lnTo>
                        <a:lnTo>
                          <a:pt x="4732" y="1518"/>
                        </a:lnTo>
                        <a:lnTo>
                          <a:pt x="4756" y="1576"/>
                        </a:lnTo>
                        <a:lnTo>
                          <a:pt x="0" y="1576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chemeClr val="bg1">
                          <a:alpha val="75000"/>
                        </a:schemeClr>
                      </a:gs>
                      <a:gs pos="100000">
                        <a:schemeClr val="bg1">
                          <a:gamma/>
                          <a:tint val="0"/>
                          <a:invGamma/>
                          <a:alpha val="0"/>
                        </a:schemeClr>
                      </a:gs>
                    </a:gsLst>
                    <a:lin ang="5400000" scaled="1"/>
                  </a:gradFill>
                  <a:ln w="9525" cap="flat" cmpd="sng">
                    <a:noFill/>
                    <a:prstDash val="solid"/>
                    <a:rou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CN" altLang="en-US" b="0">
                      <a:solidFill>
                        <a:srgbClr val="002060"/>
                      </a:solidFill>
                    </a:endParaRPr>
                  </a:p>
                </p:txBody>
              </p:sp>
            </p:grpSp>
          </p:grpSp>
          <p:sp>
            <p:nvSpPr>
              <p:cNvPr id="64" name="Oval 57"/>
              <p:cNvSpPr>
                <a:spLocks noChangeArrowheads="1"/>
              </p:cNvSpPr>
              <p:nvPr/>
            </p:nvSpPr>
            <p:spPr bwMode="auto">
              <a:xfrm>
                <a:off x="9799651" y="2798037"/>
                <a:ext cx="72710" cy="65529"/>
              </a:xfrm>
              <a:prstGeom prst="ellipse">
                <a:avLst/>
              </a:prstGeom>
              <a:gradFill rotWithShape="1">
                <a:gsLst>
                  <a:gs pos="0">
                    <a:schemeClr val="bg1"/>
                  </a:gs>
                  <a:gs pos="100000">
                    <a:srgbClr val="67ABF5"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none" anchor="ctr"/>
              <a:lstStyle/>
              <a:p>
                <a:endParaRPr lang="zh-CN" altLang="en-US" b="0">
                  <a:solidFill>
                    <a:srgbClr val="002060"/>
                  </a:solidFill>
                </a:endParaRPr>
              </a:p>
            </p:txBody>
          </p:sp>
        </p:grpSp>
      </p:grpSp>
      <p:grpSp>
        <p:nvGrpSpPr>
          <p:cNvPr id="69" name="组合 68"/>
          <p:cNvGrpSpPr/>
          <p:nvPr/>
        </p:nvGrpSpPr>
        <p:grpSpPr>
          <a:xfrm>
            <a:off x="2482308" y="3435897"/>
            <a:ext cx="4456704" cy="563126"/>
            <a:chOff x="914400" y="1720161"/>
            <a:chExt cx="3656309" cy="461992"/>
          </a:xfrm>
        </p:grpSpPr>
        <p:grpSp>
          <p:nvGrpSpPr>
            <p:cNvPr id="70" name="组合 69"/>
            <p:cNvGrpSpPr/>
            <p:nvPr/>
          </p:nvGrpSpPr>
          <p:grpSpPr>
            <a:xfrm>
              <a:off x="914400" y="1720161"/>
              <a:ext cx="3656309" cy="461992"/>
              <a:chOff x="914400" y="1682061"/>
              <a:chExt cx="3656309" cy="461992"/>
            </a:xfrm>
          </p:grpSpPr>
          <p:sp>
            <p:nvSpPr>
              <p:cNvPr id="72" name="矩形 71"/>
              <p:cNvSpPr/>
              <p:nvPr/>
            </p:nvSpPr>
            <p:spPr>
              <a:xfrm>
                <a:off x="914400" y="1736037"/>
                <a:ext cx="717550" cy="134038"/>
              </a:xfrm>
              <a:prstGeom prst="rect">
                <a:avLst/>
              </a:prstGeom>
              <a:gradFill>
                <a:gsLst>
                  <a:gs pos="0">
                    <a:srgbClr val="0070C0"/>
                  </a:gs>
                  <a:gs pos="100000">
                    <a:srgbClr val="00B0F0">
                      <a:alpha val="0"/>
                    </a:srgbClr>
                  </a:gs>
                </a:gsLst>
                <a:lin ang="27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 dirty="0">
                  <a:ea typeface="+mj-ea"/>
                </a:endParaRPr>
              </a:p>
            </p:txBody>
          </p:sp>
          <p:sp>
            <p:nvSpPr>
              <p:cNvPr id="73" name="矩形 72"/>
              <p:cNvSpPr/>
              <p:nvPr/>
            </p:nvSpPr>
            <p:spPr>
              <a:xfrm>
                <a:off x="965200" y="1682061"/>
                <a:ext cx="79375" cy="334063"/>
              </a:xfrm>
              <a:prstGeom prst="rect">
                <a:avLst/>
              </a:prstGeom>
              <a:gradFill>
                <a:gsLst>
                  <a:gs pos="0">
                    <a:srgbClr val="F76E37"/>
                  </a:gs>
                  <a:gs pos="100000">
                    <a:schemeClr val="accent4">
                      <a:alpha val="0"/>
                    </a:schemeClr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ea typeface="+mj-ea"/>
                </a:endParaRPr>
              </a:p>
            </p:txBody>
          </p:sp>
          <p:sp>
            <p:nvSpPr>
              <p:cNvPr id="74" name="文本框 73"/>
              <p:cNvSpPr txBox="1"/>
              <p:nvPr/>
            </p:nvSpPr>
            <p:spPr>
              <a:xfrm>
                <a:off x="1004887" y="1765300"/>
                <a:ext cx="3565822" cy="3787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dirty="0">
                    <a:solidFill>
                      <a:srgbClr val="3C6EC8"/>
                    </a:solidFill>
                    <a:ea typeface="+mj-ea"/>
                  </a:rPr>
                  <a:t>抵御口令猜测攻击方式</a:t>
                </a:r>
                <a:endParaRPr lang="zh-CN" altLang="en-US" sz="2400" dirty="0">
                  <a:solidFill>
                    <a:srgbClr val="3C6EC8"/>
                  </a:solidFill>
                  <a:ea typeface="+mj-ea"/>
                </a:endParaRPr>
              </a:p>
            </p:txBody>
          </p:sp>
        </p:grpSp>
        <p:sp>
          <p:nvSpPr>
            <p:cNvPr id="71" name="矩形 70"/>
            <p:cNvSpPr/>
            <p:nvPr/>
          </p:nvSpPr>
          <p:spPr>
            <a:xfrm>
              <a:off x="1012825" y="1812978"/>
              <a:ext cx="116681" cy="116681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ea typeface="+mj-ea"/>
              </a:endParaRPr>
            </a:p>
          </p:txBody>
        </p:sp>
      </p:grpSp>
      <p:grpSp>
        <p:nvGrpSpPr>
          <p:cNvPr id="75" name="组合 74"/>
          <p:cNvGrpSpPr/>
          <p:nvPr/>
        </p:nvGrpSpPr>
        <p:grpSpPr>
          <a:xfrm>
            <a:off x="2702901" y="4433880"/>
            <a:ext cx="3925265" cy="435247"/>
            <a:chOff x="2994392" y="2085290"/>
            <a:chExt cx="3925265" cy="435247"/>
          </a:xfrm>
        </p:grpSpPr>
        <p:sp>
          <p:nvSpPr>
            <p:cNvPr id="76" name="矩形 75"/>
            <p:cNvSpPr/>
            <p:nvPr/>
          </p:nvSpPr>
          <p:spPr>
            <a:xfrm>
              <a:off x="3332336" y="2085290"/>
              <a:ext cx="3587321" cy="435247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 lvl="0" defTabSz="457200">
                <a:lnSpc>
                  <a:spcPct val="120000"/>
                </a:lnSpc>
                <a:defRPr/>
              </a:pPr>
              <a:r>
                <a:rPr lang="zh-CN" altLang="en-US" sz="2000" dirty="0">
                  <a:solidFill>
                    <a:srgbClr val="002060"/>
                  </a:solidFill>
                  <a:ea typeface="思源黑体 CN Regular" panose="020B0500000000000000" pitchFamily="34" charset="-122"/>
                  <a:cs typeface="Times New Roman" panose="02020603050405020304" pitchFamily="18" charset="0"/>
                  <a:sym typeface="字魂105号-简雅黑" panose="00000500000000000000" pitchFamily="2" charset="-122"/>
                </a:rPr>
                <a:t>对口令文件严格保护</a:t>
              </a:r>
              <a:r>
                <a:rPr lang="zh-CN" altLang="en-US" sz="2000" dirty="0">
                  <a:solidFill>
                    <a:srgbClr val="002060"/>
                  </a:solidFill>
                  <a:cs typeface="Times New Roman" panose="02020603050405020304" pitchFamily="18" charset="0"/>
                  <a:sym typeface="字魂105号-简雅黑" panose="00000500000000000000" pitchFamily="2" charset="-122"/>
                </a:rPr>
                <a:t>。</a:t>
              </a:r>
              <a:endParaRPr lang="zh-CN" altLang="en-US" sz="2000" dirty="0">
                <a:solidFill>
                  <a:srgbClr val="002060"/>
                </a:solidFill>
                <a:cs typeface="Times New Roman" panose="02020603050405020304" pitchFamily="18" charset="0"/>
                <a:sym typeface="字魂105号-简雅黑" panose="00000500000000000000" pitchFamily="2" charset="-122"/>
              </a:endParaRPr>
            </a:p>
          </p:txBody>
        </p:sp>
        <p:grpSp>
          <p:nvGrpSpPr>
            <p:cNvPr id="77" name="Group 51"/>
            <p:cNvGrpSpPr/>
            <p:nvPr/>
          </p:nvGrpSpPr>
          <p:grpSpPr bwMode="auto">
            <a:xfrm>
              <a:off x="2994392" y="2163023"/>
              <a:ext cx="273210" cy="302684"/>
              <a:chOff x="2744" y="-584"/>
              <a:chExt cx="634" cy="702"/>
            </a:xfrm>
          </p:grpSpPr>
          <p:sp>
            <p:nvSpPr>
              <p:cNvPr id="78" name="Oval 52"/>
              <p:cNvSpPr>
                <a:spLocks noChangeArrowheads="1"/>
              </p:cNvSpPr>
              <p:nvPr/>
            </p:nvSpPr>
            <p:spPr bwMode="auto">
              <a:xfrm>
                <a:off x="2744" y="-85"/>
                <a:ext cx="590" cy="203"/>
              </a:xfrm>
              <a:prstGeom prst="ellipse">
                <a:avLst/>
              </a:prstGeom>
              <a:gradFill rotWithShape="1">
                <a:gsLst>
                  <a:gs pos="0">
                    <a:schemeClr val="tx1">
                      <a:alpha val="50000"/>
                    </a:schemeClr>
                  </a:gs>
                  <a:gs pos="100000">
                    <a:schemeClr val="tx1">
                      <a:gamma/>
                      <a:shade val="46275"/>
                      <a:invGamma/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</a:gradFill>
              <a:ln w="31750" cap="rnd" algn="ctr">
                <a:noFill/>
                <a:prstDash val="sysDot"/>
                <a:rou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 b="0"/>
              </a:p>
            </p:txBody>
          </p:sp>
          <p:grpSp>
            <p:nvGrpSpPr>
              <p:cNvPr id="79" name="Group 53"/>
              <p:cNvGrpSpPr/>
              <p:nvPr/>
            </p:nvGrpSpPr>
            <p:grpSpPr bwMode="auto">
              <a:xfrm>
                <a:off x="2765" y="-584"/>
                <a:ext cx="613" cy="613"/>
                <a:chOff x="2370" y="1139"/>
                <a:chExt cx="1089" cy="1089"/>
              </a:xfrm>
            </p:grpSpPr>
            <p:sp>
              <p:nvSpPr>
                <p:cNvPr id="80" name="Oval 54"/>
                <p:cNvSpPr>
                  <a:spLocks noChangeArrowheads="1"/>
                </p:cNvSpPr>
                <p:nvPr/>
              </p:nvSpPr>
              <p:spPr bwMode="auto">
                <a:xfrm>
                  <a:off x="2370" y="1139"/>
                  <a:ext cx="1089" cy="1089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0070C0"/>
                    </a:gs>
                    <a:gs pos="100000">
                      <a:srgbClr val="002060"/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zh-CN" altLang="en-US" b="0"/>
                </a:p>
              </p:txBody>
            </p:sp>
            <p:grpSp>
              <p:nvGrpSpPr>
                <p:cNvPr id="81" name="Group 55"/>
                <p:cNvGrpSpPr/>
                <p:nvPr/>
              </p:nvGrpSpPr>
              <p:grpSpPr bwMode="auto">
                <a:xfrm>
                  <a:off x="2426" y="1169"/>
                  <a:ext cx="908" cy="296"/>
                  <a:chOff x="1431" y="1843"/>
                  <a:chExt cx="907" cy="295"/>
                </a:xfrm>
              </p:grpSpPr>
              <p:sp>
                <p:nvSpPr>
                  <p:cNvPr id="82" name="Freeform 56"/>
                  <p:cNvSpPr/>
                  <p:nvPr/>
                </p:nvSpPr>
                <p:spPr bwMode="auto">
                  <a:xfrm>
                    <a:off x="1423" y="1843"/>
                    <a:ext cx="916" cy="296"/>
                  </a:xfrm>
                  <a:custGeom>
                    <a:avLst/>
                    <a:gdLst/>
                    <a:ahLst/>
                    <a:cxnLst>
                      <a:cxn ang="0">
                        <a:pos x="0" y="1576"/>
                      </a:cxn>
                      <a:cxn ang="0">
                        <a:pos x="50" y="1462"/>
                      </a:cxn>
                      <a:cxn ang="0">
                        <a:pos x="108" y="1350"/>
                      </a:cxn>
                      <a:cxn ang="0">
                        <a:pos x="170" y="1242"/>
                      </a:cxn>
                      <a:cxn ang="0">
                        <a:pos x="238" y="1138"/>
                      </a:cxn>
                      <a:cxn ang="0">
                        <a:pos x="310" y="1036"/>
                      </a:cxn>
                      <a:cxn ang="0">
                        <a:pos x="386" y="940"/>
                      </a:cxn>
                      <a:cxn ang="0">
                        <a:pos x="468" y="846"/>
                      </a:cxn>
                      <a:cxn ang="0">
                        <a:pos x="552" y="756"/>
                      </a:cxn>
                      <a:cxn ang="0">
                        <a:pos x="596" y="712"/>
                      </a:cxn>
                      <a:cxn ang="0">
                        <a:pos x="688" y="630"/>
                      </a:cxn>
                      <a:cxn ang="0">
                        <a:pos x="784" y="550"/>
                      </a:cxn>
                      <a:cxn ang="0">
                        <a:pos x="884" y="476"/>
                      </a:cxn>
                      <a:cxn ang="0">
                        <a:pos x="986" y="406"/>
                      </a:cxn>
                      <a:cxn ang="0">
                        <a:pos x="1092" y="342"/>
                      </a:cxn>
                      <a:cxn ang="0">
                        <a:pos x="1202" y="282"/>
                      </a:cxn>
                      <a:cxn ang="0">
                        <a:pos x="1316" y="228"/>
                      </a:cxn>
                      <a:cxn ang="0">
                        <a:pos x="1374" y="202"/>
                      </a:cxn>
                      <a:cxn ang="0">
                        <a:pos x="1490" y="156"/>
                      </a:cxn>
                      <a:cxn ang="0">
                        <a:pos x="1610" y="116"/>
                      </a:cxn>
                      <a:cxn ang="0">
                        <a:pos x="1732" y="80"/>
                      </a:cxn>
                      <a:cxn ang="0">
                        <a:pos x="1858" y="52"/>
                      </a:cxn>
                      <a:cxn ang="0">
                        <a:pos x="1984" y="30"/>
                      </a:cxn>
                      <a:cxn ang="0">
                        <a:pos x="2114" y="12"/>
                      </a:cxn>
                      <a:cxn ang="0">
                        <a:pos x="2246" y="2"/>
                      </a:cxn>
                      <a:cxn ang="0">
                        <a:pos x="2378" y="0"/>
                      </a:cxn>
                      <a:cxn ang="0">
                        <a:pos x="2444" y="0"/>
                      </a:cxn>
                      <a:cxn ang="0">
                        <a:pos x="2576" y="8"/>
                      </a:cxn>
                      <a:cxn ang="0">
                        <a:pos x="2706" y="20"/>
                      </a:cxn>
                      <a:cxn ang="0">
                        <a:pos x="2834" y="40"/>
                      </a:cxn>
                      <a:cxn ang="0">
                        <a:pos x="2962" y="66"/>
                      </a:cxn>
                      <a:cxn ang="0">
                        <a:pos x="3084" y="98"/>
                      </a:cxn>
                      <a:cxn ang="0">
                        <a:pos x="3206" y="136"/>
                      </a:cxn>
                      <a:cxn ang="0">
                        <a:pos x="3324" y="178"/>
                      </a:cxn>
                      <a:cxn ang="0">
                        <a:pos x="3382" y="202"/>
                      </a:cxn>
                      <a:cxn ang="0">
                        <a:pos x="3498" y="254"/>
                      </a:cxn>
                      <a:cxn ang="0">
                        <a:pos x="3608" y="312"/>
                      </a:cxn>
                      <a:cxn ang="0">
                        <a:pos x="3716" y="374"/>
                      </a:cxn>
                      <a:cxn ang="0">
                        <a:pos x="3822" y="440"/>
                      </a:cxn>
                      <a:cxn ang="0">
                        <a:pos x="3922" y="512"/>
                      </a:cxn>
                      <a:cxn ang="0">
                        <a:pos x="4020" y="590"/>
                      </a:cxn>
                      <a:cxn ang="0">
                        <a:pos x="4114" y="670"/>
                      </a:cxn>
                      <a:cxn ang="0">
                        <a:pos x="4204" y="756"/>
                      </a:cxn>
                      <a:cxn ang="0">
                        <a:pos x="4246" y="800"/>
                      </a:cxn>
                      <a:cxn ang="0">
                        <a:pos x="4330" y="892"/>
                      </a:cxn>
                      <a:cxn ang="0">
                        <a:pos x="4410" y="988"/>
                      </a:cxn>
                      <a:cxn ang="0">
                        <a:pos x="4484" y="1086"/>
                      </a:cxn>
                      <a:cxn ang="0">
                        <a:pos x="4552" y="1190"/>
                      </a:cxn>
                      <a:cxn ang="0">
                        <a:pos x="4618" y="1296"/>
                      </a:cxn>
                      <a:cxn ang="0">
                        <a:pos x="4678" y="1406"/>
                      </a:cxn>
                      <a:cxn ang="0">
                        <a:pos x="4732" y="1518"/>
                      </a:cxn>
                      <a:cxn ang="0">
                        <a:pos x="0" y="1576"/>
                      </a:cxn>
                    </a:cxnLst>
                    <a:rect l="0" t="0" r="r" b="b"/>
                    <a:pathLst>
                      <a:path w="4756" h="1576">
                        <a:moveTo>
                          <a:pt x="0" y="1576"/>
                        </a:moveTo>
                        <a:lnTo>
                          <a:pt x="0" y="1576"/>
                        </a:lnTo>
                        <a:lnTo>
                          <a:pt x="24" y="1518"/>
                        </a:lnTo>
                        <a:lnTo>
                          <a:pt x="50" y="1462"/>
                        </a:lnTo>
                        <a:lnTo>
                          <a:pt x="78" y="1406"/>
                        </a:lnTo>
                        <a:lnTo>
                          <a:pt x="108" y="1350"/>
                        </a:lnTo>
                        <a:lnTo>
                          <a:pt x="138" y="1296"/>
                        </a:lnTo>
                        <a:lnTo>
                          <a:pt x="170" y="1242"/>
                        </a:lnTo>
                        <a:lnTo>
                          <a:pt x="204" y="1190"/>
                        </a:lnTo>
                        <a:lnTo>
                          <a:pt x="238" y="1138"/>
                        </a:lnTo>
                        <a:lnTo>
                          <a:pt x="272" y="1086"/>
                        </a:lnTo>
                        <a:lnTo>
                          <a:pt x="310" y="1036"/>
                        </a:lnTo>
                        <a:lnTo>
                          <a:pt x="348" y="988"/>
                        </a:lnTo>
                        <a:lnTo>
                          <a:pt x="386" y="940"/>
                        </a:lnTo>
                        <a:lnTo>
                          <a:pt x="426" y="892"/>
                        </a:lnTo>
                        <a:lnTo>
                          <a:pt x="468" y="846"/>
                        </a:lnTo>
                        <a:lnTo>
                          <a:pt x="510" y="800"/>
                        </a:lnTo>
                        <a:lnTo>
                          <a:pt x="552" y="756"/>
                        </a:lnTo>
                        <a:lnTo>
                          <a:pt x="552" y="756"/>
                        </a:lnTo>
                        <a:lnTo>
                          <a:pt x="596" y="712"/>
                        </a:lnTo>
                        <a:lnTo>
                          <a:pt x="642" y="670"/>
                        </a:lnTo>
                        <a:lnTo>
                          <a:pt x="688" y="630"/>
                        </a:lnTo>
                        <a:lnTo>
                          <a:pt x="736" y="590"/>
                        </a:lnTo>
                        <a:lnTo>
                          <a:pt x="784" y="550"/>
                        </a:lnTo>
                        <a:lnTo>
                          <a:pt x="834" y="512"/>
                        </a:lnTo>
                        <a:lnTo>
                          <a:pt x="884" y="476"/>
                        </a:lnTo>
                        <a:lnTo>
                          <a:pt x="934" y="440"/>
                        </a:lnTo>
                        <a:lnTo>
                          <a:pt x="986" y="406"/>
                        </a:lnTo>
                        <a:lnTo>
                          <a:pt x="1040" y="374"/>
                        </a:lnTo>
                        <a:lnTo>
                          <a:pt x="1092" y="342"/>
                        </a:lnTo>
                        <a:lnTo>
                          <a:pt x="1148" y="312"/>
                        </a:lnTo>
                        <a:lnTo>
                          <a:pt x="1202" y="282"/>
                        </a:lnTo>
                        <a:lnTo>
                          <a:pt x="1258" y="254"/>
                        </a:lnTo>
                        <a:lnTo>
                          <a:pt x="1316" y="228"/>
                        </a:lnTo>
                        <a:lnTo>
                          <a:pt x="1374" y="202"/>
                        </a:lnTo>
                        <a:lnTo>
                          <a:pt x="1374" y="202"/>
                        </a:lnTo>
                        <a:lnTo>
                          <a:pt x="1432" y="178"/>
                        </a:lnTo>
                        <a:lnTo>
                          <a:pt x="1490" y="156"/>
                        </a:lnTo>
                        <a:lnTo>
                          <a:pt x="1550" y="136"/>
                        </a:lnTo>
                        <a:lnTo>
                          <a:pt x="1610" y="116"/>
                        </a:lnTo>
                        <a:lnTo>
                          <a:pt x="1672" y="98"/>
                        </a:lnTo>
                        <a:lnTo>
                          <a:pt x="1732" y="80"/>
                        </a:lnTo>
                        <a:lnTo>
                          <a:pt x="1794" y="66"/>
                        </a:lnTo>
                        <a:lnTo>
                          <a:pt x="1858" y="52"/>
                        </a:lnTo>
                        <a:lnTo>
                          <a:pt x="1922" y="40"/>
                        </a:lnTo>
                        <a:lnTo>
                          <a:pt x="1984" y="30"/>
                        </a:lnTo>
                        <a:lnTo>
                          <a:pt x="2050" y="20"/>
                        </a:lnTo>
                        <a:lnTo>
                          <a:pt x="2114" y="12"/>
                        </a:lnTo>
                        <a:lnTo>
                          <a:pt x="2180" y="8"/>
                        </a:lnTo>
                        <a:lnTo>
                          <a:pt x="2246" y="2"/>
                        </a:lnTo>
                        <a:lnTo>
                          <a:pt x="2312" y="0"/>
                        </a:lnTo>
                        <a:lnTo>
                          <a:pt x="2378" y="0"/>
                        </a:lnTo>
                        <a:lnTo>
                          <a:pt x="2378" y="0"/>
                        </a:lnTo>
                        <a:lnTo>
                          <a:pt x="2444" y="0"/>
                        </a:lnTo>
                        <a:lnTo>
                          <a:pt x="2510" y="2"/>
                        </a:lnTo>
                        <a:lnTo>
                          <a:pt x="2576" y="8"/>
                        </a:lnTo>
                        <a:lnTo>
                          <a:pt x="2642" y="12"/>
                        </a:lnTo>
                        <a:lnTo>
                          <a:pt x="2706" y="20"/>
                        </a:lnTo>
                        <a:lnTo>
                          <a:pt x="2772" y="30"/>
                        </a:lnTo>
                        <a:lnTo>
                          <a:pt x="2834" y="40"/>
                        </a:lnTo>
                        <a:lnTo>
                          <a:pt x="2898" y="52"/>
                        </a:lnTo>
                        <a:lnTo>
                          <a:pt x="2962" y="66"/>
                        </a:lnTo>
                        <a:lnTo>
                          <a:pt x="3024" y="80"/>
                        </a:lnTo>
                        <a:lnTo>
                          <a:pt x="3084" y="98"/>
                        </a:lnTo>
                        <a:lnTo>
                          <a:pt x="3146" y="116"/>
                        </a:lnTo>
                        <a:lnTo>
                          <a:pt x="3206" y="136"/>
                        </a:lnTo>
                        <a:lnTo>
                          <a:pt x="3266" y="156"/>
                        </a:lnTo>
                        <a:lnTo>
                          <a:pt x="3324" y="178"/>
                        </a:lnTo>
                        <a:lnTo>
                          <a:pt x="3382" y="202"/>
                        </a:lnTo>
                        <a:lnTo>
                          <a:pt x="3382" y="202"/>
                        </a:lnTo>
                        <a:lnTo>
                          <a:pt x="3440" y="228"/>
                        </a:lnTo>
                        <a:lnTo>
                          <a:pt x="3498" y="254"/>
                        </a:lnTo>
                        <a:lnTo>
                          <a:pt x="3554" y="282"/>
                        </a:lnTo>
                        <a:lnTo>
                          <a:pt x="3608" y="312"/>
                        </a:lnTo>
                        <a:lnTo>
                          <a:pt x="3664" y="342"/>
                        </a:lnTo>
                        <a:lnTo>
                          <a:pt x="3716" y="374"/>
                        </a:lnTo>
                        <a:lnTo>
                          <a:pt x="3770" y="406"/>
                        </a:lnTo>
                        <a:lnTo>
                          <a:pt x="3822" y="440"/>
                        </a:lnTo>
                        <a:lnTo>
                          <a:pt x="3872" y="476"/>
                        </a:lnTo>
                        <a:lnTo>
                          <a:pt x="3922" y="512"/>
                        </a:lnTo>
                        <a:lnTo>
                          <a:pt x="3972" y="550"/>
                        </a:lnTo>
                        <a:lnTo>
                          <a:pt x="4020" y="590"/>
                        </a:lnTo>
                        <a:lnTo>
                          <a:pt x="4068" y="630"/>
                        </a:lnTo>
                        <a:lnTo>
                          <a:pt x="4114" y="670"/>
                        </a:lnTo>
                        <a:lnTo>
                          <a:pt x="4160" y="712"/>
                        </a:lnTo>
                        <a:lnTo>
                          <a:pt x="4204" y="756"/>
                        </a:lnTo>
                        <a:lnTo>
                          <a:pt x="4204" y="756"/>
                        </a:lnTo>
                        <a:lnTo>
                          <a:pt x="4246" y="800"/>
                        </a:lnTo>
                        <a:lnTo>
                          <a:pt x="4288" y="846"/>
                        </a:lnTo>
                        <a:lnTo>
                          <a:pt x="4330" y="892"/>
                        </a:lnTo>
                        <a:lnTo>
                          <a:pt x="4370" y="940"/>
                        </a:lnTo>
                        <a:lnTo>
                          <a:pt x="4410" y="988"/>
                        </a:lnTo>
                        <a:lnTo>
                          <a:pt x="4446" y="1036"/>
                        </a:lnTo>
                        <a:lnTo>
                          <a:pt x="4484" y="1086"/>
                        </a:lnTo>
                        <a:lnTo>
                          <a:pt x="4518" y="1138"/>
                        </a:lnTo>
                        <a:lnTo>
                          <a:pt x="4552" y="1190"/>
                        </a:lnTo>
                        <a:lnTo>
                          <a:pt x="4586" y="1242"/>
                        </a:lnTo>
                        <a:lnTo>
                          <a:pt x="4618" y="1296"/>
                        </a:lnTo>
                        <a:lnTo>
                          <a:pt x="4648" y="1350"/>
                        </a:lnTo>
                        <a:lnTo>
                          <a:pt x="4678" y="1406"/>
                        </a:lnTo>
                        <a:lnTo>
                          <a:pt x="4706" y="1462"/>
                        </a:lnTo>
                        <a:lnTo>
                          <a:pt x="4732" y="1518"/>
                        </a:lnTo>
                        <a:lnTo>
                          <a:pt x="4756" y="1576"/>
                        </a:lnTo>
                        <a:lnTo>
                          <a:pt x="0" y="1576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chemeClr val="bg1">
                          <a:alpha val="75000"/>
                        </a:schemeClr>
                      </a:gs>
                      <a:gs pos="100000">
                        <a:schemeClr val="bg1">
                          <a:gamma/>
                          <a:tint val="0"/>
                          <a:invGamma/>
                          <a:alpha val="0"/>
                        </a:schemeClr>
                      </a:gs>
                    </a:gsLst>
                    <a:lin ang="5400000" scaled="1"/>
                  </a:gradFill>
                  <a:ln w="9525" cap="flat" cmpd="sng">
                    <a:noFill/>
                    <a:prstDash val="solid"/>
                    <a:rou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CN" altLang="en-US" b="0"/>
                  </a:p>
                </p:txBody>
              </p:sp>
              <p:sp>
                <p:nvSpPr>
                  <p:cNvPr id="83" name="Oval 57"/>
                  <p:cNvSpPr>
                    <a:spLocks noChangeArrowheads="1"/>
                  </p:cNvSpPr>
                  <p:nvPr/>
                </p:nvSpPr>
                <p:spPr bwMode="auto">
                  <a:xfrm>
                    <a:off x="1771" y="1843"/>
                    <a:ext cx="227" cy="204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chemeClr val="bg1"/>
                      </a:gs>
                      <a:gs pos="100000">
                        <a:srgbClr val="67ABF5"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 b="0"/>
                  </a:p>
                </p:txBody>
              </p:sp>
            </p:grpSp>
          </p:grpSp>
        </p:grpSp>
      </p:grpSp>
      <p:grpSp>
        <p:nvGrpSpPr>
          <p:cNvPr id="84" name="组合 83"/>
          <p:cNvGrpSpPr/>
          <p:nvPr/>
        </p:nvGrpSpPr>
        <p:grpSpPr>
          <a:xfrm>
            <a:off x="2702901" y="3998828"/>
            <a:ext cx="4244561" cy="435247"/>
            <a:chOff x="2994392" y="1577185"/>
            <a:chExt cx="4244561" cy="435247"/>
          </a:xfrm>
        </p:grpSpPr>
        <p:sp>
          <p:nvSpPr>
            <p:cNvPr id="85" name="矩形 84"/>
            <p:cNvSpPr/>
            <p:nvPr/>
          </p:nvSpPr>
          <p:spPr>
            <a:xfrm>
              <a:off x="3332336" y="1577185"/>
              <a:ext cx="3906617" cy="435247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 lvl="0" defTabSz="457200">
                <a:lnSpc>
                  <a:spcPct val="120000"/>
                </a:lnSpc>
                <a:defRPr/>
              </a:pPr>
              <a:r>
                <a:rPr lang="zh-CN" altLang="en-US" sz="2000" dirty="0">
                  <a:solidFill>
                    <a:srgbClr val="002060"/>
                  </a:solidFill>
                  <a:cs typeface="Times New Roman" panose="02020603050405020304" pitchFamily="18" charset="0"/>
                  <a:sym typeface="字魂105号-简雅黑" panose="00000500000000000000" pitchFamily="2" charset="-122"/>
                </a:rPr>
                <a:t>阻止选择低级口令</a:t>
              </a:r>
              <a:r>
                <a:rPr lang="zh-CN" altLang="en-US" sz="2000" dirty="0">
                  <a:solidFill>
                    <a:srgbClr val="002060"/>
                  </a:solidFill>
                  <a:ea typeface="思源黑体 CN Regular" panose="020B0500000000000000" pitchFamily="34" charset="-122"/>
                  <a:cs typeface="Times New Roman" panose="02020603050405020304" pitchFamily="18" charset="0"/>
                  <a:sym typeface="字魂105号-简雅黑" panose="00000500000000000000" pitchFamily="2" charset="-122"/>
                </a:rPr>
                <a:t>。</a:t>
              </a:r>
              <a:endParaRPr lang="zh-CN" altLang="en-US" sz="2000" dirty="0">
                <a:solidFill>
                  <a:srgbClr val="002060"/>
                </a:solidFill>
                <a:ea typeface="思源黑体 CN Regular" panose="020B0500000000000000" pitchFamily="34" charset="-122"/>
                <a:cs typeface="Times New Roman" panose="02020603050405020304" pitchFamily="18" charset="0"/>
                <a:sym typeface="字魂105号-简雅黑" panose="00000500000000000000" pitchFamily="2" charset="-122"/>
              </a:endParaRPr>
            </a:p>
          </p:txBody>
        </p:sp>
        <p:grpSp>
          <p:nvGrpSpPr>
            <p:cNvPr id="86" name="组合 85"/>
            <p:cNvGrpSpPr/>
            <p:nvPr/>
          </p:nvGrpSpPr>
          <p:grpSpPr>
            <a:xfrm>
              <a:off x="2994392" y="1682776"/>
              <a:ext cx="264745" cy="302955"/>
              <a:chOff x="9653234" y="2771751"/>
              <a:chExt cx="349200" cy="399600"/>
            </a:xfrm>
          </p:grpSpPr>
          <p:grpSp>
            <p:nvGrpSpPr>
              <p:cNvPr id="93" name="Group 58"/>
              <p:cNvGrpSpPr/>
              <p:nvPr/>
            </p:nvGrpSpPr>
            <p:grpSpPr bwMode="auto">
              <a:xfrm>
                <a:off x="9653234" y="2771751"/>
                <a:ext cx="349200" cy="399600"/>
                <a:chOff x="3061" y="-879"/>
                <a:chExt cx="614" cy="702"/>
              </a:xfrm>
            </p:grpSpPr>
            <p:sp>
              <p:nvSpPr>
                <p:cNvPr id="95" name="Oval 59"/>
                <p:cNvSpPr>
                  <a:spLocks noChangeArrowheads="1"/>
                </p:cNvSpPr>
                <p:nvPr/>
              </p:nvSpPr>
              <p:spPr bwMode="auto">
                <a:xfrm>
                  <a:off x="3061" y="-380"/>
                  <a:ext cx="590" cy="203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tx1">
                        <a:alpha val="50000"/>
                      </a:schemeClr>
                    </a:gs>
                    <a:gs pos="100000">
                      <a:schemeClr val="tx1">
                        <a:gamma/>
                        <a:shade val="46275"/>
                        <a:invGamma/>
                        <a:alpha val="0"/>
                      </a:schemeClr>
                    </a:gs>
                  </a:gsLst>
                  <a:path path="shape">
                    <a:fillToRect l="50000" t="50000" r="50000" b="50000"/>
                  </a:path>
                </a:gradFill>
                <a:ln w="31750" cap="rnd" algn="ctr">
                  <a:noFill/>
                  <a:prstDash val="sysDot"/>
                  <a:rou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 b="0">
                    <a:solidFill>
                      <a:srgbClr val="002060"/>
                    </a:solidFill>
                  </a:endParaRPr>
                </a:p>
              </p:txBody>
            </p:sp>
            <p:grpSp>
              <p:nvGrpSpPr>
                <p:cNvPr id="96" name="Group 60"/>
                <p:cNvGrpSpPr/>
                <p:nvPr/>
              </p:nvGrpSpPr>
              <p:grpSpPr bwMode="auto">
                <a:xfrm>
                  <a:off x="3062" y="-879"/>
                  <a:ext cx="613" cy="613"/>
                  <a:chOff x="2335" y="1139"/>
                  <a:chExt cx="1089" cy="1089"/>
                </a:xfrm>
              </p:grpSpPr>
              <p:sp>
                <p:nvSpPr>
                  <p:cNvPr id="97" name="Oval 61"/>
                  <p:cNvSpPr>
                    <a:spLocks noChangeArrowheads="1"/>
                  </p:cNvSpPr>
                  <p:nvPr/>
                </p:nvSpPr>
                <p:spPr bwMode="auto">
                  <a:xfrm>
                    <a:off x="2335" y="1139"/>
                    <a:ext cx="1089" cy="1089"/>
                  </a:xfrm>
                  <a:prstGeom prst="ellipse">
                    <a:avLst/>
                  </a:prstGeom>
                  <a:solidFill>
                    <a:srgbClr val="7030A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 b="0">
                      <a:solidFill>
                        <a:srgbClr val="002060"/>
                      </a:solidFill>
                    </a:endParaRPr>
                  </a:p>
                </p:txBody>
              </p:sp>
              <p:sp>
                <p:nvSpPr>
                  <p:cNvPr id="98" name="Freeform 63"/>
                  <p:cNvSpPr/>
                  <p:nvPr/>
                </p:nvSpPr>
                <p:spPr bwMode="auto">
                  <a:xfrm>
                    <a:off x="2419" y="1169"/>
                    <a:ext cx="917" cy="297"/>
                  </a:xfrm>
                  <a:custGeom>
                    <a:avLst/>
                    <a:gdLst/>
                    <a:ahLst/>
                    <a:cxnLst>
                      <a:cxn ang="0">
                        <a:pos x="0" y="1576"/>
                      </a:cxn>
                      <a:cxn ang="0">
                        <a:pos x="50" y="1462"/>
                      </a:cxn>
                      <a:cxn ang="0">
                        <a:pos x="108" y="1350"/>
                      </a:cxn>
                      <a:cxn ang="0">
                        <a:pos x="170" y="1242"/>
                      </a:cxn>
                      <a:cxn ang="0">
                        <a:pos x="238" y="1138"/>
                      </a:cxn>
                      <a:cxn ang="0">
                        <a:pos x="310" y="1036"/>
                      </a:cxn>
                      <a:cxn ang="0">
                        <a:pos x="386" y="940"/>
                      </a:cxn>
                      <a:cxn ang="0">
                        <a:pos x="468" y="846"/>
                      </a:cxn>
                      <a:cxn ang="0">
                        <a:pos x="552" y="756"/>
                      </a:cxn>
                      <a:cxn ang="0">
                        <a:pos x="596" y="712"/>
                      </a:cxn>
                      <a:cxn ang="0">
                        <a:pos x="688" y="630"/>
                      </a:cxn>
                      <a:cxn ang="0">
                        <a:pos x="784" y="550"/>
                      </a:cxn>
                      <a:cxn ang="0">
                        <a:pos x="884" y="476"/>
                      </a:cxn>
                      <a:cxn ang="0">
                        <a:pos x="986" y="406"/>
                      </a:cxn>
                      <a:cxn ang="0">
                        <a:pos x="1092" y="342"/>
                      </a:cxn>
                      <a:cxn ang="0">
                        <a:pos x="1202" y="282"/>
                      </a:cxn>
                      <a:cxn ang="0">
                        <a:pos x="1316" y="228"/>
                      </a:cxn>
                      <a:cxn ang="0">
                        <a:pos x="1374" y="202"/>
                      </a:cxn>
                      <a:cxn ang="0">
                        <a:pos x="1490" y="156"/>
                      </a:cxn>
                      <a:cxn ang="0">
                        <a:pos x="1610" y="116"/>
                      </a:cxn>
                      <a:cxn ang="0">
                        <a:pos x="1732" y="80"/>
                      </a:cxn>
                      <a:cxn ang="0">
                        <a:pos x="1858" y="52"/>
                      </a:cxn>
                      <a:cxn ang="0">
                        <a:pos x="1984" y="30"/>
                      </a:cxn>
                      <a:cxn ang="0">
                        <a:pos x="2114" y="12"/>
                      </a:cxn>
                      <a:cxn ang="0">
                        <a:pos x="2246" y="2"/>
                      </a:cxn>
                      <a:cxn ang="0">
                        <a:pos x="2378" y="0"/>
                      </a:cxn>
                      <a:cxn ang="0">
                        <a:pos x="2444" y="0"/>
                      </a:cxn>
                      <a:cxn ang="0">
                        <a:pos x="2576" y="8"/>
                      </a:cxn>
                      <a:cxn ang="0">
                        <a:pos x="2706" y="20"/>
                      </a:cxn>
                      <a:cxn ang="0">
                        <a:pos x="2834" y="40"/>
                      </a:cxn>
                      <a:cxn ang="0">
                        <a:pos x="2962" y="66"/>
                      </a:cxn>
                      <a:cxn ang="0">
                        <a:pos x="3084" y="98"/>
                      </a:cxn>
                      <a:cxn ang="0">
                        <a:pos x="3206" y="136"/>
                      </a:cxn>
                      <a:cxn ang="0">
                        <a:pos x="3324" y="178"/>
                      </a:cxn>
                      <a:cxn ang="0">
                        <a:pos x="3382" y="202"/>
                      </a:cxn>
                      <a:cxn ang="0">
                        <a:pos x="3498" y="254"/>
                      </a:cxn>
                      <a:cxn ang="0">
                        <a:pos x="3608" y="312"/>
                      </a:cxn>
                      <a:cxn ang="0">
                        <a:pos x="3716" y="374"/>
                      </a:cxn>
                      <a:cxn ang="0">
                        <a:pos x="3822" y="440"/>
                      </a:cxn>
                      <a:cxn ang="0">
                        <a:pos x="3922" y="512"/>
                      </a:cxn>
                      <a:cxn ang="0">
                        <a:pos x="4020" y="590"/>
                      </a:cxn>
                      <a:cxn ang="0">
                        <a:pos x="4114" y="670"/>
                      </a:cxn>
                      <a:cxn ang="0">
                        <a:pos x="4204" y="756"/>
                      </a:cxn>
                      <a:cxn ang="0">
                        <a:pos x="4246" y="800"/>
                      </a:cxn>
                      <a:cxn ang="0">
                        <a:pos x="4330" y="892"/>
                      </a:cxn>
                      <a:cxn ang="0">
                        <a:pos x="4410" y="988"/>
                      </a:cxn>
                      <a:cxn ang="0">
                        <a:pos x="4484" y="1086"/>
                      </a:cxn>
                      <a:cxn ang="0">
                        <a:pos x="4552" y="1190"/>
                      </a:cxn>
                      <a:cxn ang="0">
                        <a:pos x="4618" y="1296"/>
                      </a:cxn>
                      <a:cxn ang="0">
                        <a:pos x="4678" y="1406"/>
                      </a:cxn>
                      <a:cxn ang="0">
                        <a:pos x="4732" y="1518"/>
                      </a:cxn>
                      <a:cxn ang="0">
                        <a:pos x="0" y="1576"/>
                      </a:cxn>
                    </a:cxnLst>
                    <a:rect l="0" t="0" r="r" b="b"/>
                    <a:pathLst>
                      <a:path w="4756" h="1576">
                        <a:moveTo>
                          <a:pt x="0" y="1576"/>
                        </a:moveTo>
                        <a:lnTo>
                          <a:pt x="0" y="1576"/>
                        </a:lnTo>
                        <a:lnTo>
                          <a:pt x="24" y="1518"/>
                        </a:lnTo>
                        <a:lnTo>
                          <a:pt x="50" y="1462"/>
                        </a:lnTo>
                        <a:lnTo>
                          <a:pt x="78" y="1406"/>
                        </a:lnTo>
                        <a:lnTo>
                          <a:pt x="108" y="1350"/>
                        </a:lnTo>
                        <a:lnTo>
                          <a:pt x="138" y="1296"/>
                        </a:lnTo>
                        <a:lnTo>
                          <a:pt x="170" y="1242"/>
                        </a:lnTo>
                        <a:lnTo>
                          <a:pt x="204" y="1190"/>
                        </a:lnTo>
                        <a:lnTo>
                          <a:pt x="238" y="1138"/>
                        </a:lnTo>
                        <a:lnTo>
                          <a:pt x="272" y="1086"/>
                        </a:lnTo>
                        <a:lnTo>
                          <a:pt x="310" y="1036"/>
                        </a:lnTo>
                        <a:lnTo>
                          <a:pt x="348" y="988"/>
                        </a:lnTo>
                        <a:lnTo>
                          <a:pt x="386" y="940"/>
                        </a:lnTo>
                        <a:lnTo>
                          <a:pt x="426" y="892"/>
                        </a:lnTo>
                        <a:lnTo>
                          <a:pt x="468" y="846"/>
                        </a:lnTo>
                        <a:lnTo>
                          <a:pt x="510" y="800"/>
                        </a:lnTo>
                        <a:lnTo>
                          <a:pt x="552" y="756"/>
                        </a:lnTo>
                        <a:lnTo>
                          <a:pt x="552" y="756"/>
                        </a:lnTo>
                        <a:lnTo>
                          <a:pt x="596" y="712"/>
                        </a:lnTo>
                        <a:lnTo>
                          <a:pt x="642" y="670"/>
                        </a:lnTo>
                        <a:lnTo>
                          <a:pt x="688" y="630"/>
                        </a:lnTo>
                        <a:lnTo>
                          <a:pt x="736" y="590"/>
                        </a:lnTo>
                        <a:lnTo>
                          <a:pt x="784" y="550"/>
                        </a:lnTo>
                        <a:lnTo>
                          <a:pt x="834" y="512"/>
                        </a:lnTo>
                        <a:lnTo>
                          <a:pt x="884" y="476"/>
                        </a:lnTo>
                        <a:lnTo>
                          <a:pt x="934" y="440"/>
                        </a:lnTo>
                        <a:lnTo>
                          <a:pt x="986" y="406"/>
                        </a:lnTo>
                        <a:lnTo>
                          <a:pt x="1040" y="374"/>
                        </a:lnTo>
                        <a:lnTo>
                          <a:pt x="1092" y="342"/>
                        </a:lnTo>
                        <a:lnTo>
                          <a:pt x="1148" y="312"/>
                        </a:lnTo>
                        <a:lnTo>
                          <a:pt x="1202" y="282"/>
                        </a:lnTo>
                        <a:lnTo>
                          <a:pt x="1258" y="254"/>
                        </a:lnTo>
                        <a:lnTo>
                          <a:pt x="1316" y="228"/>
                        </a:lnTo>
                        <a:lnTo>
                          <a:pt x="1374" y="202"/>
                        </a:lnTo>
                        <a:lnTo>
                          <a:pt x="1374" y="202"/>
                        </a:lnTo>
                        <a:lnTo>
                          <a:pt x="1432" y="178"/>
                        </a:lnTo>
                        <a:lnTo>
                          <a:pt x="1490" y="156"/>
                        </a:lnTo>
                        <a:lnTo>
                          <a:pt x="1550" y="136"/>
                        </a:lnTo>
                        <a:lnTo>
                          <a:pt x="1610" y="116"/>
                        </a:lnTo>
                        <a:lnTo>
                          <a:pt x="1672" y="98"/>
                        </a:lnTo>
                        <a:lnTo>
                          <a:pt x="1732" y="80"/>
                        </a:lnTo>
                        <a:lnTo>
                          <a:pt x="1794" y="66"/>
                        </a:lnTo>
                        <a:lnTo>
                          <a:pt x="1858" y="52"/>
                        </a:lnTo>
                        <a:lnTo>
                          <a:pt x="1922" y="40"/>
                        </a:lnTo>
                        <a:lnTo>
                          <a:pt x="1984" y="30"/>
                        </a:lnTo>
                        <a:lnTo>
                          <a:pt x="2050" y="20"/>
                        </a:lnTo>
                        <a:lnTo>
                          <a:pt x="2114" y="12"/>
                        </a:lnTo>
                        <a:lnTo>
                          <a:pt x="2180" y="8"/>
                        </a:lnTo>
                        <a:lnTo>
                          <a:pt x="2246" y="2"/>
                        </a:lnTo>
                        <a:lnTo>
                          <a:pt x="2312" y="0"/>
                        </a:lnTo>
                        <a:lnTo>
                          <a:pt x="2378" y="0"/>
                        </a:lnTo>
                        <a:lnTo>
                          <a:pt x="2378" y="0"/>
                        </a:lnTo>
                        <a:lnTo>
                          <a:pt x="2444" y="0"/>
                        </a:lnTo>
                        <a:lnTo>
                          <a:pt x="2510" y="2"/>
                        </a:lnTo>
                        <a:lnTo>
                          <a:pt x="2576" y="8"/>
                        </a:lnTo>
                        <a:lnTo>
                          <a:pt x="2642" y="12"/>
                        </a:lnTo>
                        <a:lnTo>
                          <a:pt x="2706" y="20"/>
                        </a:lnTo>
                        <a:lnTo>
                          <a:pt x="2772" y="30"/>
                        </a:lnTo>
                        <a:lnTo>
                          <a:pt x="2834" y="40"/>
                        </a:lnTo>
                        <a:lnTo>
                          <a:pt x="2898" y="52"/>
                        </a:lnTo>
                        <a:lnTo>
                          <a:pt x="2962" y="66"/>
                        </a:lnTo>
                        <a:lnTo>
                          <a:pt x="3024" y="80"/>
                        </a:lnTo>
                        <a:lnTo>
                          <a:pt x="3084" y="98"/>
                        </a:lnTo>
                        <a:lnTo>
                          <a:pt x="3146" y="116"/>
                        </a:lnTo>
                        <a:lnTo>
                          <a:pt x="3206" y="136"/>
                        </a:lnTo>
                        <a:lnTo>
                          <a:pt x="3266" y="156"/>
                        </a:lnTo>
                        <a:lnTo>
                          <a:pt x="3324" y="178"/>
                        </a:lnTo>
                        <a:lnTo>
                          <a:pt x="3382" y="202"/>
                        </a:lnTo>
                        <a:lnTo>
                          <a:pt x="3382" y="202"/>
                        </a:lnTo>
                        <a:lnTo>
                          <a:pt x="3440" y="228"/>
                        </a:lnTo>
                        <a:lnTo>
                          <a:pt x="3498" y="254"/>
                        </a:lnTo>
                        <a:lnTo>
                          <a:pt x="3554" y="282"/>
                        </a:lnTo>
                        <a:lnTo>
                          <a:pt x="3608" y="312"/>
                        </a:lnTo>
                        <a:lnTo>
                          <a:pt x="3664" y="342"/>
                        </a:lnTo>
                        <a:lnTo>
                          <a:pt x="3716" y="374"/>
                        </a:lnTo>
                        <a:lnTo>
                          <a:pt x="3770" y="406"/>
                        </a:lnTo>
                        <a:lnTo>
                          <a:pt x="3822" y="440"/>
                        </a:lnTo>
                        <a:lnTo>
                          <a:pt x="3872" y="476"/>
                        </a:lnTo>
                        <a:lnTo>
                          <a:pt x="3922" y="512"/>
                        </a:lnTo>
                        <a:lnTo>
                          <a:pt x="3972" y="550"/>
                        </a:lnTo>
                        <a:lnTo>
                          <a:pt x="4020" y="590"/>
                        </a:lnTo>
                        <a:lnTo>
                          <a:pt x="4068" y="630"/>
                        </a:lnTo>
                        <a:lnTo>
                          <a:pt x="4114" y="670"/>
                        </a:lnTo>
                        <a:lnTo>
                          <a:pt x="4160" y="712"/>
                        </a:lnTo>
                        <a:lnTo>
                          <a:pt x="4204" y="756"/>
                        </a:lnTo>
                        <a:lnTo>
                          <a:pt x="4204" y="756"/>
                        </a:lnTo>
                        <a:lnTo>
                          <a:pt x="4246" y="800"/>
                        </a:lnTo>
                        <a:lnTo>
                          <a:pt x="4288" y="846"/>
                        </a:lnTo>
                        <a:lnTo>
                          <a:pt x="4330" y="892"/>
                        </a:lnTo>
                        <a:lnTo>
                          <a:pt x="4370" y="940"/>
                        </a:lnTo>
                        <a:lnTo>
                          <a:pt x="4410" y="988"/>
                        </a:lnTo>
                        <a:lnTo>
                          <a:pt x="4446" y="1036"/>
                        </a:lnTo>
                        <a:lnTo>
                          <a:pt x="4484" y="1086"/>
                        </a:lnTo>
                        <a:lnTo>
                          <a:pt x="4518" y="1138"/>
                        </a:lnTo>
                        <a:lnTo>
                          <a:pt x="4552" y="1190"/>
                        </a:lnTo>
                        <a:lnTo>
                          <a:pt x="4586" y="1242"/>
                        </a:lnTo>
                        <a:lnTo>
                          <a:pt x="4618" y="1296"/>
                        </a:lnTo>
                        <a:lnTo>
                          <a:pt x="4648" y="1350"/>
                        </a:lnTo>
                        <a:lnTo>
                          <a:pt x="4678" y="1406"/>
                        </a:lnTo>
                        <a:lnTo>
                          <a:pt x="4706" y="1462"/>
                        </a:lnTo>
                        <a:lnTo>
                          <a:pt x="4732" y="1518"/>
                        </a:lnTo>
                        <a:lnTo>
                          <a:pt x="4756" y="1576"/>
                        </a:lnTo>
                        <a:lnTo>
                          <a:pt x="0" y="1576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chemeClr val="bg1">
                          <a:alpha val="75000"/>
                        </a:schemeClr>
                      </a:gs>
                      <a:gs pos="100000">
                        <a:schemeClr val="bg1">
                          <a:gamma/>
                          <a:tint val="0"/>
                          <a:invGamma/>
                          <a:alpha val="0"/>
                        </a:schemeClr>
                      </a:gs>
                    </a:gsLst>
                    <a:lin ang="5400000" scaled="1"/>
                  </a:gradFill>
                  <a:ln w="9525" cap="flat" cmpd="sng">
                    <a:noFill/>
                    <a:prstDash val="solid"/>
                    <a:rou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CN" altLang="en-US" b="0">
                      <a:solidFill>
                        <a:srgbClr val="002060"/>
                      </a:solidFill>
                    </a:endParaRPr>
                  </a:p>
                </p:txBody>
              </p:sp>
            </p:grpSp>
          </p:grpSp>
          <p:sp>
            <p:nvSpPr>
              <p:cNvPr id="94" name="Oval 57"/>
              <p:cNvSpPr>
                <a:spLocks noChangeArrowheads="1"/>
              </p:cNvSpPr>
              <p:nvPr/>
            </p:nvSpPr>
            <p:spPr bwMode="auto">
              <a:xfrm>
                <a:off x="9799651" y="2798037"/>
                <a:ext cx="72710" cy="65529"/>
              </a:xfrm>
              <a:prstGeom prst="ellipse">
                <a:avLst/>
              </a:prstGeom>
              <a:gradFill rotWithShape="1">
                <a:gsLst>
                  <a:gs pos="0">
                    <a:schemeClr val="bg1"/>
                  </a:gs>
                  <a:gs pos="100000">
                    <a:srgbClr val="67ABF5"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none" anchor="ctr"/>
              <a:lstStyle/>
              <a:p>
                <a:endParaRPr lang="zh-CN" altLang="en-US" b="0">
                  <a:solidFill>
                    <a:srgbClr val="002060"/>
                  </a:solidFill>
                </a:endParaRPr>
              </a:p>
            </p:txBody>
          </p:sp>
        </p:grpSp>
      </p:grpSp>
      <p:grpSp>
        <p:nvGrpSpPr>
          <p:cNvPr id="99" name="组合 98"/>
          <p:cNvGrpSpPr/>
          <p:nvPr/>
        </p:nvGrpSpPr>
        <p:grpSpPr>
          <a:xfrm>
            <a:off x="2482308" y="4868932"/>
            <a:ext cx="4456704" cy="563126"/>
            <a:chOff x="914400" y="1720161"/>
            <a:chExt cx="3656309" cy="461992"/>
          </a:xfrm>
        </p:grpSpPr>
        <p:grpSp>
          <p:nvGrpSpPr>
            <p:cNvPr id="100" name="组合 99"/>
            <p:cNvGrpSpPr/>
            <p:nvPr/>
          </p:nvGrpSpPr>
          <p:grpSpPr>
            <a:xfrm>
              <a:off x="914400" y="1720161"/>
              <a:ext cx="3656309" cy="461992"/>
              <a:chOff x="914400" y="1682061"/>
              <a:chExt cx="3656309" cy="461992"/>
            </a:xfrm>
          </p:grpSpPr>
          <p:sp>
            <p:nvSpPr>
              <p:cNvPr id="102" name="矩形 101"/>
              <p:cNvSpPr/>
              <p:nvPr/>
            </p:nvSpPr>
            <p:spPr>
              <a:xfrm>
                <a:off x="914400" y="1736037"/>
                <a:ext cx="717550" cy="134038"/>
              </a:xfrm>
              <a:prstGeom prst="rect">
                <a:avLst/>
              </a:prstGeom>
              <a:gradFill>
                <a:gsLst>
                  <a:gs pos="0">
                    <a:srgbClr val="0070C0"/>
                  </a:gs>
                  <a:gs pos="100000">
                    <a:srgbClr val="00B0F0">
                      <a:alpha val="0"/>
                    </a:srgbClr>
                  </a:gs>
                </a:gsLst>
                <a:lin ang="27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 dirty="0">
                  <a:ea typeface="+mj-ea"/>
                </a:endParaRPr>
              </a:p>
            </p:txBody>
          </p:sp>
          <p:sp>
            <p:nvSpPr>
              <p:cNvPr id="103" name="矩形 102"/>
              <p:cNvSpPr/>
              <p:nvPr/>
            </p:nvSpPr>
            <p:spPr>
              <a:xfrm>
                <a:off x="965200" y="1682061"/>
                <a:ext cx="79375" cy="334063"/>
              </a:xfrm>
              <a:prstGeom prst="rect">
                <a:avLst/>
              </a:prstGeom>
              <a:gradFill>
                <a:gsLst>
                  <a:gs pos="0">
                    <a:srgbClr val="F76E37"/>
                  </a:gs>
                  <a:gs pos="100000">
                    <a:schemeClr val="accent4">
                      <a:alpha val="0"/>
                    </a:schemeClr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ea typeface="+mj-ea"/>
                </a:endParaRPr>
              </a:p>
            </p:txBody>
          </p:sp>
          <p:sp>
            <p:nvSpPr>
              <p:cNvPr id="104" name="文本框 103"/>
              <p:cNvSpPr txBox="1"/>
              <p:nvPr/>
            </p:nvSpPr>
            <p:spPr>
              <a:xfrm>
                <a:off x="1004887" y="1765300"/>
                <a:ext cx="3565822" cy="3787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dirty="0">
                    <a:solidFill>
                      <a:srgbClr val="3C6EC8"/>
                    </a:solidFill>
                    <a:ea typeface="+mj-ea"/>
                  </a:rPr>
                  <a:t>彻底解决口令机制的弊端</a:t>
                </a:r>
                <a:endParaRPr lang="zh-CN" altLang="en-US" sz="2400" dirty="0">
                  <a:solidFill>
                    <a:srgbClr val="3C6EC8"/>
                  </a:solidFill>
                  <a:ea typeface="+mj-ea"/>
                </a:endParaRPr>
              </a:p>
            </p:txBody>
          </p:sp>
        </p:grpSp>
        <p:sp>
          <p:nvSpPr>
            <p:cNvPr id="101" name="矩形 100"/>
            <p:cNvSpPr/>
            <p:nvPr/>
          </p:nvSpPr>
          <p:spPr>
            <a:xfrm>
              <a:off x="1012825" y="1812978"/>
              <a:ext cx="116681" cy="116681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ea typeface="+mj-ea"/>
              </a:endParaRPr>
            </a:p>
          </p:txBody>
        </p:sp>
      </p:grpSp>
      <p:grpSp>
        <p:nvGrpSpPr>
          <p:cNvPr id="105" name="组合 104"/>
          <p:cNvGrpSpPr/>
          <p:nvPr/>
        </p:nvGrpSpPr>
        <p:grpSpPr>
          <a:xfrm>
            <a:off x="2702901" y="5866918"/>
            <a:ext cx="3925265" cy="435247"/>
            <a:chOff x="2994392" y="2085290"/>
            <a:chExt cx="3925265" cy="435247"/>
          </a:xfrm>
        </p:grpSpPr>
        <p:sp>
          <p:nvSpPr>
            <p:cNvPr id="106" name="矩形 105"/>
            <p:cNvSpPr/>
            <p:nvPr/>
          </p:nvSpPr>
          <p:spPr>
            <a:xfrm>
              <a:off x="3332336" y="2085290"/>
              <a:ext cx="3587321" cy="435247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 lvl="0" defTabSz="457200">
                <a:lnSpc>
                  <a:spcPct val="120000"/>
                </a:lnSpc>
                <a:defRPr/>
              </a:pPr>
              <a:r>
                <a:rPr lang="zh-CN" altLang="en-US" sz="2000" dirty="0">
                  <a:solidFill>
                    <a:srgbClr val="002060"/>
                  </a:solidFill>
                  <a:ea typeface="思源黑体 CN Regular" panose="020B0500000000000000" pitchFamily="34" charset="-122"/>
                  <a:cs typeface="Times New Roman" panose="02020603050405020304" pitchFamily="18" charset="0"/>
                  <a:sym typeface="字魂105号-简雅黑" panose="00000500000000000000" pitchFamily="2" charset="-122"/>
                </a:rPr>
                <a:t>（</a:t>
              </a:r>
              <a:r>
                <a:rPr lang="en-US" altLang="zh-CN" sz="2000" dirty="0">
                  <a:solidFill>
                    <a:srgbClr val="002060"/>
                  </a:solidFill>
                  <a:ea typeface="思源黑体 CN Regular" panose="020B0500000000000000" pitchFamily="34" charset="-122"/>
                  <a:cs typeface="Times New Roman" panose="02020603050405020304" pitchFamily="18" charset="0"/>
                  <a:sym typeface="字魂105号-简雅黑" panose="00000500000000000000" pitchFamily="2" charset="-122"/>
                </a:rPr>
                <a:t>OTP-One-Time password</a:t>
              </a:r>
              <a:r>
                <a:rPr lang="zh-CN" altLang="en-US" sz="2000" dirty="0">
                  <a:solidFill>
                    <a:srgbClr val="002060"/>
                  </a:solidFill>
                  <a:ea typeface="思源黑体 CN Regular" panose="020B0500000000000000" pitchFamily="34" charset="-122"/>
                  <a:cs typeface="Times New Roman" panose="02020603050405020304" pitchFamily="18" charset="0"/>
                  <a:sym typeface="字魂105号-简雅黑" panose="00000500000000000000" pitchFamily="2" charset="-122"/>
                </a:rPr>
                <a:t>）</a:t>
              </a:r>
              <a:endParaRPr lang="zh-CN" altLang="en-US" sz="2000" dirty="0">
                <a:solidFill>
                  <a:srgbClr val="002060"/>
                </a:solidFill>
                <a:ea typeface="思源黑体 CN Regular" panose="020B0500000000000000" pitchFamily="34" charset="-122"/>
                <a:cs typeface="Times New Roman" panose="02020603050405020304" pitchFamily="18" charset="0"/>
                <a:sym typeface="字魂105号-简雅黑" panose="00000500000000000000" pitchFamily="2" charset="-122"/>
              </a:endParaRPr>
            </a:p>
          </p:txBody>
        </p:sp>
        <p:grpSp>
          <p:nvGrpSpPr>
            <p:cNvPr id="107" name="Group 51"/>
            <p:cNvGrpSpPr/>
            <p:nvPr/>
          </p:nvGrpSpPr>
          <p:grpSpPr bwMode="auto">
            <a:xfrm>
              <a:off x="2994392" y="2163023"/>
              <a:ext cx="273210" cy="302684"/>
              <a:chOff x="2744" y="-584"/>
              <a:chExt cx="634" cy="702"/>
            </a:xfrm>
          </p:grpSpPr>
          <p:sp>
            <p:nvSpPr>
              <p:cNvPr id="108" name="Oval 52"/>
              <p:cNvSpPr>
                <a:spLocks noChangeArrowheads="1"/>
              </p:cNvSpPr>
              <p:nvPr/>
            </p:nvSpPr>
            <p:spPr bwMode="auto">
              <a:xfrm>
                <a:off x="2744" y="-85"/>
                <a:ext cx="590" cy="203"/>
              </a:xfrm>
              <a:prstGeom prst="ellipse">
                <a:avLst/>
              </a:prstGeom>
              <a:gradFill rotWithShape="1">
                <a:gsLst>
                  <a:gs pos="0">
                    <a:schemeClr val="tx1">
                      <a:alpha val="50000"/>
                    </a:schemeClr>
                  </a:gs>
                  <a:gs pos="100000">
                    <a:schemeClr val="tx1">
                      <a:gamma/>
                      <a:shade val="46275"/>
                      <a:invGamma/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</a:gradFill>
              <a:ln w="31750" cap="rnd" algn="ctr">
                <a:noFill/>
                <a:prstDash val="sysDot"/>
                <a:rou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 b="0"/>
              </a:p>
            </p:txBody>
          </p:sp>
          <p:grpSp>
            <p:nvGrpSpPr>
              <p:cNvPr id="109" name="Group 53"/>
              <p:cNvGrpSpPr/>
              <p:nvPr/>
            </p:nvGrpSpPr>
            <p:grpSpPr bwMode="auto">
              <a:xfrm>
                <a:off x="2765" y="-584"/>
                <a:ext cx="613" cy="613"/>
                <a:chOff x="2370" y="1139"/>
                <a:chExt cx="1089" cy="1089"/>
              </a:xfrm>
            </p:grpSpPr>
            <p:sp>
              <p:nvSpPr>
                <p:cNvPr id="110" name="Oval 54"/>
                <p:cNvSpPr>
                  <a:spLocks noChangeArrowheads="1"/>
                </p:cNvSpPr>
                <p:nvPr/>
              </p:nvSpPr>
              <p:spPr bwMode="auto">
                <a:xfrm>
                  <a:off x="2370" y="1139"/>
                  <a:ext cx="1089" cy="1089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0070C0"/>
                    </a:gs>
                    <a:gs pos="100000">
                      <a:srgbClr val="002060"/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zh-CN" altLang="en-US" b="0"/>
                </a:p>
              </p:txBody>
            </p:sp>
            <p:grpSp>
              <p:nvGrpSpPr>
                <p:cNvPr id="111" name="Group 55"/>
                <p:cNvGrpSpPr/>
                <p:nvPr/>
              </p:nvGrpSpPr>
              <p:grpSpPr bwMode="auto">
                <a:xfrm>
                  <a:off x="2426" y="1169"/>
                  <a:ext cx="908" cy="296"/>
                  <a:chOff x="1431" y="1843"/>
                  <a:chExt cx="907" cy="295"/>
                </a:xfrm>
              </p:grpSpPr>
              <p:sp>
                <p:nvSpPr>
                  <p:cNvPr id="112" name="Freeform 56"/>
                  <p:cNvSpPr/>
                  <p:nvPr/>
                </p:nvSpPr>
                <p:spPr bwMode="auto">
                  <a:xfrm>
                    <a:off x="1423" y="1843"/>
                    <a:ext cx="916" cy="296"/>
                  </a:xfrm>
                  <a:custGeom>
                    <a:avLst/>
                    <a:gdLst/>
                    <a:ahLst/>
                    <a:cxnLst>
                      <a:cxn ang="0">
                        <a:pos x="0" y="1576"/>
                      </a:cxn>
                      <a:cxn ang="0">
                        <a:pos x="50" y="1462"/>
                      </a:cxn>
                      <a:cxn ang="0">
                        <a:pos x="108" y="1350"/>
                      </a:cxn>
                      <a:cxn ang="0">
                        <a:pos x="170" y="1242"/>
                      </a:cxn>
                      <a:cxn ang="0">
                        <a:pos x="238" y="1138"/>
                      </a:cxn>
                      <a:cxn ang="0">
                        <a:pos x="310" y="1036"/>
                      </a:cxn>
                      <a:cxn ang="0">
                        <a:pos x="386" y="940"/>
                      </a:cxn>
                      <a:cxn ang="0">
                        <a:pos x="468" y="846"/>
                      </a:cxn>
                      <a:cxn ang="0">
                        <a:pos x="552" y="756"/>
                      </a:cxn>
                      <a:cxn ang="0">
                        <a:pos x="596" y="712"/>
                      </a:cxn>
                      <a:cxn ang="0">
                        <a:pos x="688" y="630"/>
                      </a:cxn>
                      <a:cxn ang="0">
                        <a:pos x="784" y="550"/>
                      </a:cxn>
                      <a:cxn ang="0">
                        <a:pos x="884" y="476"/>
                      </a:cxn>
                      <a:cxn ang="0">
                        <a:pos x="986" y="406"/>
                      </a:cxn>
                      <a:cxn ang="0">
                        <a:pos x="1092" y="342"/>
                      </a:cxn>
                      <a:cxn ang="0">
                        <a:pos x="1202" y="282"/>
                      </a:cxn>
                      <a:cxn ang="0">
                        <a:pos x="1316" y="228"/>
                      </a:cxn>
                      <a:cxn ang="0">
                        <a:pos x="1374" y="202"/>
                      </a:cxn>
                      <a:cxn ang="0">
                        <a:pos x="1490" y="156"/>
                      </a:cxn>
                      <a:cxn ang="0">
                        <a:pos x="1610" y="116"/>
                      </a:cxn>
                      <a:cxn ang="0">
                        <a:pos x="1732" y="80"/>
                      </a:cxn>
                      <a:cxn ang="0">
                        <a:pos x="1858" y="52"/>
                      </a:cxn>
                      <a:cxn ang="0">
                        <a:pos x="1984" y="30"/>
                      </a:cxn>
                      <a:cxn ang="0">
                        <a:pos x="2114" y="12"/>
                      </a:cxn>
                      <a:cxn ang="0">
                        <a:pos x="2246" y="2"/>
                      </a:cxn>
                      <a:cxn ang="0">
                        <a:pos x="2378" y="0"/>
                      </a:cxn>
                      <a:cxn ang="0">
                        <a:pos x="2444" y="0"/>
                      </a:cxn>
                      <a:cxn ang="0">
                        <a:pos x="2576" y="8"/>
                      </a:cxn>
                      <a:cxn ang="0">
                        <a:pos x="2706" y="20"/>
                      </a:cxn>
                      <a:cxn ang="0">
                        <a:pos x="2834" y="40"/>
                      </a:cxn>
                      <a:cxn ang="0">
                        <a:pos x="2962" y="66"/>
                      </a:cxn>
                      <a:cxn ang="0">
                        <a:pos x="3084" y="98"/>
                      </a:cxn>
                      <a:cxn ang="0">
                        <a:pos x="3206" y="136"/>
                      </a:cxn>
                      <a:cxn ang="0">
                        <a:pos x="3324" y="178"/>
                      </a:cxn>
                      <a:cxn ang="0">
                        <a:pos x="3382" y="202"/>
                      </a:cxn>
                      <a:cxn ang="0">
                        <a:pos x="3498" y="254"/>
                      </a:cxn>
                      <a:cxn ang="0">
                        <a:pos x="3608" y="312"/>
                      </a:cxn>
                      <a:cxn ang="0">
                        <a:pos x="3716" y="374"/>
                      </a:cxn>
                      <a:cxn ang="0">
                        <a:pos x="3822" y="440"/>
                      </a:cxn>
                      <a:cxn ang="0">
                        <a:pos x="3922" y="512"/>
                      </a:cxn>
                      <a:cxn ang="0">
                        <a:pos x="4020" y="590"/>
                      </a:cxn>
                      <a:cxn ang="0">
                        <a:pos x="4114" y="670"/>
                      </a:cxn>
                      <a:cxn ang="0">
                        <a:pos x="4204" y="756"/>
                      </a:cxn>
                      <a:cxn ang="0">
                        <a:pos x="4246" y="800"/>
                      </a:cxn>
                      <a:cxn ang="0">
                        <a:pos x="4330" y="892"/>
                      </a:cxn>
                      <a:cxn ang="0">
                        <a:pos x="4410" y="988"/>
                      </a:cxn>
                      <a:cxn ang="0">
                        <a:pos x="4484" y="1086"/>
                      </a:cxn>
                      <a:cxn ang="0">
                        <a:pos x="4552" y="1190"/>
                      </a:cxn>
                      <a:cxn ang="0">
                        <a:pos x="4618" y="1296"/>
                      </a:cxn>
                      <a:cxn ang="0">
                        <a:pos x="4678" y="1406"/>
                      </a:cxn>
                      <a:cxn ang="0">
                        <a:pos x="4732" y="1518"/>
                      </a:cxn>
                      <a:cxn ang="0">
                        <a:pos x="0" y="1576"/>
                      </a:cxn>
                    </a:cxnLst>
                    <a:rect l="0" t="0" r="r" b="b"/>
                    <a:pathLst>
                      <a:path w="4756" h="1576">
                        <a:moveTo>
                          <a:pt x="0" y="1576"/>
                        </a:moveTo>
                        <a:lnTo>
                          <a:pt x="0" y="1576"/>
                        </a:lnTo>
                        <a:lnTo>
                          <a:pt x="24" y="1518"/>
                        </a:lnTo>
                        <a:lnTo>
                          <a:pt x="50" y="1462"/>
                        </a:lnTo>
                        <a:lnTo>
                          <a:pt x="78" y="1406"/>
                        </a:lnTo>
                        <a:lnTo>
                          <a:pt x="108" y="1350"/>
                        </a:lnTo>
                        <a:lnTo>
                          <a:pt x="138" y="1296"/>
                        </a:lnTo>
                        <a:lnTo>
                          <a:pt x="170" y="1242"/>
                        </a:lnTo>
                        <a:lnTo>
                          <a:pt x="204" y="1190"/>
                        </a:lnTo>
                        <a:lnTo>
                          <a:pt x="238" y="1138"/>
                        </a:lnTo>
                        <a:lnTo>
                          <a:pt x="272" y="1086"/>
                        </a:lnTo>
                        <a:lnTo>
                          <a:pt x="310" y="1036"/>
                        </a:lnTo>
                        <a:lnTo>
                          <a:pt x="348" y="988"/>
                        </a:lnTo>
                        <a:lnTo>
                          <a:pt x="386" y="940"/>
                        </a:lnTo>
                        <a:lnTo>
                          <a:pt x="426" y="892"/>
                        </a:lnTo>
                        <a:lnTo>
                          <a:pt x="468" y="846"/>
                        </a:lnTo>
                        <a:lnTo>
                          <a:pt x="510" y="800"/>
                        </a:lnTo>
                        <a:lnTo>
                          <a:pt x="552" y="756"/>
                        </a:lnTo>
                        <a:lnTo>
                          <a:pt x="552" y="756"/>
                        </a:lnTo>
                        <a:lnTo>
                          <a:pt x="596" y="712"/>
                        </a:lnTo>
                        <a:lnTo>
                          <a:pt x="642" y="670"/>
                        </a:lnTo>
                        <a:lnTo>
                          <a:pt x="688" y="630"/>
                        </a:lnTo>
                        <a:lnTo>
                          <a:pt x="736" y="590"/>
                        </a:lnTo>
                        <a:lnTo>
                          <a:pt x="784" y="550"/>
                        </a:lnTo>
                        <a:lnTo>
                          <a:pt x="834" y="512"/>
                        </a:lnTo>
                        <a:lnTo>
                          <a:pt x="884" y="476"/>
                        </a:lnTo>
                        <a:lnTo>
                          <a:pt x="934" y="440"/>
                        </a:lnTo>
                        <a:lnTo>
                          <a:pt x="986" y="406"/>
                        </a:lnTo>
                        <a:lnTo>
                          <a:pt x="1040" y="374"/>
                        </a:lnTo>
                        <a:lnTo>
                          <a:pt x="1092" y="342"/>
                        </a:lnTo>
                        <a:lnTo>
                          <a:pt x="1148" y="312"/>
                        </a:lnTo>
                        <a:lnTo>
                          <a:pt x="1202" y="282"/>
                        </a:lnTo>
                        <a:lnTo>
                          <a:pt x="1258" y="254"/>
                        </a:lnTo>
                        <a:lnTo>
                          <a:pt x="1316" y="228"/>
                        </a:lnTo>
                        <a:lnTo>
                          <a:pt x="1374" y="202"/>
                        </a:lnTo>
                        <a:lnTo>
                          <a:pt x="1374" y="202"/>
                        </a:lnTo>
                        <a:lnTo>
                          <a:pt x="1432" y="178"/>
                        </a:lnTo>
                        <a:lnTo>
                          <a:pt x="1490" y="156"/>
                        </a:lnTo>
                        <a:lnTo>
                          <a:pt x="1550" y="136"/>
                        </a:lnTo>
                        <a:lnTo>
                          <a:pt x="1610" y="116"/>
                        </a:lnTo>
                        <a:lnTo>
                          <a:pt x="1672" y="98"/>
                        </a:lnTo>
                        <a:lnTo>
                          <a:pt x="1732" y="80"/>
                        </a:lnTo>
                        <a:lnTo>
                          <a:pt x="1794" y="66"/>
                        </a:lnTo>
                        <a:lnTo>
                          <a:pt x="1858" y="52"/>
                        </a:lnTo>
                        <a:lnTo>
                          <a:pt x="1922" y="40"/>
                        </a:lnTo>
                        <a:lnTo>
                          <a:pt x="1984" y="30"/>
                        </a:lnTo>
                        <a:lnTo>
                          <a:pt x="2050" y="20"/>
                        </a:lnTo>
                        <a:lnTo>
                          <a:pt x="2114" y="12"/>
                        </a:lnTo>
                        <a:lnTo>
                          <a:pt x="2180" y="8"/>
                        </a:lnTo>
                        <a:lnTo>
                          <a:pt x="2246" y="2"/>
                        </a:lnTo>
                        <a:lnTo>
                          <a:pt x="2312" y="0"/>
                        </a:lnTo>
                        <a:lnTo>
                          <a:pt x="2378" y="0"/>
                        </a:lnTo>
                        <a:lnTo>
                          <a:pt x="2378" y="0"/>
                        </a:lnTo>
                        <a:lnTo>
                          <a:pt x="2444" y="0"/>
                        </a:lnTo>
                        <a:lnTo>
                          <a:pt x="2510" y="2"/>
                        </a:lnTo>
                        <a:lnTo>
                          <a:pt x="2576" y="8"/>
                        </a:lnTo>
                        <a:lnTo>
                          <a:pt x="2642" y="12"/>
                        </a:lnTo>
                        <a:lnTo>
                          <a:pt x="2706" y="20"/>
                        </a:lnTo>
                        <a:lnTo>
                          <a:pt x="2772" y="30"/>
                        </a:lnTo>
                        <a:lnTo>
                          <a:pt x="2834" y="40"/>
                        </a:lnTo>
                        <a:lnTo>
                          <a:pt x="2898" y="52"/>
                        </a:lnTo>
                        <a:lnTo>
                          <a:pt x="2962" y="66"/>
                        </a:lnTo>
                        <a:lnTo>
                          <a:pt x="3024" y="80"/>
                        </a:lnTo>
                        <a:lnTo>
                          <a:pt x="3084" y="98"/>
                        </a:lnTo>
                        <a:lnTo>
                          <a:pt x="3146" y="116"/>
                        </a:lnTo>
                        <a:lnTo>
                          <a:pt x="3206" y="136"/>
                        </a:lnTo>
                        <a:lnTo>
                          <a:pt x="3266" y="156"/>
                        </a:lnTo>
                        <a:lnTo>
                          <a:pt x="3324" y="178"/>
                        </a:lnTo>
                        <a:lnTo>
                          <a:pt x="3382" y="202"/>
                        </a:lnTo>
                        <a:lnTo>
                          <a:pt x="3382" y="202"/>
                        </a:lnTo>
                        <a:lnTo>
                          <a:pt x="3440" y="228"/>
                        </a:lnTo>
                        <a:lnTo>
                          <a:pt x="3498" y="254"/>
                        </a:lnTo>
                        <a:lnTo>
                          <a:pt x="3554" y="282"/>
                        </a:lnTo>
                        <a:lnTo>
                          <a:pt x="3608" y="312"/>
                        </a:lnTo>
                        <a:lnTo>
                          <a:pt x="3664" y="342"/>
                        </a:lnTo>
                        <a:lnTo>
                          <a:pt x="3716" y="374"/>
                        </a:lnTo>
                        <a:lnTo>
                          <a:pt x="3770" y="406"/>
                        </a:lnTo>
                        <a:lnTo>
                          <a:pt x="3822" y="440"/>
                        </a:lnTo>
                        <a:lnTo>
                          <a:pt x="3872" y="476"/>
                        </a:lnTo>
                        <a:lnTo>
                          <a:pt x="3922" y="512"/>
                        </a:lnTo>
                        <a:lnTo>
                          <a:pt x="3972" y="550"/>
                        </a:lnTo>
                        <a:lnTo>
                          <a:pt x="4020" y="590"/>
                        </a:lnTo>
                        <a:lnTo>
                          <a:pt x="4068" y="630"/>
                        </a:lnTo>
                        <a:lnTo>
                          <a:pt x="4114" y="670"/>
                        </a:lnTo>
                        <a:lnTo>
                          <a:pt x="4160" y="712"/>
                        </a:lnTo>
                        <a:lnTo>
                          <a:pt x="4204" y="756"/>
                        </a:lnTo>
                        <a:lnTo>
                          <a:pt x="4204" y="756"/>
                        </a:lnTo>
                        <a:lnTo>
                          <a:pt x="4246" y="800"/>
                        </a:lnTo>
                        <a:lnTo>
                          <a:pt x="4288" y="846"/>
                        </a:lnTo>
                        <a:lnTo>
                          <a:pt x="4330" y="892"/>
                        </a:lnTo>
                        <a:lnTo>
                          <a:pt x="4370" y="940"/>
                        </a:lnTo>
                        <a:lnTo>
                          <a:pt x="4410" y="988"/>
                        </a:lnTo>
                        <a:lnTo>
                          <a:pt x="4446" y="1036"/>
                        </a:lnTo>
                        <a:lnTo>
                          <a:pt x="4484" y="1086"/>
                        </a:lnTo>
                        <a:lnTo>
                          <a:pt x="4518" y="1138"/>
                        </a:lnTo>
                        <a:lnTo>
                          <a:pt x="4552" y="1190"/>
                        </a:lnTo>
                        <a:lnTo>
                          <a:pt x="4586" y="1242"/>
                        </a:lnTo>
                        <a:lnTo>
                          <a:pt x="4618" y="1296"/>
                        </a:lnTo>
                        <a:lnTo>
                          <a:pt x="4648" y="1350"/>
                        </a:lnTo>
                        <a:lnTo>
                          <a:pt x="4678" y="1406"/>
                        </a:lnTo>
                        <a:lnTo>
                          <a:pt x="4706" y="1462"/>
                        </a:lnTo>
                        <a:lnTo>
                          <a:pt x="4732" y="1518"/>
                        </a:lnTo>
                        <a:lnTo>
                          <a:pt x="4756" y="1576"/>
                        </a:lnTo>
                        <a:lnTo>
                          <a:pt x="0" y="1576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chemeClr val="bg1">
                          <a:alpha val="75000"/>
                        </a:schemeClr>
                      </a:gs>
                      <a:gs pos="100000">
                        <a:schemeClr val="bg1">
                          <a:gamma/>
                          <a:tint val="0"/>
                          <a:invGamma/>
                          <a:alpha val="0"/>
                        </a:schemeClr>
                      </a:gs>
                    </a:gsLst>
                    <a:lin ang="5400000" scaled="1"/>
                  </a:gradFill>
                  <a:ln w="9525" cap="flat" cmpd="sng">
                    <a:noFill/>
                    <a:prstDash val="solid"/>
                    <a:rou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CN" altLang="en-US" b="0"/>
                  </a:p>
                </p:txBody>
              </p:sp>
              <p:sp>
                <p:nvSpPr>
                  <p:cNvPr id="113" name="Oval 57"/>
                  <p:cNvSpPr>
                    <a:spLocks noChangeArrowheads="1"/>
                  </p:cNvSpPr>
                  <p:nvPr/>
                </p:nvSpPr>
                <p:spPr bwMode="auto">
                  <a:xfrm>
                    <a:off x="1771" y="1843"/>
                    <a:ext cx="227" cy="204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chemeClr val="bg1"/>
                      </a:gs>
                      <a:gs pos="100000">
                        <a:srgbClr val="67ABF5"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 b="0"/>
                  </a:p>
                </p:txBody>
              </p:sp>
            </p:grpSp>
          </p:grpSp>
        </p:grpSp>
      </p:grpSp>
      <p:grpSp>
        <p:nvGrpSpPr>
          <p:cNvPr id="114" name="组合 113"/>
          <p:cNvGrpSpPr/>
          <p:nvPr/>
        </p:nvGrpSpPr>
        <p:grpSpPr>
          <a:xfrm>
            <a:off x="2702901" y="5431863"/>
            <a:ext cx="5135010" cy="435247"/>
            <a:chOff x="2994392" y="1577185"/>
            <a:chExt cx="5135010" cy="435247"/>
          </a:xfrm>
        </p:grpSpPr>
        <p:sp>
          <p:nvSpPr>
            <p:cNvPr id="115" name="矩形 114"/>
            <p:cNvSpPr/>
            <p:nvPr/>
          </p:nvSpPr>
          <p:spPr>
            <a:xfrm>
              <a:off x="3332336" y="1577185"/>
              <a:ext cx="4797066" cy="435247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 lvl="0" defTabSz="457200">
                <a:lnSpc>
                  <a:spcPct val="120000"/>
                </a:lnSpc>
                <a:defRPr/>
              </a:pPr>
              <a:r>
                <a:rPr lang="zh-CN" altLang="en-US" sz="2000" dirty="0">
                  <a:solidFill>
                    <a:srgbClr val="002060"/>
                  </a:solidFill>
                  <a:cs typeface="Times New Roman" panose="02020603050405020304" pitchFamily="18" charset="0"/>
                  <a:sym typeface="字魂105号-简雅黑" panose="00000500000000000000" pitchFamily="2" charset="-122"/>
                </a:rPr>
                <a:t>使用基于令牌的机制：一次性口令方案</a:t>
              </a:r>
              <a:r>
                <a:rPr lang="zh-CN" altLang="en-US" sz="2000" dirty="0">
                  <a:solidFill>
                    <a:srgbClr val="002060"/>
                  </a:solidFill>
                  <a:ea typeface="思源黑体 CN Regular" panose="020B0500000000000000" pitchFamily="34" charset="-122"/>
                  <a:cs typeface="Times New Roman" panose="02020603050405020304" pitchFamily="18" charset="0"/>
                  <a:sym typeface="字魂105号-简雅黑" panose="00000500000000000000" pitchFamily="2" charset="-122"/>
                </a:rPr>
                <a:t>。</a:t>
              </a:r>
              <a:endParaRPr lang="zh-CN" altLang="en-US" sz="2000" dirty="0">
                <a:solidFill>
                  <a:srgbClr val="002060"/>
                </a:solidFill>
                <a:ea typeface="思源黑体 CN Regular" panose="020B0500000000000000" pitchFamily="34" charset="-122"/>
                <a:cs typeface="Times New Roman" panose="02020603050405020304" pitchFamily="18" charset="0"/>
                <a:sym typeface="字魂105号-简雅黑" panose="00000500000000000000" pitchFamily="2" charset="-122"/>
              </a:endParaRPr>
            </a:p>
          </p:txBody>
        </p:sp>
        <p:grpSp>
          <p:nvGrpSpPr>
            <p:cNvPr id="116" name="组合 115"/>
            <p:cNvGrpSpPr/>
            <p:nvPr/>
          </p:nvGrpSpPr>
          <p:grpSpPr>
            <a:xfrm>
              <a:off x="2994392" y="1682776"/>
              <a:ext cx="264745" cy="302955"/>
              <a:chOff x="9653234" y="2771751"/>
              <a:chExt cx="349200" cy="399600"/>
            </a:xfrm>
          </p:grpSpPr>
          <p:grpSp>
            <p:nvGrpSpPr>
              <p:cNvPr id="117" name="Group 58"/>
              <p:cNvGrpSpPr/>
              <p:nvPr/>
            </p:nvGrpSpPr>
            <p:grpSpPr bwMode="auto">
              <a:xfrm>
                <a:off x="9653234" y="2771751"/>
                <a:ext cx="349200" cy="399600"/>
                <a:chOff x="3061" y="-879"/>
                <a:chExt cx="614" cy="702"/>
              </a:xfrm>
            </p:grpSpPr>
            <p:sp>
              <p:nvSpPr>
                <p:cNvPr id="119" name="Oval 59"/>
                <p:cNvSpPr>
                  <a:spLocks noChangeArrowheads="1"/>
                </p:cNvSpPr>
                <p:nvPr/>
              </p:nvSpPr>
              <p:spPr bwMode="auto">
                <a:xfrm>
                  <a:off x="3061" y="-380"/>
                  <a:ext cx="590" cy="203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tx1">
                        <a:alpha val="50000"/>
                      </a:schemeClr>
                    </a:gs>
                    <a:gs pos="100000">
                      <a:schemeClr val="tx1">
                        <a:gamma/>
                        <a:shade val="46275"/>
                        <a:invGamma/>
                        <a:alpha val="0"/>
                      </a:schemeClr>
                    </a:gs>
                  </a:gsLst>
                  <a:path path="shape">
                    <a:fillToRect l="50000" t="50000" r="50000" b="50000"/>
                  </a:path>
                </a:gradFill>
                <a:ln w="31750" cap="rnd" algn="ctr">
                  <a:noFill/>
                  <a:prstDash val="sysDot"/>
                  <a:rou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 b="0">
                    <a:solidFill>
                      <a:srgbClr val="002060"/>
                    </a:solidFill>
                  </a:endParaRPr>
                </a:p>
              </p:txBody>
            </p:sp>
            <p:grpSp>
              <p:nvGrpSpPr>
                <p:cNvPr id="120" name="Group 60"/>
                <p:cNvGrpSpPr/>
                <p:nvPr/>
              </p:nvGrpSpPr>
              <p:grpSpPr bwMode="auto">
                <a:xfrm>
                  <a:off x="3062" y="-879"/>
                  <a:ext cx="613" cy="613"/>
                  <a:chOff x="2335" y="1139"/>
                  <a:chExt cx="1089" cy="1089"/>
                </a:xfrm>
              </p:grpSpPr>
              <p:sp>
                <p:nvSpPr>
                  <p:cNvPr id="121" name="Oval 61"/>
                  <p:cNvSpPr>
                    <a:spLocks noChangeArrowheads="1"/>
                  </p:cNvSpPr>
                  <p:nvPr/>
                </p:nvSpPr>
                <p:spPr bwMode="auto">
                  <a:xfrm>
                    <a:off x="2335" y="1139"/>
                    <a:ext cx="1089" cy="1089"/>
                  </a:xfrm>
                  <a:prstGeom prst="ellipse">
                    <a:avLst/>
                  </a:prstGeom>
                  <a:solidFill>
                    <a:srgbClr val="7030A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 b="0">
                      <a:solidFill>
                        <a:srgbClr val="002060"/>
                      </a:solidFill>
                    </a:endParaRPr>
                  </a:p>
                </p:txBody>
              </p:sp>
              <p:sp>
                <p:nvSpPr>
                  <p:cNvPr id="122" name="Freeform 63"/>
                  <p:cNvSpPr/>
                  <p:nvPr/>
                </p:nvSpPr>
                <p:spPr bwMode="auto">
                  <a:xfrm>
                    <a:off x="2419" y="1169"/>
                    <a:ext cx="917" cy="297"/>
                  </a:xfrm>
                  <a:custGeom>
                    <a:avLst/>
                    <a:gdLst/>
                    <a:ahLst/>
                    <a:cxnLst>
                      <a:cxn ang="0">
                        <a:pos x="0" y="1576"/>
                      </a:cxn>
                      <a:cxn ang="0">
                        <a:pos x="50" y="1462"/>
                      </a:cxn>
                      <a:cxn ang="0">
                        <a:pos x="108" y="1350"/>
                      </a:cxn>
                      <a:cxn ang="0">
                        <a:pos x="170" y="1242"/>
                      </a:cxn>
                      <a:cxn ang="0">
                        <a:pos x="238" y="1138"/>
                      </a:cxn>
                      <a:cxn ang="0">
                        <a:pos x="310" y="1036"/>
                      </a:cxn>
                      <a:cxn ang="0">
                        <a:pos x="386" y="940"/>
                      </a:cxn>
                      <a:cxn ang="0">
                        <a:pos x="468" y="846"/>
                      </a:cxn>
                      <a:cxn ang="0">
                        <a:pos x="552" y="756"/>
                      </a:cxn>
                      <a:cxn ang="0">
                        <a:pos x="596" y="712"/>
                      </a:cxn>
                      <a:cxn ang="0">
                        <a:pos x="688" y="630"/>
                      </a:cxn>
                      <a:cxn ang="0">
                        <a:pos x="784" y="550"/>
                      </a:cxn>
                      <a:cxn ang="0">
                        <a:pos x="884" y="476"/>
                      </a:cxn>
                      <a:cxn ang="0">
                        <a:pos x="986" y="406"/>
                      </a:cxn>
                      <a:cxn ang="0">
                        <a:pos x="1092" y="342"/>
                      </a:cxn>
                      <a:cxn ang="0">
                        <a:pos x="1202" y="282"/>
                      </a:cxn>
                      <a:cxn ang="0">
                        <a:pos x="1316" y="228"/>
                      </a:cxn>
                      <a:cxn ang="0">
                        <a:pos x="1374" y="202"/>
                      </a:cxn>
                      <a:cxn ang="0">
                        <a:pos x="1490" y="156"/>
                      </a:cxn>
                      <a:cxn ang="0">
                        <a:pos x="1610" y="116"/>
                      </a:cxn>
                      <a:cxn ang="0">
                        <a:pos x="1732" y="80"/>
                      </a:cxn>
                      <a:cxn ang="0">
                        <a:pos x="1858" y="52"/>
                      </a:cxn>
                      <a:cxn ang="0">
                        <a:pos x="1984" y="30"/>
                      </a:cxn>
                      <a:cxn ang="0">
                        <a:pos x="2114" y="12"/>
                      </a:cxn>
                      <a:cxn ang="0">
                        <a:pos x="2246" y="2"/>
                      </a:cxn>
                      <a:cxn ang="0">
                        <a:pos x="2378" y="0"/>
                      </a:cxn>
                      <a:cxn ang="0">
                        <a:pos x="2444" y="0"/>
                      </a:cxn>
                      <a:cxn ang="0">
                        <a:pos x="2576" y="8"/>
                      </a:cxn>
                      <a:cxn ang="0">
                        <a:pos x="2706" y="20"/>
                      </a:cxn>
                      <a:cxn ang="0">
                        <a:pos x="2834" y="40"/>
                      </a:cxn>
                      <a:cxn ang="0">
                        <a:pos x="2962" y="66"/>
                      </a:cxn>
                      <a:cxn ang="0">
                        <a:pos x="3084" y="98"/>
                      </a:cxn>
                      <a:cxn ang="0">
                        <a:pos x="3206" y="136"/>
                      </a:cxn>
                      <a:cxn ang="0">
                        <a:pos x="3324" y="178"/>
                      </a:cxn>
                      <a:cxn ang="0">
                        <a:pos x="3382" y="202"/>
                      </a:cxn>
                      <a:cxn ang="0">
                        <a:pos x="3498" y="254"/>
                      </a:cxn>
                      <a:cxn ang="0">
                        <a:pos x="3608" y="312"/>
                      </a:cxn>
                      <a:cxn ang="0">
                        <a:pos x="3716" y="374"/>
                      </a:cxn>
                      <a:cxn ang="0">
                        <a:pos x="3822" y="440"/>
                      </a:cxn>
                      <a:cxn ang="0">
                        <a:pos x="3922" y="512"/>
                      </a:cxn>
                      <a:cxn ang="0">
                        <a:pos x="4020" y="590"/>
                      </a:cxn>
                      <a:cxn ang="0">
                        <a:pos x="4114" y="670"/>
                      </a:cxn>
                      <a:cxn ang="0">
                        <a:pos x="4204" y="756"/>
                      </a:cxn>
                      <a:cxn ang="0">
                        <a:pos x="4246" y="800"/>
                      </a:cxn>
                      <a:cxn ang="0">
                        <a:pos x="4330" y="892"/>
                      </a:cxn>
                      <a:cxn ang="0">
                        <a:pos x="4410" y="988"/>
                      </a:cxn>
                      <a:cxn ang="0">
                        <a:pos x="4484" y="1086"/>
                      </a:cxn>
                      <a:cxn ang="0">
                        <a:pos x="4552" y="1190"/>
                      </a:cxn>
                      <a:cxn ang="0">
                        <a:pos x="4618" y="1296"/>
                      </a:cxn>
                      <a:cxn ang="0">
                        <a:pos x="4678" y="1406"/>
                      </a:cxn>
                      <a:cxn ang="0">
                        <a:pos x="4732" y="1518"/>
                      </a:cxn>
                      <a:cxn ang="0">
                        <a:pos x="0" y="1576"/>
                      </a:cxn>
                    </a:cxnLst>
                    <a:rect l="0" t="0" r="r" b="b"/>
                    <a:pathLst>
                      <a:path w="4756" h="1576">
                        <a:moveTo>
                          <a:pt x="0" y="1576"/>
                        </a:moveTo>
                        <a:lnTo>
                          <a:pt x="0" y="1576"/>
                        </a:lnTo>
                        <a:lnTo>
                          <a:pt x="24" y="1518"/>
                        </a:lnTo>
                        <a:lnTo>
                          <a:pt x="50" y="1462"/>
                        </a:lnTo>
                        <a:lnTo>
                          <a:pt x="78" y="1406"/>
                        </a:lnTo>
                        <a:lnTo>
                          <a:pt x="108" y="1350"/>
                        </a:lnTo>
                        <a:lnTo>
                          <a:pt x="138" y="1296"/>
                        </a:lnTo>
                        <a:lnTo>
                          <a:pt x="170" y="1242"/>
                        </a:lnTo>
                        <a:lnTo>
                          <a:pt x="204" y="1190"/>
                        </a:lnTo>
                        <a:lnTo>
                          <a:pt x="238" y="1138"/>
                        </a:lnTo>
                        <a:lnTo>
                          <a:pt x="272" y="1086"/>
                        </a:lnTo>
                        <a:lnTo>
                          <a:pt x="310" y="1036"/>
                        </a:lnTo>
                        <a:lnTo>
                          <a:pt x="348" y="988"/>
                        </a:lnTo>
                        <a:lnTo>
                          <a:pt x="386" y="940"/>
                        </a:lnTo>
                        <a:lnTo>
                          <a:pt x="426" y="892"/>
                        </a:lnTo>
                        <a:lnTo>
                          <a:pt x="468" y="846"/>
                        </a:lnTo>
                        <a:lnTo>
                          <a:pt x="510" y="800"/>
                        </a:lnTo>
                        <a:lnTo>
                          <a:pt x="552" y="756"/>
                        </a:lnTo>
                        <a:lnTo>
                          <a:pt x="552" y="756"/>
                        </a:lnTo>
                        <a:lnTo>
                          <a:pt x="596" y="712"/>
                        </a:lnTo>
                        <a:lnTo>
                          <a:pt x="642" y="670"/>
                        </a:lnTo>
                        <a:lnTo>
                          <a:pt x="688" y="630"/>
                        </a:lnTo>
                        <a:lnTo>
                          <a:pt x="736" y="590"/>
                        </a:lnTo>
                        <a:lnTo>
                          <a:pt x="784" y="550"/>
                        </a:lnTo>
                        <a:lnTo>
                          <a:pt x="834" y="512"/>
                        </a:lnTo>
                        <a:lnTo>
                          <a:pt x="884" y="476"/>
                        </a:lnTo>
                        <a:lnTo>
                          <a:pt x="934" y="440"/>
                        </a:lnTo>
                        <a:lnTo>
                          <a:pt x="986" y="406"/>
                        </a:lnTo>
                        <a:lnTo>
                          <a:pt x="1040" y="374"/>
                        </a:lnTo>
                        <a:lnTo>
                          <a:pt x="1092" y="342"/>
                        </a:lnTo>
                        <a:lnTo>
                          <a:pt x="1148" y="312"/>
                        </a:lnTo>
                        <a:lnTo>
                          <a:pt x="1202" y="282"/>
                        </a:lnTo>
                        <a:lnTo>
                          <a:pt x="1258" y="254"/>
                        </a:lnTo>
                        <a:lnTo>
                          <a:pt x="1316" y="228"/>
                        </a:lnTo>
                        <a:lnTo>
                          <a:pt x="1374" y="202"/>
                        </a:lnTo>
                        <a:lnTo>
                          <a:pt x="1374" y="202"/>
                        </a:lnTo>
                        <a:lnTo>
                          <a:pt x="1432" y="178"/>
                        </a:lnTo>
                        <a:lnTo>
                          <a:pt x="1490" y="156"/>
                        </a:lnTo>
                        <a:lnTo>
                          <a:pt x="1550" y="136"/>
                        </a:lnTo>
                        <a:lnTo>
                          <a:pt x="1610" y="116"/>
                        </a:lnTo>
                        <a:lnTo>
                          <a:pt x="1672" y="98"/>
                        </a:lnTo>
                        <a:lnTo>
                          <a:pt x="1732" y="80"/>
                        </a:lnTo>
                        <a:lnTo>
                          <a:pt x="1794" y="66"/>
                        </a:lnTo>
                        <a:lnTo>
                          <a:pt x="1858" y="52"/>
                        </a:lnTo>
                        <a:lnTo>
                          <a:pt x="1922" y="40"/>
                        </a:lnTo>
                        <a:lnTo>
                          <a:pt x="1984" y="30"/>
                        </a:lnTo>
                        <a:lnTo>
                          <a:pt x="2050" y="20"/>
                        </a:lnTo>
                        <a:lnTo>
                          <a:pt x="2114" y="12"/>
                        </a:lnTo>
                        <a:lnTo>
                          <a:pt x="2180" y="8"/>
                        </a:lnTo>
                        <a:lnTo>
                          <a:pt x="2246" y="2"/>
                        </a:lnTo>
                        <a:lnTo>
                          <a:pt x="2312" y="0"/>
                        </a:lnTo>
                        <a:lnTo>
                          <a:pt x="2378" y="0"/>
                        </a:lnTo>
                        <a:lnTo>
                          <a:pt x="2378" y="0"/>
                        </a:lnTo>
                        <a:lnTo>
                          <a:pt x="2444" y="0"/>
                        </a:lnTo>
                        <a:lnTo>
                          <a:pt x="2510" y="2"/>
                        </a:lnTo>
                        <a:lnTo>
                          <a:pt x="2576" y="8"/>
                        </a:lnTo>
                        <a:lnTo>
                          <a:pt x="2642" y="12"/>
                        </a:lnTo>
                        <a:lnTo>
                          <a:pt x="2706" y="20"/>
                        </a:lnTo>
                        <a:lnTo>
                          <a:pt x="2772" y="30"/>
                        </a:lnTo>
                        <a:lnTo>
                          <a:pt x="2834" y="40"/>
                        </a:lnTo>
                        <a:lnTo>
                          <a:pt x="2898" y="52"/>
                        </a:lnTo>
                        <a:lnTo>
                          <a:pt x="2962" y="66"/>
                        </a:lnTo>
                        <a:lnTo>
                          <a:pt x="3024" y="80"/>
                        </a:lnTo>
                        <a:lnTo>
                          <a:pt x="3084" y="98"/>
                        </a:lnTo>
                        <a:lnTo>
                          <a:pt x="3146" y="116"/>
                        </a:lnTo>
                        <a:lnTo>
                          <a:pt x="3206" y="136"/>
                        </a:lnTo>
                        <a:lnTo>
                          <a:pt x="3266" y="156"/>
                        </a:lnTo>
                        <a:lnTo>
                          <a:pt x="3324" y="178"/>
                        </a:lnTo>
                        <a:lnTo>
                          <a:pt x="3382" y="202"/>
                        </a:lnTo>
                        <a:lnTo>
                          <a:pt x="3382" y="202"/>
                        </a:lnTo>
                        <a:lnTo>
                          <a:pt x="3440" y="228"/>
                        </a:lnTo>
                        <a:lnTo>
                          <a:pt x="3498" y="254"/>
                        </a:lnTo>
                        <a:lnTo>
                          <a:pt x="3554" y="282"/>
                        </a:lnTo>
                        <a:lnTo>
                          <a:pt x="3608" y="312"/>
                        </a:lnTo>
                        <a:lnTo>
                          <a:pt x="3664" y="342"/>
                        </a:lnTo>
                        <a:lnTo>
                          <a:pt x="3716" y="374"/>
                        </a:lnTo>
                        <a:lnTo>
                          <a:pt x="3770" y="406"/>
                        </a:lnTo>
                        <a:lnTo>
                          <a:pt x="3822" y="440"/>
                        </a:lnTo>
                        <a:lnTo>
                          <a:pt x="3872" y="476"/>
                        </a:lnTo>
                        <a:lnTo>
                          <a:pt x="3922" y="512"/>
                        </a:lnTo>
                        <a:lnTo>
                          <a:pt x="3972" y="550"/>
                        </a:lnTo>
                        <a:lnTo>
                          <a:pt x="4020" y="590"/>
                        </a:lnTo>
                        <a:lnTo>
                          <a:pt x="4068" y="630"/>
                        </a:lnTo>
                        <a:lnTo>
                          <a:pt x="4114" y="670"/>
                        </a:lnTo>
                        <a:lnTo>
                          <a:pt x="4160" y="712"/>
                        </a:lnTo>
                        <a:lnTo>
                          <a:pt x="4204" y="756"/>
                        </a:lnTo>
                        <a:lnTo>
                          <a:pt x="4204" y="756"/>
                        </a:lnTo>
                        <a:lnTo>
                          <a:pt x="4246" y="800"/>
                        </a:lnTo>
                        <a:lnTo>
                          <a:pt x="4288" y="846"/>
                        </a:lnTo>
                        <a:lnTo>
                          <a:pt x="4330" y="892"/>
                        </a:lnTo>
                        <a:lnTo>
                          <a:pt x="4370" y="940"/>
                        </a:lnTo>
                        <a:lnTo>
                          <a:pt x="4410" y="988"/>
                        </a:lnTo>
                        <a:lnTo>
                          <a:pt x="4446" y="1036"/>
                        </a:lnTo>
                        <a:lnTo>
                          <a:pt x="4484" y="1086"/>
                        </a:lnTo>
                        <a:lnTo>
                          <a:pt x="4518" y="1138"/>
                        </a:lnTo>
                        <a:lnTo>
                          <a:pt x="4552" y="1190"/>
                        </a:lnTo>
                        <a:lnTo>
                          <a:pt x="4586" y="1242"/>
                        </a:lnTo>
                        <a:lnTo>
                          <a:pt x="4618" y="1296"/>
                        </a:lnTo>
                        <a:lnTo>
                          <a:pt x="4648" y="1350"/>
                        </a:lnTo>
                        <a:lnTo>
                          <a:pt x="4678" y="1406"/>
                        </a:lnTo>
                        <a:lnTo>
                          <a:pt x="4706" y="1462"/>
                        </a:lnTo>
                        <a:lnTo>
                          <a:pt x="4732" y="1518"/>
                        </a:lnTo>
                        <a:lnTo>
                          <a:pt x="4756" y="1576"/>
                        </a:lnTo>
                        <a:lnTo>
                          <a:pt x="0" y="1576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chemeClr val="bg1">
                          <a:alpha val="75000"/>
                        </a:schemeClr>
                      </a:gs>
                      <a:gs pos="100000">
                        <a:schemeClr val="bg1">
                          <a:gamma/>
                          <a:tint val="0"/>
                          <a:invGamma/>
                          <a:alpha val="0"/>
                        </a:schemeClr>
                      </a:gs>
                    </a:gsLst>
                    <a:lin ang="5400000" scaled="1"/>
                  </a:gradFill>
                  <a:ln w="9525" cap="flat" cmpd="sng">
                    <a:noFill/>
                    <a:prstDash val="solid"/>
                    <a:rou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CN" altLang="en-US" b="0">
                      <a:solidFill>
                        <a:srgbClr val="002060"/>
                      </a:solidFill>
                    </a:endParaRPr>
                  </a:p>
                </p:txBody>
              </p:sp>
            </p:grpSp>
          </p:grpSp>
          <p:sp>
            <p:nvSpPr>
              <p:cNvPr id="118" name="Oval 57"/>
              <p:cNvSpPr>
                <a:spLocks noChangeArrowheads="1"/>
              </p:cNvSpPr>
              <p:nvPr/>
            </p:nvSpPr>
            <p:spPr bwMode="auto">
              <a:xfrm>
                <a:off x="9799651" y="2798037"/>
                <a:ext cx="72710" cy="65529"/>
              </a:xfrm>
              <a:prstGeom prst="ellipse">
                <a:avLst/>
              </a:prstGeom>
              <a:gradFill rotWithShape="1">
                <a:gsLst>
                  <a:gs pos="0">
                    <a:schemeClr val="bg1"/>
                  </a:gs>
                  <a:gs pos="100000">
                    <a:srgbClr val="67ABF5"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none" anchor="ctr"/>
              <a:lstStyle/>
              <a:p>
                <a:endParaRPr lang="zh-CN" altLang="en-US" b="0">
                  <a:solidFill>
                    <a:srgbClr val="002060"/>
                  </a:solidFill>
                </a:endParaRPr>
              </a:p>
            </p:txBody>
          </p:sp>
        </p:grpSp>
      </p:grpSp>
      <p:pic>
        <p:nvPicPr>
          <p:cNvPr id="123" name="图片 12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50877" y="4829571"/>
            <a:ext cx="3739901" cy="1474843"/>
          </a:xfrm>
          <a:prstGeom prst="rect">
            <a:avLst/>
          </a:prstGeom>
          <a:noFill/>
          <a:ln w="38100">
            <a:gradFill>
              <a:gsLst>
                <a:gs pos="0">
                  <a:srgbClr val="ABDBFF"/>
                </a:gs>
                <a:gs pos="100000">
                  <a:srgbClr val="1D476D"/>
                </a:gs>
              </a:gsLst>
              <a:lin ang="5400000" scaled="1"/>
            </a:gra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4" name="文本框 123"/>
          <p:cNvSpPr txBox="1"/>
          <p:nvPr/>
        </p:nvSpPr>
        <p:spPr>
          <a:xfrm>
            <a:off x="1674000" y="97200"/>
            <a:ext cx="403187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000" dirty="0">
                <a:solidFill>
                  <a:schemeClr val="accent1">
                    <a:lumMod val="50000"/>
                  </a:schemeClr>
                </a:solidFill>
                <a:latin typeface="+mj-ea"/>
                <a:ea typeface="+mj-ea"/>
              </a:rPr>
              <a:t>一、网络攻击八种形式</a:t>
            </a:r>
            <a:endParaRPr lang="zh-CN" altLang="en-US" sz="3000" dirty="0">
              <a:solidFill>
                <a:schemeClr val="accent1">
                  <a:lumMod val="50000"/>
                </a:schemeClr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  <p:bldLst>
      <p:bldP spid="12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直接连接符 38"/>
          <p:cNvCxnSpPr/>
          <p:nvPr/>
        </p:nvCxnSpPr>
        <p:spPr>
          <a:xfrm>
            <a:off x="1768171" y="778797"/>
            <a:ext cx="10240948" cy="0"/>
          </a:xfrm>
          <a:prstGeom prst="line">
            <a:avLst/>
          </a:prstGeom>
          <a:ln w="127000" cmpd="thinThick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组合 1"/>
          <p:cNvGrpSpPr/>
          <p:nvPr/>
        </p:nvGrpSpPr>
        <p:grpSpPr>
          <a:xfrm>
            <a:off x="2293469" y="970095"/>
            <a:ext cx="2024530" cy="492443"/>
            <a:chOff x="709057" y="2645517"/>
            <a:chExt cx="2267272" cy="551487"/>
          </a:xfrm>
        </p:grpSpPr>
        <p:sp>
          <p:nvSpPr>
            <p:cNvPr id="4" name="矩形 3"/>
            <p:cNvSpPr/>
            <p:nvPr/>
          </p:nvSpPr>
          <p:spPr>
            <a:xfrm>
              <a:off x="888000" y="2645517"/>
              <a:ext cx="2076951" cy="5514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600" b="1" dirty="0">
                  <a:solidFill>
                    <a:schemeClr val="accent1">
                      <a:lumMod val="75000"/>
                    </a:schemeClr>
                  </a:solidFill>
                  <a:ea typeface="+mj-ea"/>
                </a:rPr>
                <a:t>2. </a:t>
              </a:r>
              <a:r>
                <a:rPr lang="zh-CN" altLang="en-US" sz="2600" b="1" dirty="0">
                  <a:solidFill>
                    <a:schemeClr val="accent1">
                      <a:lumMod val="75000"/>
                    </a:schemeClr>
                  </a:solidFill>
                  <a:ea typeface="+mj-ea"/>
                </a:rPr>
                <a:t>欺骗攻击</a:t>
              </a:r>
              <a:endParaRPr lang="zh-CN" altLang="en-US" sz="2600" b="1" dirty="0">
                <a:solidFill>
                  <a:schemeClr val="accent1">
                    <a:lumMod val="75000"/>
                  </a:schemeClr>
                </a:solidFill>
                <a:ea typeface="+mj-ea"/>
              </a:endParaRPr>
            </a:p>
          </p:txBody>
        </p:sp>
        <p:grpSp>
          <p:nvGrpSpPr>
            <p:cNvPr id="5" name="组合 4"/>
            <p:cNvGrpSpPr/>
            <p:nvPr/>
          </p:nvGrpSpPr>
          <p:grpSpPr>
            <a:xfrm>
              <a:off x="709057" y="2662078"/>
              <a:ext cx="2267272" cy="498556"/>
              <a:chOff x="998029" y="699619"/>
              <a:chExt cx="3084918" cy="678350"/>
            </a:xfrm>
          </p:grpSpPr>
          <p:cxnSp>
            <p:nvCxnSpPr>
              <p:cNvPr id="6" name="直接连接符 5"/>
              <p:cNvCxnSpPr/>
              <p:nvPr/>
            </p:nvCxnSpPr>
            <p:spPr>
              <a:xfrm>
                <a:off x="998029" y="738641"/>
                <a:ext cx="0" cy="595657"/>
              </a:xfrm>
              <a:prstGeom prst="line">
                <a:avLst/>
              </a:prstGeom>
              <a:ln>
                <a:solidFill>
                  <a:srgbClr val="294EA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直接连接符 6"/>
              <p:cNvCxnSpPr/>
              <p:nvPr/>
            </p:nvCxnSpPr>
            <p:spPr>
              <a:xfrm>
                <a:off x="1045654" y="736260"/>
                <a:ext cx="0" cy="593560"/>
              </a:xfrm>
              <a:prstGeom prst="line">
                <a:avLst/>
              </a:prstGeom>
              <a:ln>
                <a:solidFill>
                  <a:srgbClr val="294EA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直接连接符 8"/>
              <p:cNvCxnSpPr/>
              <p:nvPr/>
            </p:nvCxnSpPr>
            <p:spPr>
              <a:xfrm flipH="1">
                <a:off x="998031" y="1331691"/>
                <a:ext cx="3084916" cy="0"/>
              </a:xfrm>
              <a:prstGeom prst="line">
                <a:avLst/>
              </a:prstGeom>
              <a:ln>
                <a:solidFill>
                  <a:srgbClr val="294EA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矩形 9"/>
              <p:cNvSpPr/>
              <p:nvPr/>
            </p:nvSpPr>
            <p:spPr>
              <a:xfrm>
                <a:off x="1087156" y="699619"/>
                <a:ext cx="148860" cy="678350"/>
              </a:xfrm>
              <a:prstGeom prst="rect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7204" tIns="33602" rIns="67204" bIns="33602" numCol="1" spcCol="0" rtlCol="0" fromWordArt="0" anchor="ctr" anchorCtr="0" forceAA="0" compatLnSpc="1">
                <a:noAutofit/>
              </a:bodyPr>
              <a:lstStyle/>
              <a:p>
                <a:endParaRPr lang="zh-CN" altLang="en-US" sz="1050" b="1">
                  <a:ea typeface="+mj-ea"/>
                </a:endParaRPr>
              </a:p>
            </p:txBody>
          </p:sp>
        </p:grpSp>
      </p:grpSp>
      <p:grpSp>
        <p:nvGrpSpPr>
          <p:cNvPr id="3" name="组合 2"/>
          <p:cNvGrpSpPr/>
          <p:nvPr/>
        </p:nvGrpSpPr>
        <p:grpSpPr>
          <a:xfrm>
            <a:off x="2242614" y="1563664"/>
            <a:ext cx="8959201" cy="1149471"/>
            <a:chOff x="2431451" y="2477575"/>
            <a:chExt cx="8816350" cy="1131143"/>
          </a:xfrm>
        </p:grpSpPr>
        <p:grpSp>
          <p:nvGrpSpPr>
            <p:cNvPr id="11" name="组合 10"/>
            <p:cNvGrpSpPr/>
            <p:nvPr/>
          </p:nvGrpSpPr>
          <p:grpSpPr>
            <a:xfrm>
              <a:off x="2431451" y="2477575"/>
              <a:ext cx="8816350" cy="1131143"/>
              <a:chOff x="943725" y="4266237"/>
              <a:chExt cx="10355351" cy="1328599"/>
            </a:xfrm>
          </p:grpSpPr>
          <p:grpSp>
            <p:nvGrpSpPr>
              <p:cNvPr id="15" name="组合 14"/>
              <p:cNvGrpSpPr/>
              <p:nvPr/>
            </p:nvGrpSpPr>
            <p:grpSpPr>
              <a:xfrm>
                <a:off x="943725" y="4266237"/>
                <a:ext cx="10355351" cy="1328599"/>
                <a:chOff x="1232833" y="1813484"/>
                <a:chExt cx="9644572" cy="1029300"/>
              </a:xfrm>
            </p:grpSpPr>
            <p:cxnSp>
              <p:nvCxnSpPr>
                <p:cNvPr id="17" name="直接连接符 16"/>
                <p:cNvCxnSpPr/>
                <p:nvPr/>
              </p:nvCxnSpPr>
              <p:spPr>
                <a:xfrm>
                  <a:off x="1232833" y="2842784"/>
                  <a:ext cx="9644572" cy="0"/>
                </a:xfrm>
                <a:prstGeom prst="line">
                  <a:avLst/>
                </a:prstGeom>
                <a:ln w="12700">
                  <a:solidFill>
                    <a:srgbClr val="0070C0"/>
                  </a:solidFill>
                  <a:prstDash val="sysDash"/>
                  <a:headEnd type="oval" w="med" len="med"/>
                  <a:tailEnd type="oval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" name="矩形: 圆角 19"/>
                <p:cNvSpPr/>
                <p:nvPr/>
              </p:nvSpPr>
              <p:spPr>
                <a:xfrm>
                  <a:off x="1297751" y="1813484"/>
                  <a:ext cx="9579654" cy="1015720"/>
                </a:xfrm>
                <a:prstGeom prst="roundRect">
                  <a:avLst>
                    <a:gd name="adj" fmla="val 3659"/>
                  </a:avLst>
                </a:prstGeom>
                <a:solidFill>
                  <a:schemeClr val="accent1">
                    <a:lumMod val="75000"/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 dirty="0">
                    <a:solidFill>
                      <a:schemeClr val="tx1"/>
                    </a:solidFill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16" name="Oval 25"/>
              <p:cNvSpPr/>
              <p:nvPr/>
            </p:nvSpPr>
            <p:spPr>
              <a:xfrm>
                <a:off x="10574978" y="5080000"/>
                <a:ext cx="422502" cy="419871"/>
              </a:xfrm>
              <a:custGeom>
                <a:avLst/>
                <a:gdLst>
                  <a:gd name="connsiteX0" fmla="*/ 486711 w 593106"/>
                  <a:gd name="connsiteY0" fmla="*/ 490288 h 589414"/>
                  <a:gd name="connsiteX1" fmla="*/ 489292 w 593106"/>
                  <a:gd name="connsiteY1" fmla="*/ 522070 h 589414"/>
                  <a:gd name="connsiteX2" fmla="*/ 472086 w 593106"/>
                  <a:gd name="connsiteY2" fmla="*/ 534955 h 589414"/>
                  <a:gd name="connsiteX3" fmla="*/ 451438 w 593106"/>
                  <a:gd name="connsiteY3" fmla="*/ 520352 h 589414"/>
                  <a:gd name="connsiteX4" fmla="*/ 451438 w 593106"/>
                  <a:gd name="connsiteY4" fmla="*/ 517775 h 589414"/>
                  <a:gd name="connsiteX5" fmla="*/ 486711 w 593106"/>
                  <a:gd name="connsiteY5" fmla="*/ 490288 h 589414"/>
                  <a:gd name="connsiteX6" fmla="*/ 96792 w 593106"/>
                  <a:gd name="connsiteY6" fmla="*/ 487634 h 589414"/>
                  <a:gd name="connsiteX7" fmla="*/ 123450 w 593106"/>
                  <a:gd name="connsiteY7" fmla="*/ 511688 h 589414"/>
                  <a:gd name="connsiteX8" fmla="*/ 102811 w 593106"/>
                  <a:gd name="connsiteY8" fmla="*/ 520279 h 589414"/>
                  <a:gd name="connsiteX9" fmla="*/ 100231 w 593106"/>
                  <a:gd name="connsiteY9" fmla="*/ 517702 h 589414"/>
                  <a:gd name="connsiteX10" fmla="*/ 96792 w 593106"/>
                  <a:gd name="connsiteY10" fmla="*/ 487634 h 589414"/>
                  <a:gd name="connsiteX11" fmla="*/ 334303 w 593106"/>
                  <a:gd name="connsiteY11" fmla="*/ 470443 h 589414"/>
                  <a:gd name="connsiteX12" fmla="*/ 390271 w 593106"/>
                  <a:gd name="connsiteY12" fmla="*/ 474744 h 589414"/>
                  <a:gd name="connsiteX13" fmla="*/ 417825 w 593106"/>
                  <a:gd name="connsiteY13" fmla="*/ 512587 h 589414"/>
                  <a:gd name="connsiteX14" fmla="*/ 410936 w 593106"/>
                  <a:gd name="connsiteY14" fmla="*/ 539249 h 589414"/>
                  <a:gd name="connsiteX15" fmla="*/ 368745 w 593106"/>
                  <a:gd name="connsiteY15" fmla="*/ 582252 h 589414"/>
                  <a:gd name="connsiteX16" fmla="*/ 334303 w 593106"/>
                  <a:gd name="connsiteY16" fmla="*/ 589133 h 589414"/>
                  <a:gd name="connsiteX17" fmla="*/ 299861 w 593106"/>
                  <a:gd name="connsiteY17" fmla="*/ 556450 h 589414"/>
                  <a:gd name="connsiteX18" fmla="*/ 299861 w 593106"/>
                  <a:gd name="connsiteY18" fmla="*/ 503986 h 589414"/>
                  <a:gd name="connsiteX19" fmla="*/ 334303 w 593106"/>
                  <a:gd name="connsiteY19" fmla="*/ 470443 h 589414"/>
                  <a:gd name="connsiteX20" fmla="*/ 231018 w 593106"/>
                  <a:gd name="connsiteY20" fmla="*/ 470443 h 589414"/>
                  <a:gd name="connsiteX21" fmla="*/ 265461 w 593106"/>
                  <a:gd name="connsiteY21" fmla="*/ 503982 h 589414"/>
                  <a:gd name="connsiteX22" fmla="*/ 265461 w 593106"/>
                  <a:gd name="connsiteY22" fmla="*/ 555580 h 589414"/>
                  <a:gd name="connsiteX23" fmla="*/ 231018 w 593106"/>
                  <a:gd name="connsiteY23" fmla="*/ 583959 h 589414"/>
                  <a:gd name="connsiteX24" fmla="*/ 204325 w 593106"/>
                  <a:gd name="connsiteY24" fmla="*/ 577080 h 589414"/>
                  <a:gd name="connsiteX25" fmla="*/ 162994 w 593106"/>
                  <a:gd name="connsiteY25" fmla="*/ 531501 h 589414"/>
                  <a:gd name="connsiteX26" fmla="*/ 158688 w 593106"/>
                  <a:gd name="connsiteY26" fmla="*/ 510862 h 589414"/>
                  <a:gd name="connsiteX27" fmla="*/ 185382 w 593106"/>
                  <a:gd name="connsiteY27" fmla="*/ 473883 h 589414"/>
                  <a:gd name="connsiteX28" fmla="*/ 231018 w 593106"/>
                  <a:gd name="connsiteY28" fmla="*/ 470443 h 589414"/>
                  <a:gd name="connsiteX29" fmla="*/ 503923 w 593106"/>
                  <a:gd name="connsiteY29" fmla="*/ 304486 h 589414"/>
                  <a:gd name="connsiteX30" fmla="*/ 561622 w 593106"/>
                  <a:gd name="connsiteY30" fmla="*/ 304486 h 589414"/>
                  <a:gd name="connsiteX31" fmla="*/ 592624 w 593106"/>
                  <a:gd name="connsiteY31" fmla="*/ 338891 h 589414"/>
                  <a:gd name="connsiteX32" fmla="*/ 556455 w 593106"/>
                  <a:gd name="connsiteY32" fmla="*/ 441247 h 589414"/>
                  <a:gd name="connsiteX33" fmla="*/ 504785 w 593106"/>
                  <a:gd name="connsiteY33" fmla="*/ 459310 h 589414"/>
                  <a:gd name="connsiteX34" fmla="*/ 497895 w 593106"/>
                  <a:gd name="connsiteY34" fmla="*/ 457590 h 589414"/>
                  <a:gd name="connsiteX35" fmla="*/ 468615 w 593106"/>
                  <a:gd name="connsiteY35" fmla="*/ 416303 h 589414"/>
                  <a:gd name="connsiteX36" fmla="*/ 471199 w 593106"/>
                  <a:gd name="connsiteY36" fmla="*/ 338891 h 589414"/>
                  <a:gd name="connsiteX37" fmla="*/ 503923 w 593106"/>
                  <a:gd name="connsiteY37" fmla="*/ 304486 h 589414"/>
                  <a:gd name="connsiteX38" fmla="*/ 334297 w 593106"/>
                  <a:gd name="connsiteY38" fmla="*/ 304486 h 589414"/>
                  <a:gd name="connsiteX39" fmla="*/ 400585 w 593106"/>
                  <a:gd name="connsiteY39" fmla="*/ 304486 h 589414"/>
                  <a:gd name="connsiteX40" fmla="*/ 436742 w 593106"/>
                  <a:gd name="connsiteY40" fmla="*/ 338887 h 589414"/>
                  <a:gd name="connsiteX41" fmla="*/ 434159 w 593106"/>
                  <a:gd name="connsiteY41" fmla="*/ 410269 h 589414"/>
                  <a:gd name="connsiteX42" fmla="*/ 396280 w 593106"/>
                  <a:gd name="connsiteY42" fmla="*/ 440370 h 589414"/>
                  <a:gd name="connsiteX43" fmla="*/ 334297 w 593106"/>
                  <a:gd name="connsiteY43" fmla="*/ 436070 h 589414"/>
                  <a:gd name="connsiteX44" fmla="*/ 299861 w 593106"/>
                  <a:gd name="connsiteY44" fmla="*/ 400809 h 589414"/>
                  <a:gd name="connsiteX45" fmla="*/ 299861 w 593106"/>
                  <a:gd name="connsiteY45" fmla="*/ 338887 h 589414"/>
                  <a:gd name="connsiteX46" fmla="*/ 334297 w 593106"/>
                  <a:gd name="connsiteY46" fmla="*/ 304486 h 589414"/>
                  <a:gd name="connsiteX47" fmla="*/ 175089 w 593106"/>
                  <a:gd name="connsiteY47" fmla="*/ 304486 h 589414"/>
                  <a:gd name="connsiteX48" fmla="*/ 231033 w 593106"/>
                  <a:gd name="connsiteY48" fmla="*/ 304486 h 589414"/>
                  <a:gd name="connsiteX49" fmla="*/ 265460 w 593106"/>
                  <a:gd name="connsiteY49" fmla="*/ 338895 h 589414"/>
                  <a:gd name="connsiteX50" fmla="*/ 265460 w 593106"/>
                  <a:gd name="connsiteY50" fmla="*/ 400830 h 589414"/>
                  <a:gd name="connsiteX51" fmla="*/ 231033 w 593106"/>
                  <a:gd name="connsiteY51" fmla="*/ 436099 h 589414"/>
                  <a:gd name="connsiteX52" fmla="*/ 179393 w 593106"/>
                  <a:gd name="connsiteY52" fmla="*/ 439540 h 589414"/>
                  <a:gd name="connsiteX53" fmla="*/ 141523 w 593106"/>
                  <a:gd name="connsiteY53" fmla="*/ 409433 h 589414"/>
                  <a:gd name="connsiteX54" fmla="*/ 138941 w 593106"/>
                  <a:gd name="connsiteY54" fmla="*/ 338895 h 589414"/>
                  <a:gd name="connsiteX55" fmla="*/ 175089 w 593106"/>
                  <a:gd name="connsiteY55" fmla="*/ 304486 h 589414"/>
                  <a:gd name="connsiteX56" fmla="*/ 31285 w 593106"/>
                  <a:gd name="connsiteY56" fmla="*/ 304486 h 589414"/>
                  <a:gd name="connsiteX57" fmla="*/ 72605 w 593106"/>
                  <a:gd name="connsiteY57" fmla="*/ 304486 h 589414"/>
                  <a:gd name="connsiteX58" fmla="*/ 105316 w 593106"/>
                  <a:gd name="connsiteY58" fmla="*/ 338895 h 589414"/>
                  <a:gd name="connsiteX59" fmla="*/ 107898 w 593106"/>
                  <a:gd name="connsiteY59" fmla="*/ 414595 h 589414"/>
                  <a:gd name="connsiteX60" fmla="*/ 82074 w 593106"/>
                  <a:gd name="connsiteY60" fmla="*/ 455887 h 589414"/>
                  <a:gd name="connsiteX61" fmla="*/ 33868 w 593106"/>
                  <a:gd name="connsiteY61" fmla="*/ 436101 h 589414"/>
                  <a:gd name="connsiteX62" fmla="*/ 296 w 593106"/>
                  <a:gd name="connsiteY62" fmla="*/ 338895 h 589414"/>
                  <a:gd name="connsiteX63" fmla="*/ 31285 w 593106"/>
                  <a:gd name="connsiteY63" fmla="*/ 304486 h 589414"/>
                  <a:gd name="connsiteX64" fmla="*/ 220702 w 593106"/>
                  <a:gd name="connsiteY64" fmla="*/ 131682 h 589414"/>
                  <a:gd name="connsiteX65" fmla="*/ 231031 w 593106"/>
                  <a:gd name="connsiteY65" fmla="*/ 132542 h 589414"/>
                  <a:gd name="connsiteX66" fmla="*/ 265461 w 593106"/>
                  <a:gd name="connsiteY66" fmla="*/ 167787 h 589414"/>
                  <a:gd name="connsiteX67" fmla="*/ 265461 w 593106"/>
                  <a:gd name="connsiteY67" fmla="*/ 235699 h 589414"/>
                  <a:gd name="connsiteX68" fmla="*/ 231031 w 593106"/>
                  <a:gd name="connsiteY68" fmla="*/ 270085 h 589414"/>
                  <a:gd name="connsiteX69" fmla="*/ 178525 w 593106"/>
                  <a:gd name="connsiteY69" fmla="*/ 270085 h 589414"/>
                  <a:gd name="connsiteX70" fmla="*/ 150121 w 593106"/>
                  <a:gd name="connsiteY70" fmla="*/ 236559 h 589414"/>
                  <a:gd name="connsiteX71" fmla="*/ 172500 w 593106"/>
                  <a:gd name="connsiteY71" fmla="*/ 160910 h 589414"/>
                  <a:gd name="connsiteX72" fmla="*/ 220702 w 593106"/>
                  <a:gd name="connsiteY72" fmla="*/ 131682 h 589414"/>
                  <a:gd name="connsiteX73" fmla="*/ 353254 w 593106"/>
                  <a:gd name="connsiteY73" fmla="*/ 130853 h 589414"/>
                  <a:gd name="connsiteX74" fmla="*/ 401479 w 593106"/>
                  <a:gd name="connsiteY74" fmla="*/ 160075 h 589414"/>
                  <a:gd name="connsiteX75" fmla="*/ 424731 w 593106"/>
                  <a:gd name="connsiteY75" fmla="*/ 236566 h 589414"/>
                  <a:gd name="connsiteX76" fmla="*/ 396312 w 593106"/>
                  <a:gd name="connsiteY76" fmla="*/ 270085 h 589414"/>
                  <a:gd name="connsiteX77" fmla="*/ 334308 w 593106"/>
                  <a:gd name="connsiteY77" fmla="*/ 270085 h 589414"/>
                  <a:gd name="connsiteX78" fmla="*/ 299861 w 593106"/>
                  <a:gd name="connsiteY78" fmla="*/ 235707 h 589414"/>
                  <a:gd name="connsiteX79" fmla="*/ 299861 w 593106"/>
                  <a:gd name="connsiteY79" fmla="*/ 167810 h 589414"/>
                  <a:gd name="connsiteX80" fmla="*/ 334308 w 593106"/>
                  <a:gd name="connsiteY80" fmla="*/ 132572 h 589414"/>
                  <a:gd name="connsiteX81" fmla="*/ 353254 w 593106"/>
                  <a:gd name="connsiteY81" fmla="*/ 130853 h 589414"/>
                  <a:gd name="connsiteX82" fmla="*/ 95050 w 593106"/>
                  <a:gd name="connsiteY82" fmla="*/ 115364 h 589414"/>
                  <a:gd name="connsiteX83" fmla="*/ 118283 w 593106"/>
                  <a:gd name="connsiteY83" fmla="*/ 120521 h 589414"/>
                  <a:gd name="connsiteX84" fmla="*/ 138933 w 593106"/>
                  <a:gd name="connsiteY84" fmla="*/ 157482 h 589414"/>
                  <a:gd name="connsiteX85" fmla="*/ 116562 w 593106"/>
                  <a:gd name="connsiteY85" fmla="*/ 236561 h 589414"/>
                  <a:gd name="connsiteX86" fmla="*/ 76121 w 593106"/>
                  <a:gd name="connsiteY86" fmla="*/ 270084 h 589414"/>
                  <a:gd name="connsiteX87" fmla="*/ 32238 w 593106"/>
                  <a:gd name="connsiteY87" fmla="*/ 270084 h 589414"/>
                  <a:gd name="connsiteX88" fmla="*/ 2122 w 593106"/>
                  <a:gd name="connsiteY88" fmla="*/ 236561 h 589414"/>
                  <a:gd name="connsiteX89" fmla="*/ 41703 w 593106"/>
                  <a:gd name="connsiteY89" fmla="*/ 134274 h 589414"/>
                  <a:gd name="connsiteX90" fmla="*/ 95050 w 593106"/>
                  <a:gd name="connsiteY90" fmla="*/ 115364 h 589414"/>
                  <a:gd name="connsiteX91" fmla="*/ 495327 w 593106"/>
                  <a:gd name="connsiteY91" fmla="*/ 111081 h 589414"/>
                  <a:gd name="connsiteX92" fmla="*/ 548729 w 593106"/>
                  <a:gd name="connsiteY92" fmla="*/ 129130 h 589414"/>
                  <a:gd name="connsiteX93" fmla="*/ 591795 w 593106"/>
                  <a:gd name="connsiteY93" fmla="*/ 236565 h 589414"/>
                  <a:gd name="connsiteX94" fmla="*/ 561649 w 593106"/>
                  <a:gd name="connsiteY94" fmla="*/ 270085 h 589414"/>
                  <a:gd name="connsiteX95" fmla="*/ 500495 w 593106"/>
                  <a:gd name="connsiteY95" fmla="*/ 270085 h 589414"/>
                  <a:gd name="connsiteX96" fmla="*/ 460013 w 593106"/>
                  <a:gd name="connsiteY96" fmla="*/ 236565 h 589414"/>
                  <a:gd name="connsiteX97" fmla="*/ 436758 w 593106"/>
                  <a:gd name="connsiteY97" fmla="*/ 156634 h 589414"/>
                  <a:gd name="connsiteX98" fmla="*/ 457429 w 593106"/>
                  <a:gd name="connsiteY98" fmla="*/ 119676 h 589414"/>
                  <a:gd name="connsiteX99" fmla="*/ 495327 w 593106"/>
                  <a:gd name="connsiteY99" fmla="*/ 111081 h 589414"/>
                  <a:gd name="connsiteX100" fmla="*/ 258364 w 593106"/>
                  <a:gd name="connsiteY100" fmla="*/ 35758 h 589414"/>
                  <a:gd name="connsiteX101" fmla="*/ 265460 w 593106"/>
                  <a:gd name="connsiteY101" fmla="*/ 52636 h 589414"/>
                  <a:gd name="connsiteX102" fmla="*/ 265460 w 593106"/>
                  <a:gd name="connsiteY102" fmla="*/ 64677 h 589414"/>
                  <a:gd name="connsiteX103" fmla="*/ 234495 w 593106"/>
                  <a:gd name="connsiteY103" fmla="*/ 98218 h 589414"/>
                  <a:gd name="connsiteX104" fmla="*/ 223314 w 593106"/>
                  <a:gd name="connsiteY104" fmla="*/ 67257 h 589414"/>
                  <a:gd name="connsiteX105" fmla="*/ 242237 w 593106"/>
                  <a:gd name="connsiteY105" fmla="*/ 44036 h 589414"/>
                  <a:gd name="connsiteX106" fmla="*/ 258364 w 593106"/>
                  <a:gd name="connsiteY106" fmla="*/ 35758 h 589414"/>
                  <a:gd name="connsiteX107" fmla="*/ 307077 w 593106"/>
                  <a:gd name="connsiteY107" fmla="*/ 24998 h 589414"/>
                  <a:gd name="connsiteX108" fmla="*/ 323985 w 593106"/>
                  <a:gd name="connsiteY108" fmla="*/ 32847 h 589414"/>
                  <a:gd name="connsiteX109" fmla="*/ 350693 w 593106"/>
                  <a:gd name="connsiteY109" fmla="*/ 67253 h 589414"/>
                  <a:gd name="connsiteX110" fmla="*/ 335185 w 593106"/>
                  <a:gd name="connsiteY110" fmla="*/ 97358 h 589414"/>
                  <a:gd name="connsiteX111" fmla="*/ 334323 w 593106"/>
                  <a:gd name="connsiteY111" fmla="*/ 98218 h 589414"/>
                  <a:gd name="connsiteX112" fmla="*/ 299861 w 593106"/>
                  <a:gd name="connsiteY112" fmla="*/ 64672 h 589414"/>
                  <a:gd name="connsiteX113" fmla="*/ 299861 w 593106"/>
                  <a:gd name="connsiteY113" fmla="*/ 42309 h 589414"/>
                  <a:gd name="connsiteX114" fmla="*/ 307077 w 593106"/>
                  <a:gd name="connsiteY114" fmla="*/ 24998 h 589414"/>
                  <a:gd name="connsiteX115" fmla="*/ 204359 w 593106"/>
                  <a:gd name="connsiteY115" fmla="*/ 7108 h 589414"/>
                  <a:gd name="connsiteX116" fmla="*/ 215552 w 593106"/>
                  <a:gd name="connsiteY116" fmla="*/ 24292 h 589414"/>
                  <a:gd name="connsiteX117" fmla="*/ 186279 w 593106"/>
                  <a:gd name="connsiteY117" fmla="*/ 63815 h 589414"/>
                  <a:gd name="connsiteX118" fmla="*/ 134621 w 593106"/>
                  <a:gd name="connsiteY118" fmla="*/ 88732 h 589414"/>
                  <a:gd name="connsiteX119" fmla="*/ 120846 w 593106"/>
                  <a:gd name="connsiteY119" fmla="*/ 86155 h 589414"/>
                  <a:gd name="connsiteX120" fmla="*/ 113097 w 593106"/>
                  <a:gd name="connsiteY120" fmla="*/ 55223 h 589414"/>
                  <a:gd name="connsiteX121" fmla="*/ 204359 w 593106"/>
                  <a:gd name="connsiteY121" fmla="*/ 7108 h 589414"/>
                  <a:gd name="connsiteX122" fmla="*/ 368806 w 593106"/>
                  <a:gd name="connsiteY122" fmla="*/ 1108 h 589414"/>
                  <a:gd name="connsiteX123" fmla="*/ 475572 w 593106"/>
                  <a:gd name="connsiteY123" fmla="*/ 51810 h 589414"/>
                  <a:gd name="connsiteX124" fmla="*/ 468684 w 593106"/>
                  <a:gd name="connsiteY124" fmla="*/ 81887 h 589414"/>
                  <a:gd name="connsiteX125" fmla="*/ 441131 w 593106"/>
                  <a:gd name="connsiteY125" fmla="*/ 87043 h 589414"/>
                  <a:gd name="connsiteX126" fmla="*/ 389471 w 593106"/>
                  <a:gd name="connsiteY126" fmla="*/ 62981 h 589414"/>
                  <a:gd name="connsiteX127" fmla="*/ 358474 w 593106"/>
                  <a:gd name="connsiteY127" fmla="*/ 20013 h 589414"/>
                  <a:gd name="connsiteX128" fmla="*/ 368806 w 593106"/>
                  <a:gd name="connsiteY128" fmla="*/ 1108 h 5894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</a:cxnLst>
                <a:rect l="l" t="t" r="r" b="b"/>
                <a:pathLst>
                  <a:path w="593106" h="589414">
                    <a:moveTo>
                      <a:pt x="486711" y="490288"/>
                    </a:moveTo>
                    <a:cubicBezTo>
                      <a:pt x="502197" y="494583"/>
                      <a:pt x="503918" y="509185"/>
                      <a:pt x="489292" y="522070"/>
                    </a:cubicBezTo>
                    <a:cubicBezTo>
                      <a:pt x="483270" y="526365"/>
                      <a:pt x="477248" y="530660"/>
                      <a:pt x="472086" y="534955"/>
                    </a:cubicBezTo>
                    <a:cubicBezTo>
                      <a:pt x="456600" y="546121"/>
                      <a:pt x="447136" y="538391"/>
                      <a:pt x="451438" y="520352"/>
                    </a:cubicBezTo>
                    <a:cubicBezTo>
                      <a:pt x="451438" y="519493"/>
                      <a:pt x="451438" y="518634"/>
                      <a:pt x="451438" y="517775"/>
                    </a:cubicBezTo>
                    <a:cubicBezTo>
                      <a:pt x="455739" y="499737"/>
                      <a:pt x="471225" y="486852"/>
                      <a:pt x="486711" y="490288"/>
                    </a:cubicBezTo>
                    <a:close/>
                    <a:moveTo>
                      <a:pt x="96792" y="487634"/>
                    </a:moveTo>
                    <a:cubicBezTo>
                      <a:pt x="107971" y="485056"/>
                      <a:pt x="120010" y="496224"/>
                      <a:pt x="123450" y="511688"/>
                    </a:cubicBezTo>
                    <a:cubicBezTo>
                      <a:pt x="126890" y="528011"/>
                      <a:pt x="117431" y="532306"/>
                      <a:pt x="102811" y="520279"/>
                    </a:cubicBezTo>
                    <a:cubicBezTo>
                      <a:pt x="101951" y="519420"/>
                      <a:pt x="101091" y="518561"/>
                      <a:pt x="100231" y="517702"/>
                    </a:cubicBezTo>
                    <a:cubicBezTo>
                      <a:pt x="85612" y="505674"/>
                      <a:pt x="84752" y="491070"/>
                      <a:pt x="96792" y="487634"/>
                    </a:cubicBezTo>
                    <a:close/>
                    <a:moveTo>
                      <a:pt x="334303" y="470443"/>
                    </a:moveTo>
                    <a:cubicBezTo>
                      <a:pt x="354107" y="471303"/>
                      <a:pt x="373050" y="473024"/>
                      <a:pt x="390271" y="474744"/>
                    </a:cubicBezTo>
                    <a:cubicBezTo>
                      <a:pt x="409214" y="476464"/>
                      <a:pt x="422130" y="493665"/>
                      <a:pt x="417825" y="512587"/>
                    </a:cubicBezTo>
                    <a:cubicBezTo>
                      <a:pt x="415242" y="521187"/>
                      <a:pt x="413520" y="530648"/>
                      <a:pt x="410936" y="539249"/>
                    </a:cubicBezTo>
                    <a:cubicBezTo>
                      <a:pt x="405770" y="558170"/>
                      <a:pt x="386827" y="577952"/>
                      <a:pt x="368745" y="582252"/>
                    </a:cubicBezTo>
                    <a:cubicBezTo>
                      <a:pt x="357551" y="585693"/>
                      <a:pt x="345497" y="587413"/>
                      <a:pt x="334303" y="589133"/>
                    </a:cubicBezTo>
                    <a:cubicBezTo>
                      <a:pt x="315360" y="591713"/>
                      <a:pt x="299861" y="576232"/>
                      <a:pt x="299861" y="556450"/>
                    </a:cubicBezTo>
                    <a:lnTo>
                      <a:pt x="299861" y="503986"/>
                    </a:lnTo>
                    <a:cubicBezTo>
                      <a:pt x="299861" y="485065"/>
                      <a:pt x="315360" y="469583"/>
                      <a:pt x="334303" y="470443"/>
                    </a:cubicBezTo>
                    <a:close/>
                    <a:moveTo>
                      <a:pt x="231018" y="470443"/>
                    </a:moveTo>
                    <a:cubicBezTo>
                      <a:pt x="249962" y="469583"/>
                      <a:pt x="265461" y="485063"/>
                      <a:pt x="265461" y="503982"/>
                    </a:cubicBezTo>
                    <a:lnTo>
                      <a:pt x="265461" y="555580"/>
                    </a:lnTo>
                    <a:cubicBezTo>
                      <a:pt x="265461" y="574500"/>
                      <a:pt x="249962" y="588259"/>
                      <a:pt x="231018" y="583959"/>
                    </a:cubicBezTo>
                    <a:cubicBezTo>
                      <a:pt x="222408" y="582239"/>
                      <a:pt x="212936" y="579660"/>
                      <a:pt x="204325" y="577080"/>
                    </a:cubicBezTo>
                    <a:cubicBezTo>
                      <a:pt x="186243" y="571060"/>
                      <a:pt x="168160" y="549561"/>
                      <a:pt x="162994" y="531501"/>
                    </a:cubicBezTo>
                    <a:cubicBezTo>
                      <a:pt x="161272" y="524621"/>
                      <a:pt x="159550" y="517742"/>
                      <a:pt x="158688" y="510862"/>
                    </a:cubicBezTo>
                    <a:cubicBezTo>
                      <a:pt x="154383" y="492802"/>
                      <a:pt x="166438" y="475603"/>
                      <a:pt x="185382" y="473883"/>
                    </a:cubicBezTo>
                    <a:cubicBezTo>
                      <a:pt x="199159" y="472163"/>
                      <a:pt x="214658" y="471303"/>
                      <a:pt x="231018" y="470443"/>
                    </a:cubicBezTo>
                    <a:close/>
                    <a:moveTo>
                      <a:pt x="503923" y="304486"/>
                    </a:moveTo>
                    <a:lnTo>
                      <a:pt x="561622" y="304486"/>
                    </a:lnTo>
                    <a:cubicBezTo>
                      <a:pt x="580568" y="304486"/>
                      <a:pt x="596069" y="319968"/>
                      <a:pt x="592624" y="338891"/>
                    </a:cubicBezTo>
                    <a:cubicBezTo>
                      <a:pt x="587457" y="375877"/>
                      <a:pt x="574540" y="410282"/>
                      <a:pt x="556455" y="441247"/>
                    </a:cubicBezTo>
                    <a:cubicBezTo>
                      <a:pt x="546982" y="457590"/>
                      <a:pt x="523730" y="464471"/>
                      <a:pt x="504785" y="459310"/>
                    </a:cubicBezTo>
                    <a:cubicBezTo>
                      <a:pt x="503062" y="459310"/>
                      <a:pt x="500479" y="458450"/>
                      <a:pt x="497895" y="457590"/>
                    </a:cubicBezTo>
                    <a:cubicBezTo>
                      <a:pt x="479811" y="453289"/>
                      <a:pt x="466893" y="435226"/>
                      <a:pt x="468615" y="416303"/>
                    </a:cubicBezTo>
                    <a:cubicBezTo>
                      <a:pt x="471199" y="388779"/>
                      <a:pt x="472060" y="363835"/>
                      <a:pt x="471199" y="338891"/>
                    </a:cubicBezTo>
                    <a:cubicBezTo>
                      <a:pt x="471199" y="319968"/>
                      <a:pt x="484978" y="304486"/>
                      <a:pt x="503923" y="304486"/>
                    </a:cubicBezTo>
                    <a:close/>
                    <a:moveTo>
                      <a:pt x="334297" y="304486"/>
                    </a:moveTo>
                    <a:lnTo>
                      <a:pt x="400585" y="304486"/>
                    </a:lnTo>
                    <a:cubicBezTo>
                      <a:pt x="419524" y="304486"/>
                      <a:pt x="436742" y="319966"/>
                      <a:pt x="436742" y="338887"/>
                    </a:cubicBezTo>
                    <a:cubicBezTo>
                      <a:pt x="437603" y="362107"/>
                      <a:pt x="436742" y="385328"/>
                      <a:pt x="434159" y="410269"/>
                    </a:cubicBezTo>
                    <a:cubicBezTo>
                      <a:pt x="432438" y="429189"/>
                      <a:pt x="415220" y="442090"/>
                      <a:pt x="396280" y="440370"/>
                    </a:cubicBezTo>
                    <a:cubicBezTo>
                      <a:pt x="377341" y="438650"/>
                      <a:pt x="356680" y="436930"/>
                      <a:pt x="334297" y="436070"/>
                    </a:cubicBezTo>
                    <a:cubicBezTo>
                      <a:pt x="315357" y="435210"/>
                      <a:pt x="299861" y="419729"/>
                      <a:pt x="299861" y="400809"/>
                    </a:cubicBezTo>
                    <a:lnTo>
                      <a:pt x="299861" y="338887"/>
                    </a:lnTo>
                    <a:cubicBezTo>
                      <a:pt x="299861" y="319966"/>
                      <a:pt x="315357" y="304486"/>
                      <a:pt x="334297" y="304486"/>
                    </a:cubicBezTo>
                    <a:close/>
                    <a:moveTo>
                      <a:pt x="175089" y="304486"/>
                    </a:moveTo>
                    <a:lnTo>
                      <a:pt x="231033" y="304486"/>
                    </a:lnTo>
                    <a:cubicBezTo>
                      <a:pt x="249968" y="304486"/>
                      <a:pt x="265460" y="319970"/>
                      <a:pt x="265460" y="338895"/>
                    </a:cubicBezTo>
                    <a:lnTo>
                      <a:pt x="265460" y="400830"/>
                    </a:lnTo>
                    <a:cubicBezTo>
                      <a:pt x="265460" y="419755"/>
                      <a:pt x="249968" y="435239"/>
                      <a:pt x="231033" y="436099"/>
                    </a:cubicBezTo>
                    <a:cubicBezTo>
                      <a:pt x="212098" y="436960"/>
                      <a:pt x="195745" y="437820"/>
                      <a:pt x="179393" y="439540"/>
                    </a:cubicBezTo>
                    <a:cubicBezTo>
                      <a:pt x="160458" y="441261"/>
                      <a:pt x="143244" y="428357"/>
                      <a:pt x="141523" y="409433"/>
                    </a:cubicBezTo>
                    <a:cubicBezTo>
                      <a:pt x="138941" y="384486"/>
                      <a:pt x="138080" y="361260"/>
                      <a:pt x="138941" y="338895"/>
                    </a:cubicBezTo>
                    <a:cubicBezTo>
                      <a:pt x="138941" y="319970"/>
                      <a:pt x="156154" y="304486"/>
                      <a:pt x="175089" y="304486"/>
                    </a:cubicBezTo>
                    <a:close/>
                    <a:moveTo>
                      <a:pt x="31285" y="304486"/>
                    </a:moveTo>
                    <a:lnTo>
                      <a:pt x="72605" y="304486"/>
                    </a:lnTo>
                    <a:cubicBezTo>
                      <a:pt x="91543" y="304486"/>
                      <a:pt x="105316" y="319970"/>
                      <a:pt x="105316" y="338895"/>
                    </a:cubicBezTo>
                    <a:cubicBezTo>
                      <a:pt x="104455" y="362982"/>
                      <a:pt x="105316" y="388788"/>
                      <a:pt x="107898" y="414595"/>
                    </a:cubicBezTo>
                    <a:cubicBezTo>
                      <a:pt x="109620" y="433521"/>
                      <a:pt x="98429" y="451585"/>
                      <a:pt x="82074" y="455887"/>
                    </a:cubicBezTo>
                    <a:cubicBezTo>
                      <a:pt x="65718" y="460188"/>
                      <a:pt x="43337" y="453306"/>
                      <a:pt x="33868" y="436101"/>
                    </a:cubicBezTo>
                    <a:cubicBezTo>
                      <a:pt x="17512" y="406853"/>
                      <a:pt x="6321" y="374165"/>
                      <a:pt x="296" y="338895"/>
                    </a:cubicBezTo>
                    <a:cubicBezTo>
                      <a:pt x="-2287" y="319970"/>
                      <a:pt x="12347" y="304486"/>
                      <a:pt x="31285" y="304486"/>
                    </a:cubicBezTo>
                    <a:close/>
                    <a:moveTo>
                      <a:pt x="220702" y="131682"/>
                    </a:moveTo>
                    <a:cubicBezTo>
                      <a:pt x="224145" y="131682"/>
                      <a:pt x="227588" y="131682"/>
                      <a:pt x="231031" y="132542"/>
                    </a:cubicBezTo>
                    <a:cubicBezTo>
                      <a:pt x="249968" y="132542"/>
                      <a:pt x="265461" y="148016"/>
                      <a:pt x="265461" y="167787"/>
                    </a:cubicBezTo>
                    <a:lnTo>
                      <a:pt x="265461" y="235699"/>
                    </a:lnTo>
                    <a:cubicBezTo>
                      <a:pt x="265461" y="255471"/>
                      <a:pt x="249968" y="270085"/>
                      <a:pt x="231031" y="270085"/>
                    </a:cubicBezTo>
                    <a:lnTo>
                      <a:pt x="178525" y="270085"/>
                    </a:lnTo>
                    <a:cubicBezTo>
                      <a:pt x="159589" y="270085"/>
                      <a:pt x="145817" y="255471"/>
                      <a:pt x="150121" y="236559"/>
                    </a:cubicBezTo>
                    <a:cubicBezTo>
                      <a:pt x="156146" y="209050"/>
                      <a:pt x="163893" y="183261"/>
                      <a:pt x="172500" y="160910"/>
                    </a:cubicBezTo>
                    <a:cubicBezTo>
                      <a:pt x="179386" y="142858"/>
                      <a:pt x="201766" y="130823"/>
                      <a:pt x="220702" y="131682"/>
                    </a:cubicBezTo>
                    <a:close/>
                    <a:moveTo>
                      <a:pt x="353254" y="130853"/>
                    </a:moveTo>
                    <a:cubicBezTo>
                      <a:pt x="372200" y="129994"/>
                      <a:pt x="394590" y="142886"/>
                      <a:pt x="401479" y="160075"/>
                    </a:cubicBezTo>
                    <a:cubicBezTo>
                      <a:pt x="410952" y="183280"/>
                      <a:pt x="418703" y="208204"/>
                      <a:pt x="424731" y="236566"/>
                    </a:cubicBezTo>
                    <a:cubicBezTo>
                      <a:pt x="429037" y="255474"/>
                      <a:pt x="416119" y="270085"/>
                      <a:pt x="396312" y="270085"/>
                    </a:cubicBezTo>
                    <a:lnTo>
                      <a:pt x="334308" y="270085"/>
                    </a:lnTo>
                    <a:cubicBezTo>
                      <a:pt x="315362" y="270085"/>
                      <a:pt x="299861" y="255474"/>
                      <a:pt x="299861" y="235707"/>
                    </a:cubicBezTo>
                    <a:lnTo>
                      <a:pt x="299861" y="167810"/>
                    </a:lnTo>
                    <a:cubicBezTo>
                      <a:pt x="299861" y="148902"/>
                      <a:pt x="315362" y="132572"/>
                      <a:pt x="334308" y="132572"/>
                    </a:cubicBezTo>
                    <a:cubicBezTo>
                      <a:pt x="340336" y="131713"/>
                      <a:pt x="347226" y="131713"/>
                      <a:pt x="353254" y="130853"/>
                    </a:cubicBezTo>
                    <a:close/>
                    <a:moveTo>
                      <a:pt x="95050" y="115364"/>
                    </a:moveTo>
                    <a:cubicBezTo>
                      <a:pt x="101934" y="117083"/>
                      <a:pt x="109678" y="118802"/>
                      <a:pt x="118283" y="120521"/>
                    </a:cubicBezTo>
                    <a:cubicBezTo>
                      <a:pt x="137213" y="123959"/>
                      <a:pt x="145817" y="139431"/>
                      <a:pt x="138933" y="157482"/>
                    </a:cubicBezTo>
                    <a:cubicBezTo>
                      <a:pt x="130329" y="181549"/>
                      <a:pt x="122585" y="208196"/>
                      <a:pt x="116562" y="236561"/>
                    </a:cubicBezTo>
                    <a:cubicBezTo>
                      <a:pt x="112260" y="255471"/>
                      <a:pt x="95050" y="270084"/>
                      <a:pt x="76121" y="270084"/>
                    </a:cubicBezTo>
                    <a:lnTo>
                      <a:pt x="32238" y="270084"/>
                    </a:lnTo>
                    <a:cubicBezTo>
                      <a:pt x="13308" y="270084"/>
                      <a:pt x="-1320" y="255471"/>
                      <a:pt x="2122" y="236561"/>
                    </a:cubicBezTo>
                    <a:cubicBezTo>
                      <a:pt x="9005" y="199600"/>
                      <a:pt x="22773" y="165218"/>
                      <a:pt x="41703" y="134274"/>
                    </a:cubicBezTo>
                    <a:cubicBezTo>
                      <a:pt x="52028" y="117942"/>
                      <a:pt x="76121" y="111066"/>
                      <a:pt x="95050" y="115364"/>
                    </a:cubicBezTo>
                    <a:close/>
                    <a:moveTo>
                      <a:pt x="495327" y="111081"/>
                    </a:moveTo>
                    <a:cubicBezTo>
                      <a:pt x="514276" y="106784"/>
                      <a:pt x="538393" y="113660"/>
                      <a:pt x="548729" y="129130"/>
                    </a:cubicBezTo>
                    <a:cubicBezTo>
                      <a:pt x="569401" y="161790"/>
                      <a:pt x="584043" y="197889"/>
                      <a:pt x="591795" y="236565"/>
                    </a:cubicBezTo>
                    <a:cubicBezTo>
                      <a:pt x="595240" y="255474"/>
                      <a:pt x="580598" y="270085"/>
                      <a:pt x="561649" y="270085"/>
                    </a:cubicBezTo>
                    <a:lnTo>
                      <a:pt x="500495" y="270085"/>
                    </a:lnTo>
                    <a:cubicBezTo>
                      <a:pt x="481546" y="270085"/>
                      <a:pt x="463458" y="255474"/>
                      <a:pt x="460013" y="236565"/>
                    </a:cubicBezTo>
                    <a:cubicBezTo>
                      <a:pt x="453984" y="207343"/>
                      <a:pt x="446232" y="180699"/>
                      <a:pt x="436758" y="156634"/>
                    </a:cubicBezTo>
                    <a:cubicBezTo>
                      <a:pt x="429867" y="138584"/>
                      <a:pt x="438480" y="123114"/>
                      <a:pt x="457429" y="119676"/>
                    </a:cubicBezTo>
                    <a:cubicBezTo>
                      <a:pt x="471210" y="117097"/>
                      <a:pt x="484130" y="114519"/>
                      <a:pt x="495327" y="111081"/>
                    </a:cubicBezTo>
                    <a:close/>
                    <a:moveTo>
                      <a:pt x="258364" y="35758"/>
                    </a:moveTo>
                    <a:cubicBezTo>
                      <a:pt x="262665" y="37371"/>
                      <a:pt x="265460" y="43176"/>
                      <a:pt x="265460" y="52636"/>
                    </a:cubicBezTo>
                    <a:lnTo>
                      <a:pt x="265460" y="64677"/>
                    </a:lnTo>
                    <a:cubicBezTo>
                      <a:pt x="265460" y="83597"/>
                      <a:pt x="251698" y="98218"/>
                      <a:pt x="234495" y="98218"/>
                    </a:cubicBezTo>
                    <a:cubicBezTo>
                      <a:pt x="218153" y="97358"/>
                      <a:pt x="212132" y="82737"/>
                      <a:pt x="223314" y="67257"/>
                    </a:cubicBezTo>
                    <a:cubicBezTo>
                      <a:pt x="230195" y="58657"/>
                      <a:pt x="236216" y="50916"/>
                      <a:pt x="242237" y="44036"/>
                    </a:cubicBezTo>
                    <a:cubicBezTo>
                      <a:pt x="248258" y="36726"/>
                      <a:pt x="254063" y="34146"/>
                      <a:pt x="258364" y="35758"/>
                    </a:cubicBezTo>
                    <a:close/>
                    <a:moveTo>
                      <a:pt x="307077" y="24998"/>
                    </a:moveTo>
                    <a:cubicBezTo>
                      <a:pt x="311492" y="23171"/>
                      <a:pt x="317523" y="25536"/>
                      <a:pt x="323985" y="32847"/>
                    </a:cubicBezTo>
                    <a:cubicBezTo>
                      <a:pt x="332600" y="42309"/>
                      <a:pt x="341216" y="53490"/>
                      <a:pt x="350693" y="67253"/>
                    </a:cubicBezTo>
                    <a:cubicBezTo>
                      <a:pt x="361893" y="82735"/>
                      <a:pt x="354139" y="97358"/>
                      <a:pt x="335185" y="97358"/>
                    </a:cubicBezTo>
                    <a:cubicBezTo>
                      <a:pt x="335185" y="97358"/>
                      <a:pt x="334323" y="97358"/>
                      <a:pt x="334323" y="98218"/>
                    </a:cubicBezTo>
                    <a:cubicBezTo>
                      <a:pt x="315369" y="98218"/>
                      <a:pt x="299861" y="83595"/>
                      <a:pt x="299861" y="64672"/>
                    </a:cubicBezTo>
                    <a:lnTo>
                      <a:pt x="299861" y="42309"/>
                    </a:lnTo>
                    <a:cubicBezTo>
                      <a:pt x="299861" y="32847"/>
                      <a:pt x="302661" y="26826"/>
                      <a:pt x="307077" y="24998"/>
                    </a:cubicBezTo>
                    <a:close/>
                    <a:moveTo>
                      <a:pt x="204359" y="7108"/>
                    </a:moveTo>
                    <a:cubicBezTo>
                      <a:pt x="222439" y="1094"/>
                      <a:pt x="227605" y="8827"/>
                      <a:pt x="215552" y="24292"/>
                    </a:cubicBezTo>
                    <a:cubicBezTo>
                      <a:pt x="206081" y="35462"/>
                      <a:pt x="195750" y="48350"/>
                      <a:pt x="186279" y="63815"/>
                    </a:cubicBezTo>
                    <a:cubicBezTo>
                      <a:pt x="175947" y="79281"/>
                      <a:pt x="153563" y="91310"/>
                      <a:pt x="134621" y="88732"/>
                    </a:cubicBezTo>
                    <a:cubicBezTo>
                      <a:pt x="129456" y="87873"/>
                      <a:pt x="125151" y="87014"/>
                      <a:pt x="120846" y="86155"/>
                    </a:cubicBezTo>
                    <a:cubicBezTo>
                      <a:pt x="101905" y="81859"/>
                      <a:pt x="97600" y="67252"/>
                      <a:pt x="113097" y="55223"/>
                    </a:cubicBezTo>
                    <a:cubicBezTo>
                      <a:pt x="139787" y="33743"/>
                      <a:pt x="170782" y="17419"/>
                      <a:pt x="204359" y="7108"/>
                    </a:cubicBezTo>
                    <a:close/>
                    <a:moveTo>
                      <a:pt x="368806" y="1108"/>
                    </a:moveTo>
                    <a:cubicBezTo>
                      <a:pt x="408413" y="10560"/>
                      <a:pt x="444575" y="28607"/>
                      <a:pt x="475572" y="51810"/>
                    </a:cubicBezTo>
                    <a:cubicBezTo>
                      <a:pt x="491070" y="62981"/>
                      <a:pt x="487626" y="78450"/>
                      <a:pt x="468684" y="81887"/>
                    </a:cubicBezTo>
                    <a:cubicBezTo>
                      <a:pt x="460074" y="83606"/>
                      <a:pt x="451463" y="85325"/>
                      <a:pt x="441131" y="87043"/>
                    </a:cubicBezTo>
                    <a:cubicBezTo>
                      <a:pt x="422189" y="90481"/>
                      <a:pt x="399803" y="78450"/>
                      <a:pt x="389471" y="62981"/>
                    </a:cubicBezTo>
                    <a:cubicBezTo>
                      <a:pt x="379138" y="46654"/>
                      <a:pt x="367945" y="32044"/>
                      <a:pt x="358474" y="20013"/>
                    </a:cubicBezTo>
                    <a:cubicBezTo>
                      <a:pt x="346420" y="5404"/>
                      <a:pt x="350725" y="-3189"/>
                      <a:pt x="368806" y="1108"/>
                    </a:cubicBezTo>
                    <a:close/>
                  </a:path>
                </a:pathLst>
              </a:cu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dirty="0"/>
              </a:p>
            </p:txBody>
          </p:sp>
        </p:grpSp>
        <p:sp>
          <p:nvSpPr>
            <p:cNvPr id="14" name="矩形 13"/>
            <p:cNvSpPr/>
            <p:nvPr/>
          </p:nvSpPr>
          <p:spPr>
            <a:xfrm>
              <a:off x="2652009" y="2576326"/>
              <a:ext cx="8434578" cy="999469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 marL="0" marR="0" lvl="0" indent="0" defTabSz="4572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0" i="0" u="none" strike="noStrike" kern="1200" cap="none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ea typeface="思源黑体 CN Regular" panose="020B0500000000000000" pitchFamily="34" charset="-122"/>
                  <a:cs typeface="Times New Roman" panose="02020603050405020304" pitchFamily="18" charset="0"/>
                  <a:sym typeface="字魂105号-简雅黑" panose="00000500000000000000" pitchFamily="2" charset="-122"/>
                </a:rPr>
                <a:t>        </a:t>
              </a:r>
              <a:r>
                <a:rPr kumimoji="0" lang="zh-CN" altLang="en-US" sz="2000" b="0" i="0" u="none" strike="noStrike" kern="1200" cap="none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ea typeface="思源黑体 CN Regular" panose="020B0500000000000000" pitchFamily="34" charset="-122"/>
                  <a:cs typeface="Times New Roman" panose="02020603050405020304" pitchFamily="18" charset="0"/>
                  <a:sym typeface="字魂105号-简雅黑" panose="00000500000000000000" pitchFamily="2" charset="-122"/>
                </a:rPr>
                <a:t>欺骗攻击</a:t>
              </a:r>
              <a:r>
                <a:rPr kumimoji="0" lang="zh-CN" altLang="en-US" sz="2000" b="0" i="0" u="none" strike="noStrike" kern="1200" cap="none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ea typeface="思源黑体 CN Regular" panose="020B0500000000000000" pitchFamily="34" charset="-122"/>
                  <a:cs typeface="Times New Roman" panose="02020603050405020304" pitchFamily="18" charset="0"/>
                  <a:sym typeface="字魂105号-简雅黑" panose="00000500000000000000" pitchFamily="2" charset="-122"/>
                </a:rPr>
                <a:t>实质上是</a:t>
              </a:r>
              <a:r>
                <a:rPr kumimoji="0" lang="zh-CN" altLang="en-US" sz="2000" b="0" i="0" u="none" strike="noStrike" kern="1200" cap="none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ea typeface="思源黑体 CN Regular" panose="020B0500000000000000" pitchFamily="34" charset="-122"/>
                  <a:cs typeface="Times New Roman" panose="02020603050405020304" pitchFamily="18" charset="0"/>
                  <a:sym typeface="字魂105号-简雅黑" panose="00000500000000000000" pitchFamily="2" charset="-122"/>
                </a:rPr>
                <a:t>一种冒充身份通过认证骗取信任</a:t>
              </a:r>
              <a:r>
                <a:rPr kumimoji="0" lang="zh-CN" altLang="en-US" sz="2000" b="0" i="0" u="none" strike="noStrike" kern="1200" cap="none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ea typeface="思源黑体 CN Regular" panose="020B0500000000000000" pitchFamily="34" charset="-122"/>
                  <a:cs typeface="Times New Roman" panose="02020603050405020304" pitchFamily="18" charset="0"/>
                  <a:sym typeface="字魂105号-简雅黑" panose="00000500000000000000" pitchFamily="2" charset="-122"/>
                </a:rPr>
                <a:t>的攻击方式。攻击者针对认证机制缺陷，将自己</a:t>
              </a:r>
              <a:r>
                <a:rPr kumimoji="0" lang="zh-CN" altLang="en-US" sz="2000" b="0" i="0" u="none" strike="noStrike" kern="1200" cap="none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ea typeface="思源黑体 CN Regular" panose="020B0500000000000000" pitchFamily="34" charset="-122"/>
                  <a:cs typeface="Times New Roman" panose="02020603050405020304" pitchFamily="18" charset="0"/>
                  <a:sym typeface="字魂105号-简雅黑" panose="00000500000000000000" pitchFamily="2" charset="-122"/>
                </a:rPr>
                <a:t>伪装成可信任方</a:t>
              </a:r>
              <a:r>
                <a:rPr kumimoji="0" lang="zh-CN" altLang="en-US" sz="2000" b="0" i="0" u="none" strike="noStrike" kern="1200" cap="none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ea typeface="思源黑体 CN Regular" panose="020B0500000000000000" pitchFamily="34" charset="-122"/>
                  <a:cs typeface="Times New Roman" panose="02020603050405020304" pitchFamily="18" charset="0"/>
                  <a:sym typeface="字魂105号-简雅黑" panose="00000500000000000000" pitchFamily="2" charset="-122"/>
                </a:rPr>
                <a:t>，与受害者进行交流，最终攫取信息或是展开进一步攻击。</a:t>
              </a:r>
              <a:endParaRPr kumimoji="0" lang="zh-CN" altLang="en-US" sz="2000" b="0" i="0" u="none" strike="noStrike" kern="1200" cap="none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ea typeface="思源黑体 CN Regular" panose="020B0500000000000000" pitchFamily="34" charset="-122"/>
                <a:cs typeface="Times New Roman" panose="02020603050405020304" pitchFamily="18" charset="0"/>
                <a:sym typeface="字魂105号-简雅黑" panose="00000500000000000000" pitchFamily="2" charset="-122"/>
              </a:endParaRPr>
            </a:p>
          </p:txBody>
        </p:sp>
      </p:grpSp>
      <p:pic>
        <p:nvPicPr>
          <p:cNvPr id="135" name="Picture 2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3395606" y="4967654"/>
            <a:ext cx="1075163" cy="1374154"/>
          </a:xfrm>
          <a:prstGeom prst="rect">
            <a:avLst/>
          </a:prstGeom>
          <a:noFill/>
          <a:ln w="38100">
            <a:gradFill>
              <a:gsLst>
                <a:gs pos="0">
                  <a:srgbClr val="ABDBFF"/>
                </a:gs>
                <a:gs pos="100000">
                  <a:srgbClr val="1D476D"/>
                </a:gs>
              </a:gsLst>
              <a:lin ang="5400000" scaled="1"/>
            </a:gra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6" name="Picture 4" descr="http://news.workercn.cn/rollnews/img/20110318/32/7409822464134614600.jpg"/>
          <p:cNvPicPr>
            <a:picLocks noChangeAspect="1" noChangeArrowheads="1"/>
          </p:cNvPicPr>
          <p:nvPr/>
        </p:nvPicPr>
        <p:blipFill rotWithShape="1">
          <a:blip r:embed="rId2" cstate="print"/>
          <a:srcRect l="3461" r="18974"/>
          <a:stretch>
            <a:fillRect/>
          </a:stretch>
        </p:blipFill>
        <p:spPr bwMode="auto">
          <a:xfrm>
            <a:off x="5106896" y="4967654"/>
            <a:ext cx="2209013" cy="1374154"/>
          </a:xfrm>
          <a:prstGeom prst="rect">
            <a:avLst/>
          </a:prstGeom>
          <a:noFill/>
          <a:ln w="38100">
            <a:gradFill>
              <a:gsLst>
                <a:gs pos="0">
                  <a:srgbClr val="ABDBFF"/>
                </a:gs>
                <a:gs pos="100000">
                  <a:srgbClr val="1D476D"/>
                </a:gs>
              </a:gsLst>
              <a:lin ang="5400000" scaled="1"/>
            </a:gra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7" name="Picture 8" descr="http://imgsrc.baidu.com/baike/pic/item/0fb505d56e5e23dd51da4bef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952035" y="4967654"/>
            <a:ext cx="2083596" cy="1374154"/>
          </a:xfrm>
          <a:prstGeom prst="rect">
            <a:avLst/>
          </a:prstGeom>
          <a:noFill/>
          <a:ln w="38100">
            <a:gradFill>
              <a:gsLst>
                <a:gs pos="0">
                  <a:srgbClr val="ABDBFF"/>
                </a:gs>
                <a:gs pos="100000">
                  <a:srgbClr val="1D476D"/>
                </a:gs>
              </a:gsLst>
              <a:lin ang="5400000" scaled="1"/>
            </a:gra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68" name="组合 67"/>
          <p:cNvGrpSpPr/>
          <p:nvPr/>
        </p:nvGrpSpPr>
        <p:grpSpPr>
          <a:xfrm>
            <a:off x="2496874" y="2741518"/>
            <a:ext cx="8658804" cy="2135934"/>
            <a:chOff x="2679755" y="2741518"/>
            <a:chExt cx="8658804" cy="2135934"/>
          </a:xfrm>
        </p:grpSpPr>
        <p:grpSp>
          <p:nvGrpSpPr>
            <p:cNvPr id="20" name="组合 19"/>
            <p:cNvGrpSpPr/>
            <p:nvPr/>
          </p:nvGrpSpPr>
          <p:grpSpPr>
            <a:xfrm>
              <a:off x="2679755" y="2741518"/>
              <a:ext cx="7977848" cy="489824"/>
              <a:chOff x="4265252" y="2305054"/>
              <a:chExt cx="10741475" cy="659505"/>
            </a:xfrm>
          </p:grpSpPr>
          <p:sp>
            <p:nvSpPr>
              <p:cNvPr id="22" name="标题 1"/>
              <p:cNvSpPr txBox="1"/>
              <p:nvPr/>
            </p:nvSpPr>
            <p:spPr>
              <a:xfrm>
                <a:off x="4816021" y="2305054"/>
                <a:ext cx="10190706" cy="659505"/>
              </a:xfrm>
              <a:prstGeom prst="rect">
                <a:avLst/>
              </a:prstGeom>
            </p:spPr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>
                  <a:defRPr/>
                </a:pPr>
                <a:r>
                  <a:rPr lang="en-US" altLang="zh-CN" sz="2000" kern="0" dirty="0">
                    <a:solidFill>
                      <a:srgbClr val="C00000"/>
                    </a:solidFill>
                  </a:rPr>
                  <a:t>IP</a:t>
                </a:r>
                <a:r>
                  <a:rPr lang="zh-CN" altLang="en-US" sz="2000" kern="0" dirty="0">
                    <a:solidFill>
                      <a:srgbClr val="C00000"/>
                    </a:solidFill>
                  </a:rPr>
                  <a:t>欺骗：</a:t>
                </a:r>
                <a:r>
                  <a:rPr lang="zh-CN" altLang="en-US" sz="2000" kern="0" dirty="0">
                    <a:solidFill>
                      <a:srgbClr val="002060"/>
                    </a:solidFill>
                  </a:rPr>
                  <a:t>使用其他计算机的</a:t>
                </a:r>
                <a:r>
                  <a:rPr lang="en-US" altLang="zh-CN" sz="2000" kern="0" dirty="0">
                    <a:solidFill>
                      <a:srgbClr val="002060"/>
                    </a:solidFill>
                  </a:rPr>
                  <a:t>IP</a:t>
                </a:r>
                <a:r>
                  <a:rPr lang="zh-CN" altLang="en-US" sz="2000" kern="0" dirty="0">
                    <a:solidFill>
                      <a:srgbClr val="002060"/>
                    </a:solidFill>
                  </a:rPr>
                  <a:t>来骗取连接，获得信息或者得到特权。</a:t>
                </a:r>
                <a:endParaRPr lang="zh-CN" altLang="en-US" sz="2000" kern="0" dirty="0">
                  <a:solidFill>
                    <a:srgbClr val="002060"/>
                  </a:solidFill>
                </a:endParaRPr>
              </a:p>
            </p:txBody>
          </p:sp>
          <p:cxnSp>
            <p:nvCxnSpPr>
              <p:cNvPr id="23" name="直接连接符 22"/>
              <p:cNvCxnSpPr/>
              <p:nvPr/>
            </p:nvCxnSpPr>
            <p:spPr>
              <a:xfrm flipH="1">
                <a:off x="4265252" y="2872071"/>
                <a:ext cx="2693714" cy="0"/>
              </a:xfrm>
              <a:prstGeom prst="line">
                <a:avLst/>
              </a:prstGeom>
              <a:ln w="12700">
                <a:gradFill>
                  <a:gsLst>
                    <a:gs pos="0">
                      <a:schemeClr val="accent1">
                        <a:lumMod val="5000"/>
                        <a:lumOff val="95000"/>
                        <a:alpha val="0"/>
                      </a:schemeClr>
                    </a:gs>
                    <a:gs pos="100000">
                      <a:srgbClr val="F76E37"/>
                    </a:gs>
                  </a:gsLst>
                  <a:lin ang="108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组合 24"/>
            <p:cNvGrpSpPr/>
            <p:nvPr/>
          </p:nvGrpSpPr>
          <p:grpSpPr>
            <a:xfrm>
              <a:off x="2679755" y="3153045"/>
              <a:ext cx="7977848" cy="489824"/>
              <a:chOff x="4265252" y="2305054"/>
              <a:chExt cx="10741475" cy="659505"/>
            </a:xfrm>
          </p:grpSpPr>
          <p:sp>
            <p:nvSpPr>
              <p:cNvPr id="27" name="标题 1"/>
              <p:cNvSpPr txBox="1"/>
              <p:nvPr/>
            </p:nvSpPr>
            <p:spPr>
              <a:xfrm>
                <a:off x="4816021" y="2305054"/>
                <a:ext cx="10190706" cy="659505"/>
              </a:xfrm>
              <a:prstGeom prst="rect">
                <a:avLst/>
              </a:prstGeom>
            </p:spPr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>
                  <a:defRPr/>
                </a:pPr>
                <a:r>
                  <a:rPr lang="en-US" altLang="zh-CN" sz="2000" kern="0" dirty="0">
                    <a:solidFill>
                      <a:srgbClr val="C00000"/>
                    </a:solidFill>
                  </a:rPr>
                  <a:t>ARP</a:t>
                </a:r>
                <a:r>
                  <a:rPr lang="zh-CN" altLang="en-US" sz="2000" kern="0" dirty="0">
                    <a:solidFill>
                      <a:srgbClr val="C00000"/>
                    </a:solidFill>
                  </a:rPr>
                  <a:t>欺骗：</a:t>
                </a:r>
                <a:r>
                  <a:rPr lang="zh-CN" altLang="en-US" sz="2000" kern="0" dirty="0">
                    <a:solidFill>
                      <a:srgbClr val="002060"/>
                    </a:solidFill>
                  </a:rPr>
                  <a:t>利用</a:t>
                </a:r>
                <a:r>
                  <a:rPr lang="en-US" altLang="zh-CN" sz="2000" kern="0" dirty="0">
                    <a:solidFill>
                      <a:srgbClr val="002060"/>
                    </a:solidFill>
                  </a:rPr>
                  <a:t>ARP</a:t>
                </a:r>
                <a:r>
                  <a:rPr lang="zh-CN" altLang="en-US" sz="2000" kern="0" dirty="0">
                    <a:solidFill>
                      <a:srgbClr val="002060"/>
                    </a:solidFill>
                  </a:rPr>
                  <a:t>协议缺陷，把自己伪装成“中间人” 。</a:t>
                </a:r>
                <a:endParaRPr lang="zh-CN" altLang="en-US" sz="2000" kern="0" dirty="0">
                  <a:solidFill>
                    <a:srgbClr val="002060"/>
                  </a:solidFill>
                </a:endParaRPr>
              </a:p>
            </p:txBody>
          </p:sp>
          <p:cxnSp>
            <p:nvCxnSpPr>
              <p:cNvPr id="29" name="直接连接符 28"/>
              <p:cNvCxnSpPr/>
              <p:nvPr/>
            </p:nvCxnSpPr>
            <p:spPr>
              <a:xfrm flipH="1">
                <a:off x="4265252" y="2872071"/>
                <a:ext cx="2693714" cy="0"/>
              </a:xfrm>
              <a:prstGeom prst="line">
                <a:avLst/>
              </a:prstGeom>
              <a:ln w="12700">
                <a:gradFill>
                  <a:gsLst>
                    <a:gs pos="0">
                      <a:schemeClr val="accent1">
                        <a:lumMod val="5000"/>
                        <a:lumOff val="95000"/>
                        <a:alpha val="0"/>
                      </a:schemeClr>
                    </a:gs>
                    <a:gs pos="100000">
                      <a:srgbClr val="F76E37"/>
                    </a:gs>
                  </a:gsLst>
                  <a:lin ang="108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0" name="组合 89"/>
            <p:cNvGrpSpPr/>
            <p:nvPr/>
          </p:nvGrpSpPr>
          <p:grpSpPr>
            <a:xfrm>
              <a:off x="2679755" y="3564572"/>
              <a:ext cx="7977848" cy="489824"/>
              <a:chOff x="4265252" y="2305054"/>
              <a:chExt cx="10741475" cy="659505"/>
            </a:xfrm>
          </p:grpSpPr>
          <p:sp>
            <p:nvSpPr>
              <p:cNvPr id="92" name="标题 1"/>
              <p:cNvSpPr txBox="1"/>
              <p:nvPr/>
            </p:nvSpPr>
            <p:spPr>
              <a:xfrm>
                <a:off x="4816021" y="2305054"/>
                <a:ext cx="10190706" cy="659505"/>
              </a:xfrm>
              <a:prstGeom prst="rect">
                <a:avLst/>
              </a:prstGeom>
            </p:spPr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>
                  <a:defRPr/>
                </a:pPr>
                <a:r>
                  <a:rPr lang="zh-CN" altLang="en-US" sz="2000" kern="0" dirty="0">
                    <a:solidFill>
                      <a:srgbClr val="C00000"/>
                    </a:solidFill>
                  </a:rPr>
                  <a:t>电子邮件欺骗：</a:t>
                </a:r>
                <a:r>
                  <a:rPr lang="zh-CN" altLang="en-US" sz="2000" kern="0" dirty="0">
                    <a:solidFill>
                      <a:srgbClr val="002060"/>
                    </a:solidFill>
                  </a:rPr>
                  <a:t>电子邮件发送方地址的欺骗。</a:t>
                </a:r>
                <a:endParaRPr lang="zh-CN" altLang="en-US" sz="2000" kern="0" dirty="0">
                  <a:solidFill>
                    <a:srgbClr val="002060"/>
                  </a:solidFill>
                </a:endParaRPr>
              </a:p>
            </p:txBody>
          </p:sp>
          <p:cxnSp>
            <p:nvCxnSpPr>
              <p:cNvPr id="124" name="直接连接符 123"/>
              <p:cNvCxnSpPr/>
              <p:nvPr/>
            </p:nvCxnSpPr>
            <p:spPr>
              <a:xfrm flipH="1">
                <a:off x="4265252" y="2872071"/>
                <a:ext cx="2693714" cy="0"/>
              </a:xfrm>
              <a:prstGeom prst="line">
                <a:avLst/>
              </a:prstGeom>
              <a:ln w="12700">
                <a:gradFill>
                  <a:gsLst>
                    <a:gs pos="0">
                      <a:schemeClr val="accent1">
                        <a:lumMod val="5000"/>
                        <a:lumOff val="95000"/>
                        <a:alpha val="0"/>
                      </a:schemeClr>
                    </a:gs>
                    <a:gs pos="100000">
                      <a:srgbClr val="F76E37"/>
                    </a:gs>
                  </a:gsLst>
                  <a:lin ang="108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6" name="组合 125"/>
            <p:cNvGrpSpPr/>
            <p:nvPr/>
          </p:nvGrpSpPr>
          <p:grpSpPr>
            <a:xfrm>
              <a:off x="2679755" y="3976099"/>
              <a:ext cx="7977848" cy="489824"/>
              <a:chOff x="4265252" y="2305054"/>
              <a:chExt cx="10741475" cy="659505"/>
            </a:xfrm>
          </p:grpSpPr>
          <p:sp>
            <p:nvSpPr>
              <p:cNvPr id="128" name="标题 1"/>
              <p:cNvSpPr txBox="1"/>
              <p:nvPr/>
            </p:nvSpPr>
            <p:spPr>
              <a:xfrm>
                <a:off x="4816021" y="2305054"/>
                <a:ext cx="10190706" cy="659505"/>
              </a:xfrm>
              <a:prstGeom prst="rect">
                <a:avLst/>
              </a:prstGeom>
            </p:spPr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>
                  <a:defRPr/>
                </a:pPr>
                <a:r>
                  <a:rPr lang="en-US" altLang="zh-CN" sz="2000" kern="0" dirty="0">
                    <a:solidFill>
                      <a:srgbClr val="C00000"/>
                    </a:solidFill>
                  </a:rPr>
                  <a:t>DNS</a:t>
                </a:r>
                <a:r>
                  <a:rPr lang="zh-CN" altLang="en-US" sz="2000" kern="0" dirty="0">
                    <a:solidFill>
                      <a:srgbClr val="C00000"/>
                    </a:solidFill>
                  </a:rPr>
                  <a:t>欺骗：</a:t>
                </a:r>
                <a:r>
                  <a:rPr lang="zh-CN" altLang="en-US" sz="2000" kern="0" dirty="0">
                    <a:solidFill>
                      <a:srgbClr val="002060"/>
                    </a:solidFill>
                  </a:rPr>
                  <a:t>域名与</a:t>
                </a:r>
                <a:r>
                  <a:rPr lang="en-US" altLang="zh-CN" sz="2000" kern="0" dirty="0">
                    <a:solidFill>
                      <a:srgbClr val="002060"/>
                    </a:solidFill>
                  </a:rPr>
                  <a:t>IP</a:t>
                </a:r>
                <a:r>
                  <a:rPr lang="zh-CN" altLang="en-US" sz="2000" kern="0" dirty="0">
                    <a:solidFill>
                      <a:srgbClr val="002060"/>
                    </a:solidFill>
                  </a:rPr>
                  <a:t>地址转换过程中实现的欺骗。</a:t>
                </a:r>
                <a:endParaRPr lang="zh-CN" altLang="en-US" sz="2000" kern="0" dirty="0">
                  <a:solidFill>
                    <a:srgbClr val="002060"/>
                  </a:solidFill>
                </a:endParaRPr>
              </a:p>
            </p:txBody>
          </p:sp>
          <p:cxnSp>
            <p:nvCxnSpPr>
              <p:cNvPr id="129" name="直接连接符 128"/>
              <p:cNvCxnSpPr/>
              <p:nvPr/>
            </p:nvCxnSpPr>
            <p:spPr>
              <a:xfrm flipH="1">
                <a:off x="4265252" y="2872071"/>
                <a:ext cx="2693714" cy="0"/>
              </a:xfrm>
              <a:prstGeom prst="line">
                <a:avLst/>
              </a:prstGeom>
              <a:ln w="12700">
                <a:gradFill>
                  <a:gsLst>
                    <a:gs pos="0">
                      <a:schemeClr val="accent1">
                        <a:lumMod val="5000"/>
                        <a:lumOff val="95000"/>
                        <a:alpha val="0"/>
                      </a:schemeClr>
                    </a:gs>
                    <a:gs pos="100000">
                      <a:srgbClr val="F76E37"/>
                    </a:gs>
                  </a:gsLst>
                  <a:lin ang="108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1" name="组合 130"/>
            <p:cNvGrpSpPr/>
            <p:nvPr/>
          </p:nvGrpSpPr>
          <p:grpSpPr>
            <a:xfrm>
              <a:off x="2679755" y="4387628"/>
              <a:ext cx="8658804" cy="489824"/>
              <a:chOff x="4265252" y="2305054"/>
              <a:chExt cx="11658323" cy="659505"/>
            </a:xfrm>
          </p:grpSpPr>
          <p:sp>
            <p:nvSpPr>
              <p:cNvPr id="133" name="标题 1"/>
              <p:cNvSpPr txBox="1"/>
              <p:nvPr/>
            </p:nvSpPr>
            <p:spPr>
              <a:xfrm>
                <a:off x="4816020" y="2305054"/>
                <a:ext cx="11107555" cy="659505"/>
              </a:xfrm>
              <a:prstGeom prst="rect">
                <a:avLst/>
              </a:prstGeom>
            </p:spPr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>
                  <a:defRPr/>
                </a:pPr>
                <a:r>
                  <a:rPr lang="en-US" altLang="zh-CN" sz="2000" kern="0" dirty="0">
                    <a:solidFill>
                      <a:srgbClr val="C00000"/>
                    </a:solidFill>
                  </a:rPr>
                  <a:t>Web</a:t>
                </a:r>
                <a:r>
                  <a:rPr lang="zh-CN" altLang="en-US" sz="2000" kern="0" dirty="0">
                    <a:solidFill>
                      <a:srgbClr val="C00000"/>
                    </a:solidFill>
                  </a:rPr>
                  <a:t>欺骗：</a:t>
                </a:r>
                <a:r>
                  <a:rPr lang="zh-CN" altLang="en-US" sz="2000" kern="0" dirty="0">
                    <a:solidFill>
                      <a:srgbClr val="002060"/>
                    </a:solidFill>
                  </a:rPr>
                  <a:t>创造某个</a:t>
                </a:r>
                <a:r>
                  <a:rPr lang="en-US" altLang="zh-CN" sz="2000" kern="0" dirty="0">
                    <a:solidFill>
                      <a:srgbClr val="002060"/>
                    </a:solidFill>
                  </a:rPr>
                  <a:t>Web</a:t>
                </a:r>
                <a:r>
                  <a:rPr lang="zh-CN" altLang="en-US" sz="2000" kern="0" dirty="0">
                    <a:solidFill>
                      <a:srgbClr val="002060"/>
                    </a:solidFill>
                  </a:rPr>
                  <a:t>网站的复制影像，以达到欺骗网站用户的目的。</a:t>
                </a:r>
                <a:endParaRPr lang="zh-CN" altLang="en-US" sz="2000" kern="0" dirty="0">
                  <a:solidFill>
                    <a:srgbClr val="002060"/>
                  </a:solidFill>
                </a:endParaRPr>
              </a:p>
            </p:txBody>
          </p:sp>
          <p:cxnSp>
            <p:nvCxnSpPr>
              <p:cNvPr id="134" name="直接连接符 133"/>
              <p:cNvCxnSpPr/>
              <p:nvPr/>
            </p:nvCxnSpPr>
            <p:spPr>
              <a:xfrm flipH="1">
                <a:off x="4265252" y="2872071"/>
                <a:ext cx="2693714" cy="0"/>
              </a:xfrm>
              <a:prstGeom prst="line">
                <a:avLst/>
              </a:prstGeom>
              <a:ln w="12700">
                <a:gradFill>
                  <a:gsLst>
                    <a:gs pos="0">
                      <a:schemeClr val="accent1">
                        <a:lumMod val="5000"/>
                        <a:lumOff val="95000"/>
                        <a:alpha val="0"/>
                      </a:schemeClr>
                    </a:gs>
                    <a:gs pos="100000">
                      <a:srgbClr val="F76E37"/>
                    </a:gs>
                  </a:gsLst>
                  <a:lin ang="108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" name="Group 51"/>
            <p:cNvGrpSpPr/>
            <p:nvPr/>
          </p:nvGrpSpPr>
          <p:grpSpPr bwMode="auto">
            <a:xfrm>
              <a:off x="2817803" y="2861390"/>
              <a:ext cx="247030" cy="271114"/>
              <a:chOff x="2744" y="-584"/>
              <a:chExt cx="634" cy="702"/>
            </a:xfrm>
          </p:grpSpPr>
          <p:sp>
            <p:nvSpPr>
              <p:cNvPr id="32" name="Oval 52"/>
              <p:cNvSpPr>
                <a:spLocks noChangeArrowheads="1"/>
              </p:cNvSpPr>
              <p:nvPr/>
            </p:nvSpPr>
            <p:spPr bwMode="auto">
              <a:xfrm>
                <a:off x="2744" y="-85"/>
                <a:ext cx="590" cy="203"/>
              </a:xfrm>
              <a:prstGeom prst="ellipse">
                <a:avLst/>
              </a:prstGeom>
              <a:gradFill rotWithShape="1">
                <a:gsLst>
                  <a:gs pos="0">
                    <a:schemeClr val="tx1">
                      <a:alpha val="50000"/>
                    </a:schemeClr>
                  </a:gs>
                  <a:gs pos="100000">
                    <a:schemeClr val="tx1">
                      <a:gamma/>
                      <a:shade val="46275"/>
                      <a:invGamma/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</a:gradFill>
              <a:ln w="31750" cap="rnd" algn="ctr">
                <a:noFill/>
                <a:prstDash val="sysDot"/>
                <a:rou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 b="0"/>
              </a:p>
            </p:txBody>
          </p:sp>
          <p:grpSp>
            <p:nvGrpSpPr>
              <p:cNvPr id="33" name="Group 53"/>
              <p:cNvGrpSpPr/>
              <p:nvPr/>
            </p:nvGrpSpPr>
            <p:grpSpPr bwMode="auto">
              <a:xfrm>
                <a:off x="2765" y="-584"/>
                <a:ext cx="613" cy="613"/>
                <a:chOff x="2370" y="1139"/>
                <a:chExt cx="1089" cy="1089"/>
              </a:xfrm>
            </p:grpSpPr>
            <p:sp>
              <p:nvSpPr>
                <p:cNvPr id="34" name="Oval 54"/>
                <p:cNvSpPr>
                  <a:spLocks noChangeArrowheads="1"/>
                </p:cNvSpPr>
                <p:nvPr/>
              </p:nvSpPr>
              <p:spPr bwMode="auto">
                <a:xfrm>
                  <a:off x="2370" y="1139"/>
                  <a:ext cx="1089" cy="1089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0070C0"/>
                    </a:gs>
                    <a:gs pos="100000">
                      <a:srgbClr val="002060"/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zh-CN" altLang="en-US" b="0"/>
                </a:p>
              </p:txBody>
            </p:sp>
            <p:grpSp>
              <p:nvGrpSpPr>
                <p:cNvPr id="35" name="Group 55"/>
                <p:cNvGrpSpPr/>
                <p:nvPr/>
              </p:nvGrpSpPr>
              <p:grpSpPr bwMode="auto">
                <a:xfrm>
                  <a:off x="2426" y="1169"/>
                  <a:ext cx="908" cy="296"/>
                  <a:chOff x="1431" y="1843"/>
                  <a:chExt cx="907" cy="295"/>
                </a:xfrm>
              </p:grpSpPr>
              <p:sp>
                <p:nvSpPr>
                  <p:cNvPr id="36" name="Freeform 56"/>
                  <p:cNvSpPr/>
                  <p:nvPr/>
                </p:nvSpPr>
                <p:spPr bwMode="auto">
                  <a:xfrm>
                    <a:off x="1423" y="1843"/>
                    <a:ext cx="916" cy="296"/>
                  </a:xfrm>
                  <a:custGeom>
                    <a:avLst/>
                    <a:gdLst/>
                    <a:ahLst/>
                    <a:cxnLst>
                      <a:cxn ang="0">
                        <a:pos x="0" y="1576"/>
                      </a:cxn>
                      <a:cxn ang="0">
                        <a:pos x="50" y="1462"/>
                      </a:cxn>
                      <a:cxn ang="0">
                        <a:pos x="108" y="1350"/>
                      </a:cxn>
                      <a:cxn ang="0">
                        <a:pos x="170" y="1242"/>
                      </a:cxn>
                      <a:cxn ang="0">
                        <a:pos x="238" y="1138"/>
                      </a:cxn>
                      <a:cxn ang="0">
                        <a:pos x="310" y="1036"/>
                      </a:cxn>
                      <a:cxn ang="0">
                        <a:pos x="386" y="940"/>
                      </a:cxn>
                      <a:cxn ang="0">
                        <a:pos x="468" y="846"/>
                      </a:cxn>
                      <a:cxn ang="0">
                        <a:pos x="552" y="756"/>
                      </a:cxn>
                      <a:cxn ang="0">
                        <a:pos x="596" y="712"/>
                      </a:cxn>
                      <a:cxn ang="0">
                        <a:pos x="688" y="630"/>
                      </a:cxn>
                      <a:cxn ang="0">
                        <a:pos x="784" y="550"/>
                      </a:cxn>
                      <a:cxn ang="0">
                        <a:pos x="884" y="476"/>
                      </a:cxn>
                      <a:cxn ang="0">
                        <a:pos x="986" y="406"/>
                      </a:cxn>
                      <a:cxn ang="0">
                        <a:pos x="1092" y="342"/>
                      </a:cxn>
                      <a:cxn ang="0">
                        <a:pos x="1202" y="282"/>
                      </a:cxn>
                      <a:cxn ang="0">
                        <a:pos x="1316" y="228"/>
                      </a:cxn>
                      <a:cxn ang="0">
                        <a:pos x="1374" y="202"/>
                      </a:cxn>
                      <a:cxn ang="0">
                        <a:pos x="1490" y="156"/>
                      </a:cxn>
                      <a:cxn ang="0">
                        <a:pos x="1610" y="116"/>
                      </a:cxn>
                      <a:cxn ang="0">
                        <a:pos x="1732" y="80"/>
                      </a:cxn>
                      <a:cxn ang="0">
                        <a:pos x="1858" y="52"/>
                      </a:cxn>
                      <a:cxn ang="0">
                        <a:pos x="1984" y="30"/>
                      </a:cxn>
                      <a:cxn ang="0">
                        <a:pos x="2114" y="12"/>
                      </a:cxn>
                      <a:cxn ang="0">
                        <a:pos x="2246" y="2"/>
                      </a:cxn>
                      <a:cxn ang="0">
                        <a:pos x="2378" y="0"/>
                      </a:cxn>
                      <a:cxn ang="0">
                        <a:pos x="2444" y="0"/>
                      </a:cxn>
                      <a:cxn ang="0">
                        <a:pos x="2576" y="8"/>
                      </a:cxn>
                      <a:cxn ang="0">
                        <a:pos x="2706" y="20"/>
                      </a:cxn>
                      <a:cxn ang="0">
                        <a:pos x="2834" y="40"/>
                      </a:cxn>
                      <a:cxn ang="0">
                        <a:pos x="2962" y="66"/>
                      </a:cxn>
                      <a:cxn ang="0">
                        <a:pos x="3084" y="98"/>
                      </a:cxn>
                      <a:cxn ang="0">
                        <a:pos x="3206" y="136"/>
                      </a:cxn>
                      <a:cxn ang="0">
                        <a:pos x="3324" y="178"/>
                      </a:cxn>
                      <a:cxn ang="0">
                        <a:pos x="3382" y="202"/>
                      </a:cxn>
                      <a:cxn ang="0">
                        <a:pos x="3498" y="254"/>
                      </a:cxn>
                      <a:cxn ang="0">
                        <a:pos x="3608" y="312"/>
                      </a:cxn>
                      <a:cxn ang="0">
                        <a:pos x="3716" y="374"/>
                      </a:cxn>
                      <a:cxn ang="0">
                        <a:pos x="3822" y="440"/>
                      </a:cxn>
                      <a:cxn ang="0">
                        <a:pos x="3922" y="512"/>
                      </a:cxn>
                      <a:cxn ang="0">
                        <a:pos x="4020" y="590"/>
                      </a:cxn>
                      <a:cxn ang="0">
                        <a:pos x="4114" y="670"/>
                      </a:cxn>
                      <a:cxn ang="0">
                        <a:pos x="4204" y="756"/>
                      </a:cxn>
                      <a:cxn ang="0">
                        <a:pos x="4246" y="800"/>
                      </a:cxn>
                      <a:cxn ang="0">
                        <a:pos x="4330" y="892"/>
                      </a:cxn>
                      <a:cxn ang="0">
                        <a:pos x="4410" y="988"/>
                      </a:cxn>
                      <a:cxn ang="0">
                        <a:pos x="4484" y="1086"/>
                      </a:cxn>
                      <a:cxn ang="0">
                        <a:pos x="4552" y="1190"/>
                      </a:cxn>
                      <a:cxn ang="0">
                        <a:pos x="4618" y="1296"/>
                      </a:cxn>
                      <a:cxn ang="0">
                        <a:pos x="4678" y="1406"/>
                      </a:cxn>
                      <a:cxn ang="0">
                        <a:pos x="4732" y="1518"/>
                      </a:cxn>
                      <a:cxn ang="0">
                        <a:pos x="0" y="1576"/>
                      </a:cxn>
                    </a:cxnLst>
                    <a:rect l="0" t="0" r="r" b="b"/>
                    <a:pathLst>
                      <a:path w="4756" h="1576">
                        <a:moveTo>
                          <a:pt x="0" y="1576"/>
                        </a:moveTo>
                        <a:lnTo>
                          <a:pt x="0" y="1576"/>
                        </a:lnTo>
                        <a:lnTo>
                          <a:pt x="24" y="1518"/>
                        </a:lnTo>
                        <a:lnTo>
                          <a:pt x="50" y="1462"/>
                        </a:lnTo>
                        <a:lnTo>
                          <a:pt x="78" y="1406"/>
                        </a:lnTo>
                        <a:lnTo>
                          <a:pt x="108" y="1350"/>
                        </a:lnTo>
                        <a:lnTo>
                          <a:pt x="138" y="1296"/>
                        </a:lnTo>
                        <a:lnTo>
                          <a:pt x="170" y="1242"/>
                        </a:lnTo>
                        <a:lnTo>
                          <a:pt x="204" y="1190"/>
                        </a:lnTo>
                        <a:lnTo>
                          <a:pt x="238" y="1138"/>
                        </a:lnTo>
                        <a:lnTo>
                          <a:pt x="272" y="1086"/>
                        </a:lnTo>
                        <a:lnTo>
                          <a:pt x="310" y="1036"/>
                        </a:lnTo>
                        <a:lnTo>
                          <a:pt x="348" y="988"/>
                        </a:lnTo>
                        <a:lnTo>
                          <a:pt x="386" y="940"/>
                        </a:lnTo>
                        <a:lnTo>
                          <a:pt x="426" y="892"/>
                        </a:lnTo>
                        <a:lnTo>
                          <a:pt x="468" y="846"/>
                        </a:lnTo>
                        <a:lnTo>
                          <a:pt x="510" y="800"/>
                        </a:lnTo>
                        <a:lnTo>
                          <a:pt x="552" y="756"/>
                        </a:lnTo>
                        <a:lnTo>
                          <a:pt x="552" y="756"/>
                        </a:lnTo>
                        <a:lnTo>
                          <a:pt x="596" y="712"/>
                        </a:lnTo>
                        <a:lnTo>
                          <a:pt x="642" y="670"/>
                        </a:lnTo>
                        <a:lnTo>
                          <a:pt x="688" y="630"/>
                        </a:lnTo>
                        <a:lnTo>
                          <a:pt x="736" y="590"/>
                        </a:lnTo>
                        <a:lnTo>
                          <a:pt x="784" y="550"/>
                        </a:lnTo>
                        <a:lnTo>
                          <a:pt x="834" y="512"/>
                        </a:lnTo>
                        <a:lnTo>
                          <a:pt x="884" y="476"/>
                        </a:lnTo>
                        <a:lnTo>
                          <a:pt x="934" y="440"/>
                        </a:lnTo>
                        <a:lnTo>
                          <a:pt x="986" y="406"/>
                        </a:lnTo>
                        <a:lnTo>
                          <a:pt x="1040" y="374"/>
                        </a:lnTo>
                        <a:lnTo>
                          <a:pt x="1092" y="342"/>
                        </a:lnTo>
                        <a:lnTo>
                          <a:pt x="1148" y="312"/>
                        </a:lnTo>
                        <a:lnTo>
                          <a:pt x="1202" y="282"/>
                        </a:lnTo>
                        <a:lnTo>
                          <a:pt x="1258" y="254"/>
                        </a:lnTo>
                        <a:lnTo>
                          <a:pt x="1316" y="228"/>
                        </a:lnTo>
                        <a:lnTo>
                          <a:pt x="1374" y="202"/>
                        </a:lnTo>
                        <a:lnTo>
                          <a:pt x="1374" y="202"/>
                        </a:lnTo>
                        <a:lnTo>
                          <a:pt x="1432" y="178"/>
                        </a:lnTo>
                        <a:lnTo>
                          <a:pt x="1490" y="156"/>
                        </a:lnTo>
                        <a:lnTo>
                          <a:pt x="1550" y="136"/>
                        </a:lnTo>
                        <a:lnTo>
                          <a:pt x="1610" y="116"/>
                        </a:lnTo>
                        <a:lnTo>
                          <a:pt x="1672" y="98"/>
                        </a:lnTo>
                        <a:lnTo>
                          <a:pt x="1732" y="80"/>
                        </a:lnTo>
                        <a:lnTo>
                          <a:pt x="1794" y="66"/>
                        </a:lnTo>
                        <a:lnTo>
                          <a:pt x="1858" y="52"/>
                        </a:lnTo>
                        <a:lnTo>
                          <a:pt x="1922" y="40"/>
                        </a:lnTo>
                        <a:lnTo>
                          <a:pt x="1984" y="30"/>
                        </a:lnTo>
                        <a:lnTo>
                          <a:pt x="2050" y="20"/>
                        </a:lnTo>
                        <a:lnTo>
                          <a:pt x="2114" y="12"/>
                        </a:lnTo>
                        <a:lnTo>
                          <a:pt x="2180" y="8"/>
                        </a:lnTo>
                        <a:lnTo>
                          <a:pt x="2246" y="2"/>
                        </a:lnTo>
                        <a:lnTo>
                          <a:pt x="2312" y="0"/>
                        </a:lnTo>
                        <a:lnTo>
                          <a:pt x="2378" y="0"/>
                        </a:lnTo>
                        <a:lnTo>
                          <a:pt x="2378" y="0"/>
                        </a:lnTo>
                        <a:lnTo>
                          <a:pt x="2444" y="0"/>
                        </a:lnTo>
                        <a:lnTo>
                          <a:pt x="2510" y="2"/>
                        </a:lnTo>
                        <a:lnTo>
                          <a:pt x="2576" y="8"/>
                        </a:lnTo>
                        <a:lnTo>
                          <a:pt x="2642" y="12"/>
                        </a:lnTo>
                        <a:lnTo>
                          <a:pt x="2706" y="20"/>
                        </a:lnTo>
                        <a:lnTo>
                          <a:pt x="2772" y="30"/>
                        </a:lnTo>
                        <a:lnTo>
                          <a:pt x="2834" y="40"/>
                        </a:lnTo>
                        <a:lnTo>
                          <a:pt x="2898" y="52"/>
                        </a:lnTo>
                        <a:lnTo>
                          <a:pt x="2962" y="66"/>
                        </a:lnTo>
                        <a:lnTo>
                          <a:pt x="3024" y="80"/>
                        </a:lnTo>
                        <a:lnTo>
                          <a:pt x="3084" y="98"/>
                        </a:lnTo>
                        <a:lnTo>
                          <a:pt x="3146" y="116"/>
                        </a:lnTo>
                        <a:lnTo>
                          <a:pt x="3206" y="136"/>
                        </a:lnTo>
                        <a:lnTo>
                          <a:pt x="3266" y="156"/>
                        </a:lnTo>
                        <a:lnTo>
                          <a:pt x="3324" y="178"/>
                        </a:lnTo>
                        <a:lnTo>
                          <a:pt x="3382" y="202"/>
                        </a:lnTo>
                        <a:lnTo>
                          <a:pt x="3382" y="202"/>
                        </a:lnTo>
                        <a:lnTo>
                          <a:pt x="3440" y="228"/>
                        </a:lnTo>
                        <a:lnTo>
                          <a:pt x="3498" y="254"/>
                        </a:lnTo>
                        <a:lnTo>
                          <a:pt x="3554" y="282"/>
                        </a:lnTo>
                        <a:lnTo>
                          <a:pt x="3608" y="312"/>
                        </a:lnTo>
                        <a:lnTo>
                          <a:pt x="3664" y="342"/>
                        </a:lnTo>
                        <a:lnTo>
                          <a:pt x="3716" y="374"/>
                        </a:lnTo>
                        <a:lnTo>
                          <a:pt x="3770" y="406"/>
                        </a:lnTo>
                        <a:lnTo>
                          <a:pt x="3822" y="440"/>
                        </a:lnTo>
                        <a:lnTo>
                          <a:pt x="3872" y="476"/>
                        </a:lnTo>
                        <a:lnTo>
                          <a:pt x="3922" y="512"/>
                        </a:lnTo>
                        <a:lnTo>
                          <a:pt x="3972" y="550"/>
                        </a:lnTo>
                        <a:lnTo>
                          <a:pt x="4020" y="590"/>
                        </a:lnTo>
                        <a:lnTo>
                          <a:pt x="4068" y="630"/>
                        </a:lnTo>
                        <a:lnTo>
                          <a:pt x="4114" y="670"/>
                        </a:lnTo>
                        <a:lnTo>
                          <a:pt x="4160" y="712"/>
                        </a:lnTo>
                        <a:lnTo>
                          <a:pt x="4204" y="756"/>
                        </a:lnTo>
                        <a:lnTo>
                          <a:pt x="4204" y="756"/>
                        </a:lnTo>
                        <a:lnTo>
                          <a:pt x="4246" y="800"/>
                        </a:lnTo>
                        <a:lnTo>
                          <a:pt x="4288" y="846"/>
                        </a:lnTo>
                        <a:lnTo>
                          <a:pt x="4330" y="892"/>
                        </a:lnTo>
                        <a:lnTo>
                          <a:pt x="4370" y="940"/>
                        </a:lnTo>
                        <a:lnTo>
                          <a:pt x="4410" y="988"/>
                        </a:lnTo>
                        <a:lnTo>
                          <a:pt x="4446" y="1036"/>
                        </a:lnTo>
                        <a:lnTo>
                          <a:pt x="4484" y="1086"/>
                        </a:lnTo>
                        <a:lnTo>
                          <a:pt x="4518" y="1138"/>
                        </a:lnTo>
                        <a:lnTo>
                          <a:pt x="4552" y="1190"/>
                        </a:lnTo>
                        <a:lnTo>
                          <a:pt x="4586" y="1242"/>
                        </a:lnTo>
                        <a:lnTo>
                          <a:pt x="4618" y="1296"/>
                        </a:lnTo>
                        <a:lnTo>
                          <a:pt x="4648" y="1350"/>
                        </a:lnTo>
                        <a:lnTo>
                          <a:pt x="4678" y="1406"/>
                        </a:lnTo>
                        <a:lnTo>
                          <a:pt x="4706" y="1462"/>
                        </a:lnTo>
                        <a:lnTo>
                          <a:pt x="4732" y="1518"/>
                        </a:lnTo>
                        <a:lnTo>
                          <a:pt x="4756" y="1576"/>
                        </a:lnTo>
                        <a:lnTo>
                          <a:pt x="0" y="1576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chemeClr val="bg1">
                          <a:alpha val="75000"/>
                        </a:schemeClr>
                      </a:gs>
                      <a:gs pos="100000">
                        <a:schemeClr val="bg1">
                          <a:gamma/>
                          <a:tint val="0"/>
                          <a:invGamma/>
                          <a:alpha val="0"/>
                        </a:schemeClr>
                      </a:gs>
                    </a:gsLst>
                    <a:lin ang="5400000" scaled="1"/>
                  </a:gradFill>
                  <a:ln w="9525" cap="flat" cmpd="sng">
                    <a:noFill/>
                    <a:prstDash val="solid"/>
                    <a:rou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CN" altLang="en-US" b="0"/>
                  </a:p>
                </p:txBody>
              </p:sp>
              <p:sp>
                <p:nvSpPr>
                  <p:cNvPr id="37" name="Oval 57"/>
                  <p:cNvSpPr>
                    <a:spLocks noChangeArrowheads="1"/>
                  </p:cNvSpPr>
                  <p:nvPr/>
                </p:nvSpPr>
                <p:spPr bwMode="auto">
                  <a:xfrm>
                    <a:off x="1771" y="1843"/>
                    <a:ext cx="227" cy="204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chemeClr val="bg1"/>
                      </a:gs>
                      <a:gs pos="100000">
                        <a:srgbClr val="67ABF5"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 b="0"/>
                  </a:p>
                </p:txBody>
              </p:sp>
            </p:grpSp>
          </p:grpSp>
        </p:grpSp>
        <p:grpSp>
          <p:nvGrpSpPr>
            <p:cNvPr id="40" name="Group 51"/>
            <p:cNvGrpSpPr/>
            <p:nvPr/>
          </p:nvGrpSpPr>
          <p:grpSpPr bwMode="auto">
            <a:xfrm>
              <a:off x="2817803" y="3274021"/>
              <a:ext cx="247030" cy="271114"/>
              <a:chOff x="2744" y="-584"/>
              <a:chExt cx="634" cy="702"/>
            </a:xfrm>
          </p:grpSpPr>
          <p:sp>
            <p:nvSpPr>
              <p:cNvPr id="41" name="Oval 52"/>
              <p:cNvSpPr>
                <a:spLocks noChangeArrowheads="1"/>
              </p:cNvSpPr>
              <p:nvPr/>
            </p:nvSpPr>
            <p:spPr bwMode="auto">
              <a:xfrm>
                <a:off x="2744" y="-85"/>
                <a:ext cx="590" cy="203"/>
              </a:xfrm>
              <a:prstGeom prst="ellipse">
                <a:avLst/>
              </a:prstGeom>
              <a:gradFill rotWithShape="1">
                <a:gsLst>
                  <a:gs pos="0">
                    <a:schemeClr val="tx1">
                      <a:alpha val="50000"/>
                    </a:schemeClr>
                  </a:gs>
                  <a:gs pos="100000">
                    <a:schemeClr val="tx1">
                      <a:gamma/>
                      <a:shade val="46275"/>
                      <a:invGamma/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</a:gradFill>
              <a:ln w="31750" cap="rnd" algn="ctr">
                <a:noFill/>
                <a:prstDash val="sysDot"/>
                <a:rou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 b="0"/>
              </a:p>
            </p:txBody>
          </p:sp>
          <p:grpSp>
            <p:nvGrpSpPr>
              <p:cNvPr id="42" name="Group 53"/>
              <p:cNvGrpSpPr/>
              <p:nvPr/>
            </p:nvGrpSpPr>
            <p:grpSpPr bwMode="auto">
              <a:xfrm>
                <a:off x="2765" y="-584"/>
                <a:ext cx="613" cy="613"/>
                <a:chOff x="2370" y="1139"/>
                <a:chExt cx="1089" cy="1089"/>
              </a:xfrm>
            </p:grpSpPr>
            <p:sp>
              <p:nvSpPr>
                <p:cNvPr id="43" name="Oval 54"/>
                <p:cNvSpPr>
                  <a:spLocks noChangeArrowheads="1"/>
                </p:cNvSpPr>
                <p:nvPr/>
              </p:nvSpPr>
              <p:spPr bwMode="auto">
                <a:xfrm>
                  <a:off x="2370" y="1139"/>
                  <a:ext cx="1089" cy="1089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0070C0"/>
                    </a:gs>
                    <a:gs pos="100000">
                      <a:srgbClr val="002060"/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zh-CN" altLang="en-US" b="0"/>
                </a:p>
              </p:txBody>
            </p:sp>
            <p:grpSp>
              <p:nvGrpSpPr>
                <p:cNvPr id="44" name="Group 55"/>
                <p:cNvGrpSpPr/>
                <p:nvPr/>
              </p:nvGrpSpPr>
              <p:grpSpPr bwMode="auto">
                <a:xfrm>
                  <a:off x="2426" y="1169"/>
                  <a:ext cx="908" cy="296"/>
                  <a:chOff x="1431" y="1843"/>
                  <a:chExt cx="907" cy="295"/>
                </a:xfrm>
              </p:grpSpPr>
              <p:sp>
                <p:nvSpPr>
                  <p:cNvPr id="45" name="Freeform 56"/>
                  <p:cNvSpPr/>
                  <p:nvPr/>
                </p:nvSpPr>
                <p:spPr bwMode="auto">
                  <a:xfrm>
                    <a:off x="1423" y="1843"/>
                    <a:ext cx="916" cy="296"/>
                  </a:xfrm>
                  <a:custGeom>
                    <a:avLst/>
                    <a:gdLst/>
                    <a:ahLst/>
                    <a:cxnLst>
                      <a:cxn ang="0">
                        <a:pos x="0" y="1576"/>
                      </a:cxn>
                      <a:cxn ang="0">
                        <a:pos x="50" y="1462"/>
                      </a:cxn>
                      <a:cxn ang="0">
                        <a:pos x="108" y="1350"/>
                      </a:cxn>
                      <a:cxn ang="0">
                        <a:pos x="170" y="1242"/>
                      </a:cxn>
                      <a:cxn ang="0">
                        <a:pos x="238" y="1138"/>
                      </a:cxn>
                      <a:cxn ang="0">
                        <a:pos x="310" y="1036"/>
                      </a:cxn>
                      <a:cxn ang="0">
                        <a:pos x="386" y="940"/>
                      </a:cxn>
                      <a:cxn ang="0">
                        <a:pos x="468" y="846"/>
                      </a:cxn>
                      <a:cxn ang="0">
                        <a:pos x="552" y="756"/>
                      </a:cxn>
                      <a:cxn ang="0">
                        <a:pos x="596" y="712"/>
                      </a:cxn>
                      <a:cxn ang="0">
                        <a:pos x="688" y="630"/>
                      </a:cxn>
                      <a:cxn ang="0">
                        <a:pos x="784" y="550"/>
                      </a:cxn>
                      <a:cxn ang="0">
                        <a:pos x="884" y="476"/>
                      </a:cxn>
                      <a:cxn ang="0">
                        <a:pos x="986" y="406"/>
                      </a:cxn>
                      <a:cxn ang="0">
                        <a:pos x="1092" y="342"/>
                      </a:cxn>
                      <a:cxn ang="0">
                        <a:pos x="1202" y="282"/>
                      </a:cxn>
                      <a:cxn ang="0">
                        <a:pos x="1316" y="228"/>
                      </a:cxn>
                      <a:cxn ang="0">
                        <a:pos x="1374" y="202"/>
                      </a:cxn>
                      <a:cxn ang="0">
                        <a:pos x="1490" y="156"/>
                      </a:cxn>
                      <a:cxn ang="0">
                        <a:pos x="1610" y="116"/>
                      </a:cxn>
                      <a:cxn ang="0">
                        <a:pos x="1732" y="80"/>
                      </a:cxn>
                      <a:cxn ang="0">
                        <a:pos x="1858" y="52"/>
                      </a:cxn>
                      <a:cxn ang="0">
                        <a:pos x="1984" y="30"/>
                      </a:cxn>
                      <a:cxn ang="0">
                        <a:pos x="2114" y="12"/>
                      </a:cxn>
                      <a:cxn ang="0">
                        <a:pos x="2246" y="2"/>
                      </a:cxn>
                      <a:cxn ang="0">
                        <a:pos x="2378" y="0"/>
                      </a:cxn>
                      <a:cxn ang="0">
                        <a:pos x="2444" y="0"/>
                      </a:cxn>
                      <a:cxn ang="0">
                        <a:pos x="2576" y="8"/>
                      </a:cxn>
                      <a:cxn ang="0">
                        <a:pos x="2706" y="20"/>
                      </a:cxn>
                      <a:cxn ang="0">
                        <a:pos x="2834" y="40"/>
                      </a:cxn>
                      <a:cxn ang="0">
                        <a:pos x="2962" y="66"/>
                      </a:cxn>
                      <a:cxn ang="0">
                        <a:pos x="3084" y="98"/>
                      </a:cxn>
                      <a:cxn ang="0">
                        <a:pos x="3206" y="136"/>
                      </a:cxn>
                      <a:cxn ang="0">
                        <a:pos x="3324" y="178"/>
                      </a:cxn>
                      <a:cxn ang="0">
                        <a:pos x="3382" y="202"/>
                      </a:cxn>
                      <a:cxn ang="0">
                        <a:pos x="3498" y="254"/>
                      </a:cxn>
                      <a:cxn ang="0">
                        <a:pos x="3608" y="312"/>
                      </a:cxn>
                      <a:cxn ang="0">
                        <a:pos x="3716" y="374"/>
                      </a:cxn>
                      <a:cxn ang="0">
                        <a:pos x="3822" y="440"/>
                      </a:cxn>
                      <a:cxn ang="0">
                        <a:pos x="3922" y="512"/>
                      </a:cxn>
                      <a:cxn ang="0">
                        <a:pos x="4020" y="590"/>
                      </a:cxn>
                      <a:cxn ang="0">
                        <a:pos x="4114" y="670"/>
                      </a:cxn>
                      <a:cxn ang="0">
                        <a:pos x="4204" y="756"/>
                      </a:cxn>
                      <a:cxn ang="0">
                        <a:pos x="4246" y="800"/>
                      </a:cxn>
                      <a:cxn ang="0">
                        <a:pos x="4330" y="892"/>
                      </a:cxn>
                      <a:cxn ang="0">
                        <a:pos x="4410" y="988"/>
                      </a:cxn>
                      <a:cxn ang="0">
                        <a:pos x="4484" y="1086"/>
                      </a:cxn>
                      <a:cxn ang="0">
                        <a:pos x="4552" y="1190"/>
                      </a:cxn>
                      <a:cxn ang="0">
                        <a:pos x="4618" y="1296"/>
                      </a:cxn>
                      <a:cxn ang="0">
                        <a:pos x="4678" y="1406"/>
                      </a:cxn>
                      <a:cxn ang="0">
                        <a:pos x="4732" y="1518"/>
                      </a:cxn>
                      <a:cxn ang="0">
                        <a:pos x="0" y="1576"/>
                      </a:cxn>
                    </a:cxnLst>
                    <a:rect l="0" t="0" r="r" b="b"/>
                    <a:pathLst>
                      <a:path w="4756" h="1576">
                        <a:moveTo>
                          <a:pt x="0" y="1576"/>
                        </a:moveTo>
                        <a:lnTo>
                          <a:pt x="0" y="1576"/>
                        </a:lnTo>
                        <a:lnTo>
                          <a:pt x="24" y="1518"/>
                        </a:lnTo>
                        <a:lnTo>
                          <a:pt x="50" y="1462"/>
                        </a:lnTo>
                        <a:lnTo>
                          <a:pt x="78" y="1406"/>
                        </a:lnTo>
                        <a:lnTo>
                          <a:pt x="108" y="1350"/>
                        </a:lnTo>
                        <a:lnTo>
                          <a:pt x="138" y="1296"/>
                        </a:lnTo>
                        <a:lnTo>
                          <a:pt x="170" y="1242"/>
                        </a:lnTo>
                        <a:lnTo>
                          <a:pt x="204" y="1190"/>
                        </a:lnTo>
                        <a:lnTo>
                          <a:pt x="238" y="1138"/>
                        </a:lnTo>
                        <a:lnTo>
                          <a:pt x="272" y="1086"/>
                        </a:lnTo>
                        <a:lnTo>
                          <a:pt x="310" y="1036"/>
                        </a:lnTo>
                        <a:lnTo>
                          <a:pt x="348" y="988"/>
                        </a:lnTo>
                        <a:lnTo>
                          <a:pt x="386" y="940"/>
                        </a:lnTo>
                        <a:lnTo>
                          <a:pt x="426" y="892"/>
                        </a:lnTo>
                        <a:lnTo>
                          <a:pt x="468" y="846"/>
                        </a:lnTo>
                        <a:lnTo>
                          <a:pt x="510" y="800"/>
                        </a:lnTo>
                        <a:lnTo>
                          <a:pt x="552" y="756"/>
                        </a:lnTo>
                        <a:lnTo>
                          <a:pt x="552" y="756"/>
                        </a:lnTo>
                        <a:lnTo>
                          <a:pt x="596" y="712"/>
                        </a:lnTo>
                        <a:lnTo>
                          <a:pt x="642" y="670"/>
                        </a:lnTo>
                        <a:lnTo>
                          <a:pt x="688" y="630"/>
                        </a:lnTo>
                        <a:lnTo>
                          <a:pt x="736" y="590"/>
                        </a:lnTo>
                        <a:lnTo>
                          <a:pt x="784" y="550"/>
                        </a:lnTo>
                        <a:lnTo>
                          <a:pt x="834" y="512"/>
                        </a:lnTo>
                        <a:lnTo>
                          <a:pt x="884" y="476"/>
                        </a:lnTo>
                        <a:lnTo>
                          <a:pt x="934" y="440"/>
                        </a:lnTo>
                        <a:lnTo>
                          <a:pt x="986" y="406"/>
                        </a:lnTo>
                        <a:lnTo>
                          <a:pt x="1040" y="374"/>
                        </a:lnTo>
                        <a:lnTo>
                          <a:pt x="1092" y="342"/>
                        </a:lnTo>
                        <a:lnTo>
                          <a:pt x="1148" y="312"/>
                        </a:lnTo>
                        <a:lnTo>
                          <a:pt x="1202" y="282"/>
                        </a:lnTo>
                        <a:lnTo>
                          <a:pt x="1258" y="254"/>
                        </a:lnTo>
                        <a:lnTo>
                          <a:pt x="1316" y="228"/>
                        </a:lnTo>
                        <a:lnTo>
                          <a:pt x="1374" y="202"/>
                        </a:lnTo>
                        <a:lnTo>
                          <a:pt x="1374" y="202"/>
                        </a:lnTo>
                        <a:lnTo>
                          <a:pt x="1432" y="178"/>
                        </a:lnTo>
                        <a:lnTo>
                          <a:pt x="1490" y="156"/>
                        </a:lnTo>
                        <a:lnTo>
                          <a:pt x="1550" y="136"/>
                        </a:lnTo>
                        <a:lnTo>
                          <a:pt x="1610" y="116"/>
                        </a:lnTo>
                        <a:lnTo>
                          <a:pt x="1672" y="98"/>
                        </a:lnTo>
                        <a:lnTo>
                          <a:pt x="1732" y="80"/>
                        </a:lnTo>
                        <a:lnTo>
                          <a:pt x="1794" y="66"/>
                        </a:lnTo>
                        <a:lnTo>
                          <a:pt x="1858" y="52"/>
                        </a:lnTo>
                        <a:lnTo>
                          <a:pt x="1922" y="40"/>
                        </a:lnTo>
                        <a:lnTo>
                          <a:pt x="1984" y="30"/>
                        </a:lnTo>
                        <a:lnTo>
                          <a:pt x="2050" y="20"/>
                        </a:lnTo>
                        <a:lnTo>
                          <a:pt x="2114" y="12"/>
                        </a:lnTo>
                        <a:lnTo>
                          <a:pt x="2180" y="8"/>
                        </a:lnTo>
                        <a:lnTo>
                          <a:pt x="2246" y="2"/>
                        </a:lnTo>
                        <a:lnTo>
                          <a:pt x="2312" y="0"/>
                        </a:lnTo>
                        <a:lnTo>
                          <a:pt x="2378" y="0"/>
                        </a:lnTo>
                        <a:lnTo>
                          <a:pt x="2378" y="0"/>
                        </a:lnTo>
                        <a:lnTo>
                          <a:pt x="2444" y="0"/>
                        </a:lnTo>
                        <a:lnTo>
                          <a:pt x="2510" y="2"/>
                        </a:lnTo>
                        <a:lnTo>
                          <a:pt x="2576" y="8"/>
                        </a:lnTo>
                        <a:lnTo>
                          <a:pt x="2642" y="12"/>
                        </a:lnTo>
                        <a:lnTo>
                          <a:pt x="2706" y="20"/>
                        </a:lnTo>
                        <a:lnTo>
                          <a:pt x="2772" y="30"/>
                        </a:lnTo>
                        <a:lnTo>
                          <a:pt x="2834" y="40"/>
                        </a:lnTo>
                        <a:lnTo>
                          <a:pt x="2898" y="52"/>
                        </a:lnTo>
                        <a:lnTo>
                          <a:pt x="2962" y="66"/>
                        </a:lnTo>
                        <a:lnTo>
                          <a:pt x="3024" y="80"/>
                        </a:lnTo>
                        <a:lnTo>
                          <a:pt x="3084" y="98"/>
                        </a:lnTo>
                        <a:lnTo>
                          <a:pt x="3146" y="116"/>
                        </a:lnTo>
                        <a:lnTo>
                          <a:pt x="3206" y="136"/>
                        </a:lnTo>
                        <a:lnTo>
                          <a:pt x="3266" y="156"/>
                        </a:lnTo>
                        <a:lnTo>
                          <a:pt x="3324" y="178"/>
                        </a:lnTo>
                        <a:lnTo>
                          <a:pt x="3382" y="202"/>
                        </a:lnTo>
                        <a:lnTo>
                          <a:pt x="3382" y="202"/>
                        </a:lnTo>
                        <a:lnTo>
                          <a:pt x="3440" y="228"/>
                        </a:lnTo>
                        <a:lnTo>
                          <a:pt x="3498" y="254"/>
                        </a:lnTo>
                        <a:lnTo>
                          <a:pt x="3554" y="282"/>
                        </a:lnTo>
                        <a:lnTo>
                          <a:pt x="3608" y="312"/>
                        </a:lnTo>
                        <a:lnTo>
                          <a:pt x="3664" y="342"/>
                        </a:lnTo>
                        <a:lnTo>
                          <a:pt x="3716" y="374"/>
                        </a:lnTo>
                        <a:lnTo>
                          <a:pt x="3770" y="406"/>
                        </a:lnTo>
                        <a:lnTo>
                          <a:pt x="3822" y="440"/>
                        </a:lnTo>
                        <a:lnTo>
                          <a:pt x="3872" y="476"/>
                        </a:lnTo>
                        <a:lnTo>
                          <a:pt x="3922" y="512"/>
                        </a:lnTo>
                        <a:lnTo>
                          <a:pt x="3972" y="550"/>
                        </a:lnTo>
                        <a:lnTo>
                          <a:pt x="4020" y="590"/>
                        </a:lnTo>
                        <a:lnTo>
                          <a:pt x="4068" y="630"/>
                        </a:lnTo>
                        <a:lnTo>
                          <a:pt x="4114" y="670"/>
                        </a:lnTo>
                        <a:lnTo>
                          <a:pt x="4160" y="712"/>
                        </a:lnTo>
                        <a:lnTo>
                          <a:pt x="4204" y="756"/>
                        </a:lnTo>
                        <a:lnTo>
                          <a:pt x="4204" y="756"/>
                        </a:lnTo>
                        <a:lnTo>
                          <a:pt x="4246" y="800"/>
                        </a:lnTo>
                        <a:lnTo>
                          <a:pt x="4288" y="846"/>
                        </a:lnTo>
                        <a:lnTo>
                          <a:pt x="4330" y="892"/>
                        </a:lnTo>
                        <a:lnTo>
                          <a:pt x="4370" y="940"/>
                        </a:lnTo>
                        <a:lnTo>
                          <a:pt x="4410" y="988"/>
                        </a:lnTo>
                        <a:lnTo>
                          <a:pt x="4446" y="1036"/>
                        </a:lnTo>
                        <a:lnTo>
                          <a:pt x="4484" y="1086"/>
                        </a:lnTo>
                        <a:lnTo>
                          <a:pt x="4518" y="1138"/>
                        </a:lnTo>
                        <a:lnTo>
                          <a:pt x="4552" y="1190"/>
                        </a:lnTo>
                        <a:lnTo>
                          <a:pt x="4586" y="1242"/>
                        </a:lnTo>
                        <a:lnTo>
                          <a:pt x="4618" y="1296"/>
                        </a:lnTo>
                        <a:lnTo>
                          <a:pt x="4648" y="1350"/>
                        </a:lnTo>
                        <a:lnTo>
                          <a:pt x="4678" y="1406"/>
                        </a:lnTo>
                        <a:lnTo>
                          <a:pt x="4706" y="1462"/>
                        </a:lnTo>
                        <a:lnTo>
                          <a:pt x="4732" y="1518"/>
                        </a:lnTo>
                        <a:lnTo>
                          <a:pt x="4756" y="1576"/>
                        </a:lnTo>
                        <a:lnTo>
                          <a:pt x="0" y="1576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chemeClr val="bg1">
                          <a:alpha val="75000"/>
                        </a:schemeClr>
                      </a:gs>
                      <a:gs pos="100000">
                        <a:schemeClr val="bg1">
                          <a:gamma/>
                          <a:tint val="0"/>
                          <a:invGamma/>
                          <a:alpha val="0"/>
                        </a:schemeClr>
                      </a:gs>
                    </a:gsLst>
                    <a:lin ang="5400000" scaled="1"/>
                  </a:gradFill>
                  <a:ln w="9525" cap="flat" cmpd="sng">
                    <a:noFill/>
                    <a:prstDash val="solid"/>
                    <a:rou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CN" altLang="en-US" b="0"/>
                  </a:p>
                </p:txBody>
              </p:sp>
              <p:sp>
                <p:nvSpPr>
                  <p:cNvPr id="46" name="Oval 57"/>
                  <p:cNvSpPr>
                    <a:spLocks noChangeArrowheads="1"/>
                  </p:cNvSpPr>
                  <p:nvPr/>
                </p:nvSpPr>
                <p:spPr bwMode="auto">
                  <a:xfrm>
                    <a:off x="1771" y="1843"/>
                    <a:ext cx="227" cy="204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chemeClr val="bg1"/>
                      </a:gs>
                      <a:gs pos="100000">
                        <a:srgbClr val="67ABF5"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 b="0"/>
                  </a:p>
                </p:txBody>
              </p:sp>
            </p:grpSp>
          </p:grpSp>
        </p:grpSp>
        <p:grpSp>
          <p:nvGrpSpPr>
            <p:cNvPr id="47" name="Group 51"/>
            <p:cNvGrpSpPr/>
            <p:nvPr/>
          </p:nvGrpSpPr>
          <p:grpSpPr bwMode="auto">
            <a:xfrm>
              <a:off x="2817803" y="3686652"/>
              <a:ext cx="247030" cy="271114"/>
              <a:chOff x="2744" y="-584"/>
              <a:chExt cx="634" cy="702"/>
            </a:xfrm>
          </p:grpSpPr>
          <p:sp>
            <p:nvSpPr>
              <p:cNvPr id="48" name="Oval 52"/>
              <p:cNvSpPr>
                <a:spLocks noChangeArrowheads="1"/>
              </p:cNvSpPr>
              <p:nvPr/>
            </p:nvSpPr>
            <p:spPr bwMode="auto">
              <a:xfrm>
                <a:off x="2744" y="-85"/>
                <a:ext cx="590" cy="203"/>
              </a:xfrm>
              <a:prstGeom prst="ellipse">
                <a:avLst/>
              </a:prstGeom>
              <a:gradFill rotWithShape="1">
                <a:gsLst>
                  <a:gs pos="0">
                    <a:schemeClr val="tx1">
                      <a:alpha val="50000"/>
                    </a:schemeClr>
                  </a:gs>
                  <a:gs pos="100000">
                    <a:schemeClr val="tx1">
                      <a:gamma/>
                      <a:shade val="46275"/>
                      <a:invGamma/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</a:gradFill>
              <a:ln w="31750" cap="rnd" algn="ctr">
                <a:noFill/>
                <a:prstDash val="sysDot"/>
                <a:rou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 b="0"/>
              </a:p>
            </p:txBody>
          </p:sp>
          <p:grpSp>
            <p:nvGrpSpPr>
              <p:cNvPr id="49" name="Group 53"/>
              <p:cNvGrpSpPr/>
              <p:nvPr/>
            </p:nvGrpSpPr>
            <p:grpSpPr bwMode="auto">
              <a:xfrm>
                <a:off x="2765" y="-584"/>
                <a:ext cx="613" cy="613"/>
                <a:chOff x="2370" y="1139"/>
                <a:chExt cx="1089" cy="1089"/>
              </a:xfrm>
            </p:grpSpPr>
            <p:sp>
              <p:nvSpPr>
                <p:cNvPr id="50" name="Oval 54"/>
                <p:cNvSpPr>
                  <a:spLocks noChangeArrowheads="1"/>
                </p:cNvSpPr>
                <p:nvPr/>
              </p:nvSpPr>
              <p:spPr bwMode="auto">
                <a:xfrm>
                  <a:off x="2370" y="1139"/>
                  <a:ext cx="1089" cy="1089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0070C0"/>
                    </a:gs>
                    <a:gs pos="100000">
                      <a:srgbClr val="002060"/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zh-CN" altLang="en-US" b="0"/>
                </a:p>
              </p:txBody>
            </p:sp>
            <p:grpSp>
              <p:nvGrpSpPr>
                <p:cNvPr id="51" name="Group 55"/>
                <p:cNvGrpSpPr/>
                <p:nvPr/>
              </p:nvGrpSpPr>
              <p:grpSpPr bwMode="auto">
                <a:xfrm>
                  <a:off x="2426" y="1169"/>
                  <a:ext cx="908" cy="296"/>
                  <a:chOff x="1431" y="1843"/>
                  <a:chExt cx="907" cy="295"/>
                </a:xfrm>
              </p:grpSpPr>
              <p:sp>
                <p:nvSpPr>
                  <p:cNvPr id="52" name="Freeform 56"/>
                  <p:cNvSpPr/>
                  <p:nvPr/>
                </p:nvSpPr>
                <p:spPr bwMode="auto">
                  <a:xfrm>
                    <a:off x="1423" y="1843"/>
                    <a:ext cx="916" cy="296"/>
                  </a:xfrm>
                  <a:custGeom>
                    <a:avLst/>
                    <a:gdLst/>
                    <a:ahLst/>
                    <a:cxnLst>
                      <a:cxn ang="0">
                        <a:pos x="0" y="1576"/>
                      </a:cxn>
                      <a:cxn ang="0">
                        <a:pos x="50" y="1462"/>
                      </a:cxn>
                      <a:cxn ang="0">
                        <a:pos x="108" y="1350"/>
                      </a:cxn>
                      <a:cxn ang="0">
                        <a:pos x="170" y="1242"/>
                      </a:cxn>
                      <a:cxn ang="0">
                        <a:pos x="238" y="1138"/>
                      </a:cxn>
                      <a:cxn ang="0">
                        <a:pos x="310" y="1036"/>
                      </a:cxn>
                      <a:cxn ang="0">
                        <a:pos x="386" y="940"/>
                      </a:cxn>
                      <a:cxn ang="0">
                        <a:pos x="468" y="846"/>
                      </a:cxn>
                      <a:cxn ang="0">
                        <a:pos x="552" y="756"/>
                      </a:cxn>
                      <a:cxn ang="0">
                        <a:pos x="596" y="712"/>
                      </a:cxn>
                      <a:cxn ang="0">
                        <a:pos x="688" y="630"/>
                      </a:cxn>
                      <a:cxn ang="0">
                        <a:pos x="784" y="550"/>
                      </a:cxn>
                      <a:cxn ang="0">
                        <a:pos x="884" y="476"/>
                      </a:cxn>
                      <a:cxn ang="0">
                        <a:pos x="986" y="406"/>
                      </a:cxn>
                      <a:cxn ang="0">
                        <a:pos x="1092" y="342"/>
                      </a:cxn>
                      <a:cxn ang="0">
                        <a:pos x="1202" y="282"/>
                      </a:cxn>
                      <a:cxn ang="0">
                        <a:pos x="1316" y="228"/>
                      </a:cxn>
                      <a:cxn ang="0">
                        <a:pos x="1374" y="202"/>
                      </a:cxn>
                      <a:cxn ang="0">
                        <a:pos x="1490" y="156"/>
                      </a:cxn>
                      <a:cxn ang="0">
                        <a:pos x="1610" y="116"/>
                      </a:cxn>
                      <a:cxn ang="0">
                        <a:pos x="1732" y="80"/>
                      </a:cxn>
                      <a:cxn ang="0">
                        <a:pos x="1858" y="52"/>
                      </a:cxn>
                      <a:cxn ang="0">
                        <a:pos x="1984" y="30"/>
                      </a:cxn>
                      <a:cxn ang="0">
                        <a:pos x="2114" y="12"/>
                      </a:cxn>
                      <a:cxn ang="0">
                        <a:pos x="2246" y="2"/>
                      </a:cxn>
                      <a:cxn ang="0">
                        <a:pos x="2378" y="0"/>
                      </a:cxn>
                      <a:cxn ang="0">
                        <a:pos x="2444" y="0"/>
                      </a:cxn>
                      <a:cxn ang="0">
                        <a:pos x="2576" y="8"/>
                      </a:cxn>
                      <a:cxn ang="0">
                        <a:pos x="2706" y="20"/>
                      </a:cxn>
                      <a:cxn ang="0">
                        <a:pos x="2834" y="40"/>
                      </a:cxn>
                      <a:cxn ang="0">
                        <a:pos x="2962" y="66"/>
                      </a:cxn>
                      <a:cxn ang="0">
                        <a:pos x="3084" y="98"/>
                      </a:cxn>
                      <a:cxn ang="0">
                        <a:pos x="3206" y="136"/>
                      </a:cxn>
                      <a:cxn ang="0">
                        <a:pos x="3324" y="178"/>
                      </a:cxn>
                      <a:cxn ang="0">
                        <a:pos x="3382" y="202"/>
                      </a:cxn>
                      <a:cxn ang="0">
                        <a:pos x="3498" y="254"/>
                      </a:cxn>
                      <a:cxn ang="0">
                        <a:pos x="3608" y="312"/>
                      </a:cxn>
                      <a:cxn ang="0">
                        <a:pos x="3716" y="374"/>
                      </a:cxn>
                      <a:cxn ang="0">
                        <a:pos x="3822" y="440"/>
                      </a:cxn>
                      <a:cxn ang="0">
                        <a:pos x="3922" y="512"/>
                      </a:cxn>
                      <a:cxn ang="0">
                        <a:pos x="4020" y="590"/>
                      </a:cxn>
                      <a:cxn ang="0">
                        <a:pos x="4114" y="670"/>
                      </a:cxn>
                      <a:cxn ang="0">
                        <a:pos x="4204" y="756"/>
                      </a:cxn>
                      <a:cxn ang="0">
                        <a:pos x="4246" y="800"/>
                      </a:cxn>
                      <a:cxn ang="0">
                        <a:pos x="4330" y="892"/>
                      </a:cxn>
                      <a:cxn ang="0">
                        <a:pos x="4410" y="988"/>
                      </a:cxn>
                      <a:cxn ang="0">
                        <a:pos x="4484" y="1086"/>
                      </a:cxn>
                      <a:cxn ang="0">
                        <a:pos x="4552" y="1190"/>
                      </a:cxn>
                      <a:cxn ang="0">
                        <a:pos x="4618" y="1296"/>
                      </a:cxn>
                      <a:cxn ang="0">
                        <a:pos x="4678" y="1406"/>
                      </a:cxn>
                      <a:cxn ang="0">
                        <a:pos x="4732" y="1518"/>
                      </a:cxn>
                      <a:cxn ang="0">
                        <a:pos x="0" y="1576"/>
                      </a:cxn>
                    </a:cxnLst>
                    <a:rect l="0" t="0" r="r" b="b"/>
                    <a:pathLst>
                      <a:path w="4756" h="1576">
                        <a:moveTo>
                          <a:pt x="0" y="1576"/>
                        </a:moveTo>
                        <a:lnTo>
                          <a:pt x="0" y="1576"/>
                        </a:lnTo>
                        <a:lnTo>
                          <a:pt x="24" y="1518"/>
                        </a:lnTo>
                        <a:lnTo>
                          <a:pt x="50" y="1462"/>
                        </a:lnTo>
                        <a:lnTo>
                          <a:pt x="78" y="1406"/>
                        </a:lnTo>
                        <a:lnTo>
                          <a:pt x="108" y="1350"/>
                        </a:lnTo>
                        <a:lnTo>
                          <a:pt x="138" y="1296"/>
                        </a:lnTo>
                        <a:lnTo>
                          <a:pt x="170" y="1242"/>
                        </a:lnTo>
                        <a:lnTo>
                          <a:pt x="204" y="1190"/>
                        </a:lnTo>
                        <a:lnTo>
                          <a:pt x="238" y="1138"/>
                        </a:lnTo>
                        <a:lnTo>
                          <a:pt x="272" y="1086"/>
                        </a:lnTo>
                        <a:lnTo>
                          <a:pt x="310" y="1036"/>
                        </a:lnTo>
                        <a:lnTo>
                          <a:pt x="348" y="988"/>
                        </a:lnTo>
                        <a:lnTo>
                          <a:pt x="386" y="940"/>
                        </a:lnTo>
                        <a:lnTo>
                          <a:pt x="426" y="892"/>
                        </a:lnTo>
                        <a:lnTo>
                          <a:pt x="468" y="846"/>
                        </a:lnTo>
                        <a:lnTo>
                          <a:pt x="510" y="800"/>
                        </a:lnTo>
                        <a:lnTo>
                          <a:pt x="552" y="756"/>
                        </a:lnTo>
                        <a:lnTo>
                          <a:pt x="552" y="756"/>
                        </a:lnTo>
                        <a:lnTo>
                          <a:pt x="596" y="712"/>
                        </a:lnTo>
                        <a:lnTo>
                          <a:pt x="642" y="670"/>
                        </a:lnTo>
                        <a:lnTo>
                          <a:pt x="688" y="630"/>
                        </a:lnTo>
                        <a:lnTo>
                          <a:pt x="736" y="590"/>
                        </a:lnTo>
                        <a:lnTo>
                          <a:pt x="784" y="550"/>
                        </a:lnTo>
                        <a:lnTo>
                          <a:pt x="834" y="512"/>
                        </a:lnTo>
                        <a:lnTo>
                          <a:pt x="884" y="476"/>
                        </a:lnTo>
                        <a:lnTo>
                          <a:pt x="934" y="440"/>
                        </a:lnTo>
                        <a:lnTo>
                          <a:pt x="986" y="406"/>
                        </a:lnTo>
                        <a:lnTo>
                          <a:pt x="1040" y="374"/>
                        </a:lnTo>
                        <a:lnTo>
                          <a:pt x="1092" y="342"/>
                        </a:lnTo>
                        <a:lnTo>
                          <a:pt x="1148" y="312"/>
                        </a:lnTo>
                        <a:lnTo>
                          <a:pt x="1202" y="282"/>
                        </a:lnTo>
                        <a:lnTo>
                          <a:pt x="1258" y="254"/>
                        </a:lnTo>
                        <a:lnTo>
                          <a:pt x="1316" y="228"/>
                        </a:lnTo>
                        <a:lnTo>
                          <a:pt x="1374" y="202"/>
                        </a:lnTo>
                        <a:lnTo>
                          <a:pt x="1374" y="202"/>
                        </a:lnTo>
                        <a:lnTo>
                          <a:pt x="1432" y="178"/>
                        </a:lnTo>
                        <a:lnTo>
                          <a:pt x="1490" y="156"/>
                        </a:lnTo>
                        <a:lnTo>
                          <a:pt x="1550" y="136"/>
                        </a:lnTo>
                        <a:lnTo>
                          <a:pt x="1610" y="116"/>
                        </a:lnTo>
                        <a:lnTo>
                          <a:pt x="1672" y="98"/>
                        </a:lnTo>
                        <a:lnTo>
                          <a:pt x="1732" y="80"/>
                        </a:lnTo>
                        <a:lnTo>
                          <a:pt x="1794" y="66"/>
                        </a:lnTo>
                        <a:lnTo>
                          <a:pt x="1858" y="52"/>
                        </a:lnTo>
                        <a:lnTo>
                          <a:pt x="1922" y="40"/>
                        </a:lnTo>
                        <a:lnTo>
                          <a:pt x="1984" y="30"/>
                        </a:lnTo>
                        <a:lnTo>
                          <a:pt x="2050" y="20"/>
                        </a:lnTo>
                        <a:lnTo>
                          <a:pt x="2114" y="12"/>
                        </a:lnTo>
                        <a:lnTo>
                          <a:pt x="2180" y="8"/>
                        </a:lnTo>
                        <a:lnTo>
                          <a:pt x="2246" y="2"/>
                        </a:lnTo>
                        <a:lnTo>
                          <a:pt x="2312" y="0"/>
                        </a:lnTo>
                        <a:lnTo>
                          <a:pt x="2378" y="0"/>
                        </a:lnTo>
                        <a:lnTo>
                          <a:pt x="2378" y="0"/>
                        </a:lnTo>
                        <a:lnTo>
                          <a:pt x="2444" y="0"/>
                        </a:lnTo>
                        <a:lnTo>
                          <a:pt x="2510" y="2"/>
                        </a:lnTo>
                        <a:lnTo>
                          <a:pt x="2576" y="8"/>
                        </a:lnTo>
                        <a:lnTo>
                          <a:pt x="2642" y="12"/>
                        </a:lnTo>
                        <a:lnTo>
                          <a:pt x="2706" y="20"/>
                        </a:lnTo>
                        <a:lnTo>
                          <a:pt x="2772" y="30"/>
                        </a:lnTo>
                        <a:lnTo>
                          <a:pt x="2834" y="40"/>
                        </a:lnTo>
                        <a:lnTo>
                          <a:pt x="2898" y="52"/>
                        </a:lnTo>
                        <a:lnTo>
                          <a:pt x="2962" y="66"/>
                        </a:lnTo>
                        <a:lnTo>
                          <a:pt x="3024" y="80"/>
                        </a:lnTo>
                        <a:lnTo>
                          <a:pt x="3084" y="98"/>
                        </a:lnTo>
                        <a:lnTo>
                          <a:pt x="3146" y="116"/>
                        </a:lnTo>
                        <a:lnTo>
                          <a:pt x="3206" y="136"/>
                        </a:lnTo>
                        <a:lnTo>
                          <a:pt x="3266" y="156"/>
                        </a:lnTo>
                        <a:lnTo>
                          <a:pt x="3324" y="178"/>
                        </a:lnTo>
                        <a:lnTo>
                          <a:pt x="3382" y="202"/>
                        </a:lnTo>
                        <a:lnTo>
                          <a:pt x="3382" y="202"/>
                        </a:lnTo>
                        <a:lnTo>
                          <a:pt x="3440" y="228"/>
                        </a:lnTo>
                        <a:lnTo>
                          <a:pt x="3498" y="254"/>
                        </a:lnTo>
                        <a:lnTo>
                          <a:pt x="3554" y="282"/>
                        </a:lnTo>
                        <a:lnTo>
                          <a:pt x="3608" y="312"/>
                        </a:lnTo>
                        <a:lnTo>
                          <a:pt x="3664" y="342"/>
                        </a:lnTo>
                        <a:lnTo>
                          <a:pt x="3716" y="374"/>
                        </a:lnTo>
                        <a:lnTo>
                          <a:pt x="3770" y="406"/>
                        </a:lnTo>
                        <a:lnTo>
                          <a:pt x="3822" y="440"/>
                        </a:lnTo>
                        <a:lnTo>
                          <a:pt x="3872" y="476"/>
                        </a:lnTo>
                        <a:lnTo>
                          <a:pt x="3922" y="512"/>
                        </a:lnTo>
                        <a:lnTo>
                          <a:pt x="3972" y="550"/>
                        </a:lnTo>
                        <a:lnTo>
                          <a:pt x="4020" y="590"/>
                        </a:lnTo>
                        <a:lnTo>
                          <a:pt x="4068" y="630"/>
                        </a:lnTo>
                        <a:lnTo>
                          <a:pt x="4114" y="670"/>
                        </a:lnTo>
                        <a:lnTo>
                          <a:pt x="4160" y="712"/>
                        </a:lnTo>
                        <a:lnTo>
                          <a:pt x="4204" y="756"/>
                        </a:lnTo>
                        <a:lnTo>
                          <a:pt x="4204" y="756"/>
                        </a:lnTo>
                        <a:lnTo>
                          <a:pt x="4246" y="800"/>
                        </a:lnTo>
                        <a:lnTo>
                          <a:pt x="4288" y="846"/>
                        </a:lnTo>
                        <a:lnTo>
                          <a:pt x="4330" y="892"/>
                        </a:lnTo>
                        <a:lnTo>
                          <a:pt x="4370" y="940"/>
                        </a:lnTo>
                        <a:lnTo>
                          <a:pt x="4410" y="988"/>
                        </a:lnTo>
                        <a:lnTo>
                          <a:pt x="4446" y="1036"/>
                        </a:lnTo>
                        <a:lnTo>
                          <a:pt x="4484" y="1086"/>
                        </a:lnTo>
                        <a:lnTo>
                          <a:pt x="4518" y="1138"/>
                        </a:lnTo>
                        <a:lnTo>
                          <a:pt x="4552" y="1190"/>
                        </a:lnTo>
                        <a:lnTo>
                          <a:pt x="4586" y="1242"/>
                        </a:lnTo>
                        <a:lnTo>
                          <a:pt x="4618" y="1296"/>
                        </a:lnTo>
                        <a:lnTo>
                          <a:pt x="4648" y="1350"/>
                        </a:lnTo>
                        <a:lnTo>
                          <a:pt x="4678" y="1406"/>
                        </a:lnTo>
                        <a:lnTo>
                          <a:pt x="4706" y="1462"/>
                        </a:lnTo>
                        <a:lnTo>
                          <a:pt x="4732" y="1518"/>
                        </a:lnTo>
                        <a:lnTo>
                          <a:pt x="4756" y="1576"/>
                        </a:lnTo>
                        <a:lnTo>
                          <a:pt x="0" y="1576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chemeClr val="bg1">
                          <a:alpha val="75000"/>
                        </a:schemeClr>
                      </a:gs>
                      <a:gs pos="100000">
                        <a:schemeClr val="bg1">
                          <a:gamma/>
                          <a:tint val="0"/>
                          <a:invGamma/>
                          <a:alpha val="0"/>
                        </a:schemeClr>
                      </a:gs>
                    </a:gsLst>
                    <a:lin ang="5400000" scaled="1"/>
                  </a:gradFill>
                  <a:ln w="9525" cap="flat" cmpd="sng">
                    <a:noFill/>
                    <a:prstDash val="solid"/>
                    <a:rou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CN" altLang="en-US" b="0"/>
                  </a:p>
                </p:txBody>
              </p:sp>
              <p:sp>
                <p:nvSpPr>
                  <p:cNvPr id="53" name="Oval 57"/>
                  <p:cNvSpPr>
                    <a:spLocks noChangeArrowheads="1"/>
                  </p:cNvSpPr>
                  <p:nvPr/>
                </p:nvSpPr>
                <p:spPr bwMode="auto">
                  <a:xfrm>
                    <a:off x="1771" y="1843"/>
                    <a:ext cx="227" cy="204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chemeClr val="bg1"/>
                      </a:gs>
                      <a:gs pos="100000">
                        <a:srgbClr val="67ABF5"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 b="0"/>
                  </a:p>
                </p:txBody>
              </p:sp>
            </p:grpSp>
          </p:grpSp>
        </p:grpSp>
        <p:grpSp>
          <p:nvGrpSpPr>
            <p:cNvPr id="54" name="Group 51"/>
            <p:cNvGrpSpPr/>
            <p:nvPr/>
          </p:nvGrpSpPr>
          <p:grpSpPr bwMode="auto">
            <a:xfrm>
              <a:off x="2817803" y="4099284"/>
              <a:ext cx="247030" cy="271114"/>
              <a:chOff x="2744" y="-584"/>
              <a:chExt cx="634" cy="702"/>
            </a:xfrm>
          </p:grpSpPr>
          <p:sp>
            <p:nvSpPr>
              <p:cNvPr id="55" name="Oval 52"/>
              <p:cNvSpPr>
                <a:spLocks noChangeArrowheads="1"/>
              </p:cNvSpPr>
              <p:nvPr/>
            </p:nvSpPr>
            <p:spPr bwMode="auto">
              <a:xfrm>
                <a:off x="2744" y="-85"/>
                <a:ext cx="590" cy="203"/>
              </a:xfrm>
              <a:prstGeom prst="ellipse">
                <a:avLst/>
              </a:prstGeom>
              <a:gradFill rotWithShape="1">
                <a:gsLst>
                  <a:gs pos="0">
                    <a:schemeClr val="tx1">
                      <a:alpha val="50000"/>
                    </a:schemeClr>
                  </a:gs>
                  <a:gs pos="100000">
                    <a:schemeClr val="tx1">
                      <a:gamma/>
                      <a:shade val="46275"/>
                      <a:invGamma/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</a:gradFill>
              <a:ln w="31750" cap="rnd" algn="ctr">
                <a:noFill/>
                <a:prstDash val="sysDot"/>
                <a:rou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 b="0"/>
              </a:p>
            </p:txBody>
          </p:sp>
          <p:grpSp>
            <p:nvGrpSpPr>
              <p:cNvPr id="56" name="Group 53"/>
              <p:cNvGrpSpPr/>
              <p:nvPr/>
            </p:nvGrpSpPr>
            <p:grpSpPr bwMode="auto">
              <a:xfrm>
                <a:off x="2765" y="-584"/>
                <a:ext cx="613" cy="613"/>
                <a:chOff x="2370" y="1139"/>
                <a:chExt cx="1089" cy="1089"/>
              </a:xfrm>
            </p:grpSpPr>
            <p:sp>
              <p:nvSpPr>
                <p:cNvPr id="57" name="Oval 54"/>
                <p:cNvSpPr>
                  <a:spLocks noChangeArrowheads="1"/>
                </p:cNvSpPr>
                <p:nvPr/>
              </p:nvSpPr>
              <p:spPr bwMode="auto">
                <a:xfrm>
                  <a:off x="2370" y="1139"/>
                  <a:ext cx="1089" cy="1089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0070C0"/>
                    </a:gs>
                    <a:gs pos="100000">
                      <a:srgbClr val="002060"/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zh-CN" altLang="en-US" b="0"/>
                </a:p>
              </p:txBody>
            </p:sp>
            <p:grpSp>
              <p:nvGrpSpPr>
                <p:cNvPr id="58" name="Group 55"/>
                <p:cNvGrpSpPr/>
                <p:nvPr/>
              </p:nvGrpSpPr>
              <p:grpSpPr bwMode="auto">
                <a:xfrm>
                  <a:off x="2426" y="1169"/>
                  <a:ext cx="908" cy="296"/>
                  <a:chOff x="1431" y="1843"/>
                  <a:chExt cx="907" cy="295"/>
                </a:xfrm>
              </p:grpSpPr>
              <p:sp>
                <p:nvSpPr>
                  <p:cNvPr id="59" name="Freeform 56"/>
                  <p:cNvSpPr/>
                  <p:nvPr/>
                </p:nvSpPr>
                <p:spPr bwMode="auto">
                  <a:xfrm>
                    <a:off x="1423" y="1843"/>
                    <a:ext cx="916" cy="296"/>
                  </a:xfrm>
                  <a:custGeom>
                    <a:avLst/>
                    <a:gdLst/>
                    <a:ahLst/>
                    <a:cxnLst>
                      <a:cxn ang="0">
                        <a:pos x="0" y="1576"/>
                      </a:cxn>
                      <a:cxn ang="0">
                        <a:pos x="50" y="1462"/>
                      </a:cxn>
                      <a:cxn ang="0">
                        <a:pos x="108" y="1350"/>
                      </a:cxn>
                      <a:cxn ang="0">
                        <a:pos x="170" y="1242"/>
                      </a:cxn>
                      <a:cxn ang="0">
                        <a:pos x="238" y="1138"/>
                      </a:cxn>
                      <a:cxn ang="0">
                        <a:pos x="310" y="1036"/>
                      </a:cxn>
                      <a:cxn ang="0">
                        <a:pos x="386" y="940"/>
                      </a:cxn>
                      <a:cxn ang="0">
                        <a:pos x="468" y="846"/>
                      </a:cxn>
                      <a:cxn ang="0">
                        <a:pos x="552" y="756"/>
                      </a:cxn>
                      <a:cxn ang="0">
                        <a:pos x="596" y="712"/>
                      </a:cxn>
                      <a:cxn ang="0">
                        <a:pos x="688" y="630"/>
                      </a:cxn>
                      <a:cxn ang="0">
                        <a:pos x="784" y="550"/>
                      </a:cxn>
                      <a:cxn ang="0">
                        <a:pos x="884" y="476"/>
                      </a:cxn>
                      <a:cxn ang="0">
                        <a:pos x="986" y="406"/>
                      </a:cxn>
                      <a:cxn ang="0">
                        <a:pos x="1092" y="342"/>
                      </a:cxn>
                      <a:cxn ang="0">
                        <a:pos x="1202" y="282"/>
                      </a:cxn>
                      <a:cxn ang="0">
                        <a:pos x="1316" y="228"/>
                      </a:cxn>
                      <a:cxn ang="0">
                        <a:pos x="1374" y="202"/>
                      </a:cxn>
                      <a:cxn ang="0">
                        <a:pos x="1490" y="156"/>
                      </a:cxn>
                      <a:cxn ang="0">
                        <a:pos x="1610" y="116"/>
                      </a:cxn>
                      <a:cxn ang="0">
                        <a:pos x="1732" y="80"/>
                      </a:cxn>
                      <a:cxn ang="0">
                        <a:pos x="1858" y="52"/>
                      </a:cxn>
                      <a:cxn ang="0">
                        <a:pos x="1984" y="30"/>
                      </a:cxn>
                      <a:cxn ang="0">
                        <a:pos x="2114" y="12"/>
                      </a:cxn>
                      <a:cxn ang="0">
                        <a:pos x="2246" y="2"/>
                      </a:cxn>
                      <a:cxn ang="0">
                        <a:pos x="2378" y="0"/>
                      </a:cxn>
                      <a:cxn ang="0">
                        <a:pos x="2444" y="0"/>
                      </a:cxn>
                      <a:cxn ang="0">
                        <a:pos x="2576" y="8"/>
                      </a:cxn>
                      <a:cxn ang="0">
                        <a:pos x="2706" y="20"/>
                      </a:cxn>
                      <a:cxn ang="0">
                        <a:pos x="2834" y="40"/>
                      </a:cxn>
                      <a:cxn ang="0">
                        <a:pos x="2962" y="66"/>
                      </a:cxn>
                      <a:cxn ang="0">
                        <a:pos x="3084" y="98"/>
                      </a:cxn>
                      <a:cxn ang="0">
                        <a:pos x="3206" y="136"/>
                      </a:cxn>
                      <a:cxn ang="0">
                        <a:pos x="3324" y="178"/>
                      </a:cxn>
                      <a:cxn ang="0">
                        <a:pos x="3382" y="202"/>
                      </a:cxn>
                      <a:cxn ang="0">
                        <a:pos x="3498" y="254"/>
                      </a:cxn>
                      <a:cxn ang="0">
                        <a:pos x="3608" y="312"/>
                      </a:cxn>
                      <a:cxn ang="0">
                        <a:pos x="3716" y="374"/>
                      </a:cxn>
                      <a:cxn ang="0">
                        <a:pos x="3822" y="440"/>
                      </a:cxn>
                      <a:cxn ang="0">
                        <a:pos x="3922" y="512"/>
                      </a:cxn>
                      <a:cxn ang="0">
                        <a:pos x="4020" y="590"/>
                      </a:cxn>
                      <a:cxn ang="0">
                        <a:pos x="4114" y="670"/>
                      </a:cxn>
                      <a:cxn ang="0">
                        <a:pos x="4204" y="756"/>
                      </a:cxn>
                      <a:cxn ang="0">
                        <a:pos x="4246" y="800"/>
                      </a:cxn>
                      <a:cxn ang="0">
                        <a:pos x="4330" y="892"/>
                      </a:cxn>
                      <a:cxn ang="0">
                        <a:pos x="4410" y="988"/>
                      </a:cxn>
                      <a:cxn ang="0">
                        <a:pos x="4484" y="1086"/>
                      </a:cxn>
                      <a:cxn ang="0">
                        <a:pos x="4552" y="1190"/>
                      </a:cxn>
                      <a:cxn ang="0">
                        <a:pos x="4618" y="1296"/>
                      </a:cxn>
                      <a:cxn ang="0">
                        <a:pos x="4678" y="1406"/>
                      </a:cxn>
                      <a:cxn ang="0">
                        <a:pos x="4732" y="1518"/>
                      </a:cxn>
                      <a:cxn ang="0">
                        <a:pos x="0" y="1576"/>
                      </a:cxn>
                    </a:cxnLst>
                    <a:rect l="0" t="0" r="r" b="b"/>
                    <a:pathLst>
                      <a:path w="4756" h="1576">
                        <a:moveTo>
                          <a:pt x="0" y="1576"/>
                        </a:moveTo>
                        <a:lnTo>
                          <a:pt x="0" y="1576"/>
                        </a:lnTo>
                        <a:lnTo>
                          <a:pt x="24" y="1518"/>
                        </a:lnTo>
                        <a:lnTo>
                          <a:pt x="50" y="1462"/>
                        </a:lnTo>
                        <a:lnTo>
                          <a:pt x="78" y="1406"/>
                        </a:lnTo>
                        <a:lnTo>
                          <a:pt x="108" y="1350"/>
                        </a:lnTo>
                        <a:lnTo>
                          <a:pt x="138" y="1296"/>
                        </a:lnTo>
                        <a:lnTo>
                          <a:pt x="170" y="1242"/>
                        </a:lnTo>
                        <a:lnTo>
                          <a:pt x="204" y="1190"/>
                        </a:lnTo>
                        <a:lnTo>
                          <a:pt x="238" y="1138"/>
                        </a:lnTo>
                        <a:lnTo>
                          <a:pt x="272" y="1086"/>
                        </a:lnTo>
                        <a:lnTo>
                          <a:pt x="310" y="1036"/>
                        </a:lnTo>
                        <a:lnTo>
                          <a:pt x="348" y="988"/>
                        </a:lnTo>
                        <a:lnTo>
                          <a:pt x="386" y="940"/>
                        </a:lnTo>
                        <a:lnTo>
                          <a:pt x="426" y="892"/>
                        </a:lnTo>
                        <a:lnTo>
                          <a:pt x="468" y="846"/>
                        </a:lnTo>
                        <a:lnTo>
                          <a:pt x="510" y="800"/>
                        </a:lnTo>
                        <a:lnTo>
                          <a:pt x="552" y="756"/>
                        </a:lnTo>
                        <a:lnTo>
                          <a:pt x="552" y="756"/>
                        </a:lnTo>
                        <a:lnTo>
                          <a:pt x="596" y="712"/>
                        </a:lnTo>
                        <a:lnTo>
                          <a:pt x="642" y="670"/>
                        </a:lnTo>
                        <a:lnTo>
                          <a:pt x="688" y="630"/>
                        </a:lnTo>
                        <a:lnTo>
                          <a:pt x="736" y="590"/>
                        </a:lnTo>
                        <a:lnTo>
                          <a:pt x="784" y="550"/>
                        </a:lnTo>
                        <a:lnTo>
                          <a:pt x="834" y="512"/>
                        </a:lnTo>
                        <a:lnTo>
                          <a:pt x="884" y="476"/>
                        </a:lnTo>
                        <a:lnTo>
                          <a:pt x="934" y="440"/>
                        </a:lnTo>
                        <a:lnTo>
                          <a:pt x="986" y="406"/>
                        </a:lnTo>
                        <a:lnTo>
                          <a:pt x="1040" y="374"/>
                        </a:lnTo>
                        <a:lnTo>
                          <a:pt x="1092" y="342"/>
                        </a:lnTo>
                        <a:lnTo>
                          <a:pt x="1148" y="312"/>
                        </a:lnTo>
                        <a:lnTo>
                          <a:pt x="1202" y="282"/>
                        </a:lnTo>
                        <a:lnTo>
                          <a:pt x="1258" y="254"/>
                        </a:lnTo>
                        <a:lnTo>
                          <a:pt x="1316" y="228"/>
                        </a:lnTo>
                        <a:lnTo>
                          <a:pt x="1374" y="202"/>
                        </a:lnTo>
                        <a:lnTo>
                          <a:pt x="1374" y="202"/>
                        </a:lnTo>
                        <a:lnTo>
                          <a:pt x="1432" y="178"/>
                        </a:lnTo>
                        <a:lnTo>
                          <a:pt x="1490" y="156"/>
                        </a:lnTo>
                        <a:lnTo>
                          <a:pt x="1550" y="136"/>
                        </a:lnTo>
                        <a:lnTo>
                          <a:pt x="1610" y="116"/>
                        </a:lnTo>
                        <a:lnTo>
                          <a:pt x="1672" y="98"/>
                        </a:lnTo>
                        <a:lnTo>
                          <a:pt x="1732" y="80"/>
                        </a:lnTo>
                        <a:lnTo>
                          <a:pt x="1794" y="66"/>
                        </a:lnTo>
                        <a:lnTo>
                          <a:pt x="1858" y="52"/>
                        </a:lnTo>
                        <a:lnTo>
                          <a:pt x="1922" y="40"/>
                        </a:lnTo>
                        <a:lnTo>
                          <a:pt x="1984" y="30"/>
                        </a:lnTo>
                        <a:lnTo>
                          <a:pt x="2050" y="20"/>
                        </a:lnTo>
                        <a:lnTo>
                          <a:pt x="2114" y="12"/>
                        </a:lnTo>
                        <a:lnTo>
                          <a:pt x="2180" y="8"/>
                        </a:lnTo>
                        <a:lnTo>
                          <a:pt x="2246" y="2"/>
                        </a:lnTo>
                        <a:lnTo>
                          <a:pt x="2312" y="0"/>
                        </a:lnTo>
                        <a:lnTo>
                          <a:pt x="2378" y="0"/>
                        </a:lnTo>
                        <a:lnTo>
                          <a:pt x="2378" y="0"/>
                        </a:lnTo>
                        <a:lnTo>
                          <a:pt x="2444" y="0"/>
                        </a:lnTo>
                        <a:lnTo>
                          <a:pt x="2510" y="2"/>
                        </a:lnTo>
                        <a:lnTo>
                          <a:pt x="2576" y="8"/>
                        </a:lnTo>
                        <a:lnTo>
                          <a:pt x="2642" y="12"/>
                        </a:lnTo>
                        <a:lnTo>
                          <a:pt x="2706" y="20"/>
                        </a:lnTo>
                        <a:lnTo>
                          <a:pt x="2772" y="30"/>
                        </a:lnTo>
                        <a:lnTo>
                          <a:pt x="2834" y="40"/>
                        </a:lnTo>
                        <a:lnTo>
                          <a:pt x="2898" y="52"/>
                        </a:lnTo>
                        <a:lnTo>
                          <a:pt x="2962" y="66"/>
                        </a:lnTo>
                        <a:lnTo>
                          <a:pt x="3024" y="80"/>
                        </a:lnTo>
                        <a:lnTo>
                          <a:pt x="3084" y="98"/>
                        </a:lnTo>
                        <a:lnTo>
                          <a:pt x="3146" y="116"/>
                        </a:lnTo>
                        <a:lnTo>
                          <a:pt x="3206" y="136"/>
                        </a:lnTo>
                        <a:lnTo>
                          <a:pt x="3266" y="156"/>
                        </a:lnTo>
                        <a:lnTo>
                          <a:pt x="3324" y="178"/>
                        </a:lnTo>
                        <a:lnTo>
                          <a:pt x="3382" y="202"/>
                        </a:lnTo>
                        <a:lnTo>
                          <a:pt x="3382" y="202"/>
                        </a:lnTo>
                        <a:lnTo>
                          <a:pt x="3440" y="228"/>
                        </a:lnTo>
                        <a:lnTo>
                          <a:pt x="3498" y="254"/>
                        </a:lnTo>
                        <a:lnTo>
                          <a:pt x="3554" y="282"/>
                        </a:lnTo>
                        <a:lnTo>
                          <a:pt x="3608" y="312"/>
                        </a:lnTo>
                        <a:lnTo>
                          <a:pt x="3664" y="342"/>
                        </a:lnTo>
                        <a:lnTo>
                          <a:pt x="3716" y="374"/>
                        </a:lnTo>
                        <a:lnTo>
                          <a:pt x="3770" y="406"/>
                        </a:lnTo>
                        <a:lnTo>
                          <a:pt x="3822" y="440"/>
                        </a:lnTo>
                        <a:lnTo>
                          <a:pt x="3872" y="476"/>
                        </a:lnTo>
                        <a:lnTo>
                          <a:pt x="3922" y="512"/>
                        </a:lnTo>
                        <a:lnTo>
                          <a:pt x="3972" y="550"/>
                        </a:lnTo>
                        <a:lnTo>
                          <a:pt x="4020" y="590"/>
                        </a:lnTo>
                        <a:lnTo>
                          <a:pt x="4068" y="630"/>
                        </a:lnTo>
                        <a:lnTo>
                          <a:pt x="4114" y="670"/>
                        </a:lnTo>
                        <a:lnTo>
                          <a:pt x="4160" y="712"/>
                        </a:lnTo>
                        <a:lnTo>
                          <a:pt x="4204" y="756"/>
                        </a:lnTo>
                        <a:lnTo>
                          <a:pt x="4204" y="756"/>
                        </a:lnTo>
                        <a:lnTo>
                          <a:pt x="4246" y="800"/>
                        </a:lnTo>
                        <a:lnTo>
                          <a:pt x="4288" y="846"/>
                        </a:lnTo>
                        <a:lnTo>
                          <a:pt x="4330" y="892"/>
                        </a:lnTo>
                        <a:lnTo>
                          <a:pt x="4370" y="940"/>
                        </a:lnTo>
                        <a:lnTo>
                          <a:pt x="4410" y="988"/>
                        </a:lnTo>
                        <a:lnTo>
                          <a:pt x="4446" y="1036"/>
                        </a:lnTo>
                        <a:lnTo>
                          <a:pt x="4484" y="1086"/>
                        </a:lnTo>
                        <a:lnTo>
                          <a:pt x="4518" y="1138"/>
                        </a:lnTo>
                        <a:lnTo>
                          <a:pt x="4552" y="1190"/>
                        </a:lnTo>
                        <a:lnTo>
                          <a:pt x="4586" y="1242"/>
                        </a:lnTo>
                        <a:lnTo>
                          <a:pt x="4618" y="1296"/>
                        </a:lnTo>
                        <a:lnTo>
                          <a:pt x="4648" y="1350"/>
                        </a:lnTo>
                        <a:lnTo>
                          <a:pt x="4678" y="1406"/>
                        </a:lnTo>
                        <a:lnTo>
                          <a:pt x="4706" y="1462"/>
                        </a:lnTo>
                        <a:lnTo>
                          <a:pt x="4732" y="1518"/>
                        </a:lnTo>
                        <a:lnTo>
                          <a:pt x="4756" y="1576"/>
                        </a:lnTo>
                        <a:lnTo>
                          <a:pt x="0" y="1576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chemeClr val="bg1">
                          <a:alpha val="75000"/>
                        </a:schemeClr>
                      </a:gs>
                      <a:gs pos="100000">
                        <a:schemeClr val="bg1">
                          <a:gamma/>
                          <a:tint val="0"/>
                          <a:invGamma/>
                          <a:alpha val="0"/>
                        </a:schemeClr>
                      </a:gs>
                    </a:gsLst>
                    <a:lin ang="5400000" scaled="1"/>
                  </a:gradFill>
                  <a:ln w="9525" cap="flat" cmpd="sng">
                    <a:noFill/>
                    <a:prstDash val="solid"/>
                    <a:rou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CN" altLang="en-US" b="0"/>
                  </a:p>
                </p:txBody>
              </p:sp>
              <p:sp>
                <p:nvSpPr>
                  <p:cNvPr id="60" name="Oval 57"/>
                  <p:cNvSpPr>
                    <a:spLocks noChangeArrowheads="1"/>
                  </p:cNvSpPr>
                  <p:nvPr/>
                </p:nvSpPr>
                <p:spPr bwMode="auto">
                  <a:xfrm>
                    <a:off x="1771" y="1843"/>
                    <a:ext cx="227" cy="204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chemeClr val="bg1"/>
                      </a:gs>
                      <a:gs pos="100000">
                        <a:srgbClr val="67ABF5"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 b="0"/>
                  </a:p>
                </p:txBody>
              </p:sp>
            </p:grpSp>
          </p:grpSp>
        </p:grpSp>
        <p:grpSp>
          <p:nvGrpSpPr>
            <p:cNvPr id="61" name="Group 51"/>
            <p:cNvGrpSpPr/>
            <p:nvPr/>
          </p:nvGrpSpPr>
          <p:grpSpPr bwMode="auto">
            <a:xfrm>
              <a:off x="2817803" y="4511916"/>
              <a:ext cx="247030" cy="271114"/>
              <a:chOff x="2744" y="-584"/>
              <a:chExt cx="634" cy="702"/>
            </a:xfrm>
          </p:grpSpPr>
          <p:sp>
            <p:nvSpPr>
              <p:cNvPr id="62" name="Oval 52"/>
              <p:cNvSpPr>
                <a:spLocks noChangeArrowheads="1"/>
              </p:cNvSpPr>
              <p:nvPr/>
            </p:nvSpPr>
            <p:spPr bwMode="auto">
              <a:xfrm>
                <a:off x="2744" y="-85"/>
                <a:ext cx="590" cy="203"/>
              </a:xfrm>
              <a:prstGeom prst="ellipse">
                <a:avLst/>
              </a:prstGeom>
              <a:gradFill rotWithShape="1">
                <a:gsLst>
                  <a:gs pos="0">
                    <a:schemeClr val="tx1">
                      <a:alpha val="50000"/>
                    </a:schemeClr>
                  </a:gs>
                  <a:gs pos="100000">
                    <a:schemeClr val="tx1">
                      <a:gamma/>
                      <a:shade val="46275"/>
                      <a:invGamma/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</a:gradFill>
              <a:ln w="31750" cap="rnd" algn="ctr">
                <a:noFill/>
                <a:prstDash val="sysDot"/>
                <a:rou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 b="0"/>
              </a:p>
            </p:txBody>
          </p:sp>
          <p:grpSp>
            <p:nvGrpSpPr>
              <p:cNvPr id="63" name="Group 53"/>
              <p:cNvGrpSpPr/>
              <p:nvPr/>
            </p:nvGrpSpPr>
            <p:grpSpPr bwMode="auto">
              <a:xfrm>
                <a:off x="2765" y="-584"/>
                <a:ext cx="613" cy="613"/>
                <a:chOff x="2370" y="1139"/>
                <a:chExt cx="1089" cy="1089"/>
              </a:xfrm>
            </p:grpSpPr>
            <p:sp>
              <p:nvSpPr>
                <p:cNvPr id="64" name="Oval 54"/>
                <p:cNvSpPr>
                  <a:spLocks noChangeArrowheads="1"/>
                </p:cNvSpPr>
                <p:nvPr/>
              </p:nvSpPr>
              <p:spPr bwMode="auto">
                <a:xfrm>
                  <a:off x="2370" y="1139"/>
                  <a:ext cx="1089" cy="1089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0070C0"/>
                    </a:gs>
                    <a:gs pos="100000">
                      <a:srgbClr val="002060"/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zh-CN" altLang="en-US" b="0"/>
                </a:p>
              </p:txBody>
            </p:sp>
            <p:grpSp>
              <p:nvGrpSpPr>
                <p:cNvPr id="65" name="Group 55"/>
                <p:cNvGrpSpPr/>
                <p:nvPr/>
              </p:nvGrpSpPr>
              <p:grpSpPr bwMode="auto">
                <a:xfrm>
                  <a:off x="2426" y="1169"/>
                  <a:ext cx="908" cy="296"/>
                  <a:chOff x="1431" y="1843"/>
                  <a:chExt cx="907" cy="295"/>
                </a:xfrm>
              </p:grpSpPr>
              <p:sp>
                <p:nvSpPr>
                  <p:cNvPr id="66" name="Freeform 56"/>
                  <p:cNvSpPr/>
                  <p:nvPr/>
                </p:nvSpPr>
                <p:spPr bwMode="auto">
                  <a:xfrm>
                    <a:off x="1423" y="1843"/>
                    <a:ext cx="916" cy="296"/>
                  </a:xfrm>
                  <a:custGeom>
                    <a:avLst/>
                    <a:gdLst/>
                    <a:ahLst/>
                    <a:cxnLst>
                      <a:cxn ang="0">
                        <a:pos x="0" y="1576"/>
                      </a:cxn>
                      <a:cxn ang="0">
                        <a:pos x="50" y="1462"/>
                      </a:cxn>
                      <a:cxn ang="0">
                        <a:pos x="108" y="1350"/>
                      </a:cxn>
                      <a:cxn ang="0">
                        <a:pos x="170" y="1242"/>
                      </a:cxn>
                      <a:cxn ang="0">
                        <a:pos x="238" y="1138"/>
                      </a:cxn>
                      <a:cxn ang="0">
                        <a:pos x="310" y="1036"/>
                      </a:cxn>
                      <a:cxn ang="0">
                        <a:pos x="386" y="940"/>
                      </a:cxn>
                      <a:cxn ang="0">
                        <a:pos x="468" y="846"/>
                      </a:cxn>
                      <a:cxn ang="0">
                        <a:pos x="552" y="756"/>
                      </a:cxn>
                      <a:cxn ang="0">
                        <a:pos x="596" y="712"/>
                      </a:cxn>
                      <a:cxn ang="0">
                        <a:pos x="688" y="630"/>
                      </a:cxn>
                      <a:cxn ang="0">
                        <a:pos x="784" y="550"/>
                      </a:cxn>
                      <a:cxn ang="0">
                        <a:pos x="884" y="476"/>
                      </a:cxn>
                      <a:cxn ang="0">
                        <a:pos x="986" y="406"/>
                      </a:cxn>
                      <a:cxn ang="0">
                        <a:pos x="1092" y="342"/>
                      </a:cxn>
                      <a:cxn ang="0">
                        <a:pos x="1202" y="282"/>
                      </a:cxn>
                      <a:cxn ang="0">
                        <a:pos x="1316" y="228"/>
                      </a:cxn>
                      <a:cxn ang="0">
                        <a:pos x="1374" y="202"/>
                      </a:cxn>
                      <a:cxn ang="0">
                        <a:pos x="1490" y="156"/>
                      </a:cxn>
                      <a:cxn ang="0">
                        <a:pos x="1610" y="116"/>
                      </a:cxn>
                      <a:cxn ang="0">
                        <a:pos x="1732" y="80"/>
                      </a:cxn>
                      <a:cxn ang="0">
                        <a:pos x="1858" y="52"/>
                      </a:cxn>
                      <a:cxn ang="0">
                        <a:pos x="1984" y="30"/>
                      </a:cxn>
                      <a:cxn ang="0">
                        <a:pos x="2114" y="12"/>
                      </a:cxn>
                      <a:cxn ang="0">
                        <a:pos x="2246" y="2"/>
                      </a:cxn>
                      <a:cxn ang="0">
                        <a:pos x="2378" y="0"/>
                      </a:cxn>
                      <a:cxn ang="0">
                        <a:pos x="2444" y="0"/>
                      </a:cxn>
                      <a:cxn ang="0">
                        <a:pos x="2576" y="8"/>
                      </a:cxn>
                      <a:cxn ang="0">
                        <a:pos x="2706" y="20"/>
                      </a:cxn>
                      <a:cxn ang="0">
                        <a:pos x="2834" y="40"/>
                      </a:cxn>
                      <a:cxn ang="0">
                        <a:pos x="2962" y="66"/>
                      </a:cxn>
                      <a:cxn ang="0">
                        <a:pos x="3084" y="98"/>
                      </a:cxn>
                      <a:cxn ang="0">
                        <a:pos x="3206" y="136"/>
                      </a:cxn>
                      <a:cxn ang="0">
                        <a:pos x="3324" y="178"/>
                      </a:cxn>
                      <a:cxn ang="0">
                        <a:pos x="3382" y="202"/>
                      </a:cxn>
                      <a:cxn ang="0">
                        <a:pos x="3498" y="254"/>
                      </a:cxn>
                      <a:cxn ang="0">
                        <a:pos x="3608" y="312"/>
                      </a:cxn>
                      <a:cxn ang="0">
                        <a:pos x="3716" y="374"/>
                      </a:cxn>
                      <a:cxn ang="0">
                        <a:pos x="3822" y="440"/>
                      </a:cxn>
                      <a:cxn ang="0">
                        <a:pos x="3922" y="512"/>
                      </a:cxn>
                      <a:cxn ang="0">
                        <a:pos x="4020" y="590"/>
                      </a:cxn>
                      <a:cxn ang="0">
                        <a:pos x="4114" y="670"/>
                      </a:cxn>
                      <a:cxn ang="0">
                        <a:pos x="4204" y="756"/>
                      </a:cxn>
                      <a:cxn ang="0">
                        <a:pos x="4246" y="800"/>
                      </a:cxn>
                      <a:cxn ang="0">
                        <a:pos x="4330" y="892"/>
                      </a:cxn>
                      <a:cxn ang="0">
                        <a:pos x="4410" y="988"/>
                      </a:cxn>
                      <a:cxn ang="0">
                        <a:pos x="4484" y="1086"/>
                      </a:cxn>
                      <a:cxn ang="0">
                        <a:pos x="4552" y="1190"/>
                      </a:cxn>
                      <a:cxn ang="0">
                        <a:pos x="4618" y="1296"/>
                      </a:cxn>
                      <a:cxn ang="0">
                        <a:pos x="4678" y="1406"/>
                      </a:cxn>
                      <a:cxn ang="0">
                        <a:pos x="4732" y="1518"/>
                      </a:cxn>
                      <a:cxn ang="0">
                        <a:pos x="0" y="1576"/>
                      </a:cxn>
                    </a:cxnLst>
                    <a:rect l="0" t="0" r="r" b="b"/>
                    <a:pathLst>
                      <a:path w="4756" h="1576">
                        <a:moveTo>
                          <a:pt x="0" y="1576"/>
                        </a:moveTo>
                        <a:lnTo>
                          <a:pt x="0" y="1576"/>
                        </a:lnTo>
                        <a:lnTo>
                          <a:pt x="24" y="1518"/>
                        </a:lnTo>
                        <a:lnTo>
                          <a:pt x="50" y="1462"/>
                        </a:lnTo>
                        <a:lnTo>
                          <a:pt x="78" y="1406"/>
                        </a:lnTo>
                        <a:lnTo>
                          <a:pt x="108" y="1350"/>
                        </a:lnTo>
                        <a:lnTo>
                          <a:pt x="138" y="1296"/>
                        </a:lnTo>
                        <a:lnTo>
                          <a:pt x="170" y="1242"/>
                        </a:lnTo>
                        <a:lnTo>
                          <a:pt x="204" y="1190"/>
                        </a:lnTo>
                        <a:lnTo>
                          <a:pt x="238" y="1138"/>
                        </a:lnTo>
                        <a:lnTo>
                          <a:pt x="272" y="1086"/>
                        </a:lnTo>
                        <a:lnTo>
                          <a:pt x="310" y="1036"/>
                        </a:lnTo>
                        <a:lnTo>
                          <a:pt x="348" y="988"/>
                        </a:lnTo>
                        <a:lnTo>
                          <a:pt x="386" y="940"/>
                        </a:lnTo>
                        <a:lnTo>
                          <a:pt x="426" y="892"/>
                        </a:lnTo>
                        <a:lnTo>
                          <a:pt x="468" y="846"/>
                        </a:lnTo>
                        <a:lnTo>
                          <a:pt x="510" y="800"/>
                        </a:lnTo>
                        <a:lnTo>
                          <a:pt x="552" y="756"/>
                        </a:lnTo>
                        <a:lnTo>
                          <a:pt x="552" y="756"/>
                        </a:lnTo>
                        <a:lnTo>
                          <a:pt x="596" y="712"/>
                        </a:lnTo>
                        <a:lnTo>
                          <a:pt x="642" y="670"/>
                        </a:lnTo>
                        <a:lnTo>
                          <a:pt x="688" y="630"/>
                        </a:lnTo>
                        <a:lnTo>
                          <a:pt x="736" y="590"/>
                        </a:lnTo>
                        <a:lnTo>
                          <a:pt x="784" y="550"/>
                        </a:lnTo>
                        <a:lnTo>
                          <a:pt x="834" y="512"/>
                        </a:lnTo>
                        <a:lnTo>
                          <a:pt x="884" y="476"/>
                        </a:lnTo>
                        <a:lnTo>
                          <a:pt x="934" y="440"/>
                        </a:lnTo>
                        <a:lnTo>
                          <a:pt x="986" y="406"/>
                        </a:lnTo>
                        <a:lnTo>
                          <a:pt x="1040" y="374"/>
                        </a:lnTo>
                        <a:lnTo>
                          <a:pt x="1092" y="342"/>
                        </a:lnTo>
                        <a:lnTo>
                          <a:pt x="1148" y="312"/>
                        </a:lnTo>
                        <a:lnTo>
                          <a:pt x="1202" y="282"/>
                        </a:lnTo>
                        <a:lnTo>
                          <a:pt x="1258" y="254"/>
                        </a:lnTo>
                        <a:lnTo>
                          <a:pt x="1316" y="228"/>
                        </a:lnTo>
                        <a:lnTo>
                          <a:pt x="1374" y="202"/>
                        </a:lnTo>
                        <a:lnTo>
                          <a:pt x="1374" y="202"/>
                        </a:lnTo>
                        <a:lnTo>
                          <a:pt x="1432" y="178"/>
                        </a:lnTo>
                        <a:lnTo>
                          <a:pt x="1490" y="156"/>
                        </a:lnTo>
                        <a:lnTo>
                          <a:pt x="1550" y="136"/>
                        </a:lnTo>
                        <a:lnTo>
                          <a:pt x="1610" y="116"/>
                        </a:lnTo>
                        <a:lnTo>
                          <a:pt x="1672" y="98"/>
                        </a:lnTo>
                        <a:lnTo>
                          <a:pt x="1732" y="80"/>
                        </a:lnTo>
                        <a:lnTo>
                          <a:pt x="1794" y="66"/>
                        </a:lnTo>
                        <a:lnTo>
                          <a:pt x="1858" y="52"/>
                        </a:lnTo>
                        <a:lnTo>
                          <a:pt x="1922" y="40"/>
                        </a:lnTo>
                        <a:lnTo>
                          <a:pt x="1984" y="30"/>
                        </a:lnTo>
                        <a:lnTo>
                          <a:pt x="2050" y="20"/>
                        </a:lnTo>
                        <a:lnTo>
                          <a:pt x="2114" y="12"/>
                        </a:lnTo>
                        <a:lnTo>
                          <a:pt x="2180" y="8"/>
                        </a:lnTo>
                        <a:lnTo>
                          <a:pt x="2246" y="2"/>
                        </a:lnTo>
                        <a:lnTo>
                          <a:pt x="2312" y="0"/>
                        </a:lnTo>
                        <a:lnTo>
                          <a:pt x="2378" y="0"/>
                        </a:lnTo>
                        <a:lnTo>
                          <a:pt x="2378" y="0"/>
                        </a:lnTo>
                        <a:lnTo>
                          <a:pt x="2444" y="0"/>
                        </a:lnTo>
                        <a:lnTo>
                          <a:pt x="2510" y="2"/>
                        </a:lnTo>
                        <a:lnTo>
                          <a:pt x="2576" y="8"/>
                        </a:lnTo>
                        <a:lnTo>
                          <a:pt x="2642" y="12"/>
                        </a:lnTo>
                        <a:lnTo>
                          <a:pt x="2706" y="20"/>
                        </a:lnTo>
                        <a:lnTo>
                          <a:pt x="2772" y="30"/>
                        </a:lnTo>
                        <a:lnTo>
                          <a:pt x="2834" y="40"/>
                        </a:lnTo>
                        <a:lnTo>
                          <a:pt x="2898" y="52"/>
                        </a:lnTo>
                        <a:lnTo>
                          <a:pt x="2962" y="66"/>
                        </a:lnTo>
                        <a:lnTo>
                          <a:pt x="3024" y="80"/>
                        </a:lnTo>
                        <a:lnTo>
                          <a:pt x="3084" y="98"/>
                        </a:lnTo>
                        <a:lnTo>
                          <a:pt x="3146" y="116"/>
                        </a:lnTo>
                        <a:lnTo>
                          <a:pt x="3206" y="136"/>
                        </a:lnTo>
                        <a:lnTo>
                          <a:pt x="3266" y="156"/>
                        </a:lnTo>
                        <a:lnTo>
                          <a:pt x="3324" y="178"/>
                        </a:lnTo>
                        <a:lnTo>
                          <a:pt x="3382" y="202"/>
                        </a:lnTo>
                        <a:lnTo>
                          <a:pt x="3382" y="202"/>
                        </a:lnTo>
                        <a:lnTo>
                          <a:pt x="3440" y="228"/>
                        </a:lnTo>
                        <a:lnTo>
                          <a:pt x="3498" y="254"/>
                        </a:lnTo>
                        <a:lnTo>
                          <a:pt x="3554" y="282"/>
                        </a:lnTo>
                        <a:lnTo>
                          <a:pt x="3608" y="312"/>
                        </a:lnTo>
                        <a:lnTo>
                          <a:pt x="3664" y="342"/>
                        </a:lnTo>
                        <a:lnTo>
                          <a:pt x="3716" y="374"/>
                        </a:lnTo>
                        <a:lnTo>
                          <a:pt x="3770" y="406"/>
                        </a:lnTo>
                        <a:lnTo>
                          <a:pt x="3822" y="440"/>
                        </a:lnTo>
                        <a:lnTo>
                          <a:pt x="3872" y="476"/>
                        </a:lnTo>
                        <a:lnTo>
                          <a:pt x="3922" y="512"/>
                        </a:lnTo>
                        <a:lnTo>
                          <a:pt x="3972" y="550"/>
                        </a:lnTo>
                        <a:lnTo>
                          <a:pt x="4020" y="590"/>
                        </a:lnTo>
                        <a:lnTo>
                          <a:pt x="4068" y="630"/>
                        </a:lnTo>
                        <a:lnTo>
                          <a:pt x="4114" y="670"/>
                        </a:lnTo>
                        <a:lnTo>
                          <a:pt x="4160" y="712"/>
                        </a:lnTo>
                        <a:lnTo>
                          <a:pt x="4204" y="756"/>
                        </a:lnTo>
                        <a:lnTo>
                          <a:pt x="4204" y="756"/>
                        </a:lnTo>
                        <a:lnTo>
                          <a:pt x="4246" y="800"/>
                        </a:lnTo>
                        <a:lnTo>
                          <a:pt x="4288" y="846"/>
                        </a:lnTo>
                        <a:lnTo>
                          <a:pt x="4330" y="892"/>
                        </a:lnTo>
                        <a:lnTo>
                          <a:pt x="4370" y="940"/>
                        </a:lnTo>
                        <a:lnTo>
                          <a:pt x="4410" y="988"/>
                        </a:lnTo>
                        <a:lnTo>
                          <a:pt x="4446" y="1036"/>
                        </a:lnTo>
                        <a:lnTo>
                          <a:pt x="4484" y="1086"/>
                        </a:lnTo>
                        <a:lnTo>
                          <a:pt x="4518" y="1138"/>
                        </a:lnTo>
                        <a:lnTo>
                          <a:pt x="4552" y="1190"/>
                        </a:lnTo>
                        <a:lnTo>
                          <a:pt x="4586" y="1242"/>
                        </a:lnTo>
                        <a:lnTo>
                          <a:pt x="4618" y="1296"/>
                        </a:lnTo>
                        <a:lnTo>
                          <a:pt x="4648" y="1350"/>
                        </a:lnTo>
                        <a:lnTo>
                          <a:pt x="4678" y="1406"/>
                        </a:lnTo>
                        <a:lnTo>
                          <a:pt x="4706" y="1462"/>
                        </a:lnTo>
                        <a:lnTo>
                          <a:pt x="4732" y="1518"/>
                        </a:lnTo>
                        <a:lnTo>
                          <a:pt x="4756" y="1576"/>
                        </a:lnTo>
                        <a:lnTo>
                          <a:pt x="0" y="1576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chemeClr val="bg1">
                          <a:alpha val="75000"/>
                        </a:schemeClr>
                      </a:gs>
                      <a:gs pos="100000">
                        <a:schemeClr val="bg1">
                          <a:gamma/>
                          <a:tint val="0"/>
                          <a:invGamma/>
                          <a:alpha val="0"/>
                        </a:schemeClr>
                      </a:gs>
                    </a:gsLst>
                    <a:lin ang="5400000" scaled="1"/>
                  </a:gradFill>
                  <a:ln w="9525" cap="flat" cmpd="sng">
                    <a:noFill/>
                    <a:prstDash val="solid"/>
                    <a:rou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CN" altLang="en-US" b="0"/>
                  </a:p>
                </p:txBody>
              </p:sp>
              <p:sp>
                <p:nvSpPr>
                  <p:cNvPr id="67" name="Oval 57"/>
                  <p:cNvSpPr>
                    <a:spLocks noChangeArrowheads="1"/>
                  </p:cNvSpPr>
                  <p:nvPr/>
                </p:nvSpPr>
                <p:spPr bwMode="auto">
                  <a:xfrm>
                    <a:off x="1771" y="1843"/>
                    <a:ext cx="227" cy="204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chemeClr val="bg1"/>
                      </a:gs>
                      <a:gs pos="100000">
                        <a:srgbClr val="67ABF5"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 b="0"/>
                  </a:p>
                </p:txBody>
              </p:sp>
            </p:grpSp>
          </p:grpSp>
        </p:grpSp>
      </p:grpSp>
      <p:sp>
        <p:nvSpPr>
          <p:cNvPr id="77" name="文本框 76"/>
          <p:cNvSpPr txBox="1"/>
          <p:nvPr/>
        </p:nvSpPr>
        <p:spPr>
          <a:xfrm>
            <a:off x="1674000" y="97200"/>
            <a:ext cx="403187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000" dirty="0">
                <a:solidFill>
                  <a:schemeClr val="accent1">
                    <a:lumMod val="50000"/>
                  </a:schemeClr>
                </a:solidFill>
                <a:latin typeface="+mj-ea"/>
                <a:ea typeface="+mj-ea"/>
              </a:rPr>
              <a:t>一、网络攻击八种形式</a:t>
            </a:r>
            <a:endParaRPr lang="zh-CN" altLang="en-US" sz="3000" dirty="0">
              <a:solidFill>
                <a:schemeClr val="accent1">
                  <a:lumMod val="50000"/>
                </a:schemeClr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  <p:bldLst>
      <p:bldP spid="7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直接连接符 38"/>
          <p:cNvCxnSpPr/>
          <p:nvPr/>
        </p:nvCxnSpPr>
        <p:spPr>
          <a:xfrm>
            <a:off x="1768171" y="778797"/>
            <a:ext cx="10240948" cy="0"/>
          </a:xfrm>
          <a:prstGeom prst="line">
            <a:avLst/>
          </a:prstGeom>
          <a:ln w="127000" cmpd="thinThick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组合 1"/>
          <p:cNvGrpSpPr/>
          <p:nvPr/>
        </p:nvGrpSpPr>
        <p:grpSpPr>
          <a:xfrm>
            <a:off x="2293469" y="970096"/>
            <a:ext cx="3145517" cy="492443"/>
            <a:chOff x="709057" y="2645517"/>
            <a:chExt cx="3522666" cy="551487"/>
          </a:xfrm>
        </p:grpSpPr>
        <p:sp>
          <p:nvSpPr>
            <p:cNvPr id="4" name="矩形 3"/>
            <p:cNvSpPr/>
            <p:nvPr/>
          </p:nvSpPr>
          <p:spPr>
            <a:xfrm>
              <a:off x="888000" y="2645517"/>
              <a:ext cx="3343723" cy="5514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600" b="1" dirty="0">
                  <a:solidFill>
                    <a:schemeClr val="accent1">
                      <a:lumMod val="75000"/>
                    </a:schemeClr>
                  </a:solidFill>
                  <a:ea typeface="+mj-ea"/>
                </a:rPr>
                <a:t>3. </a:t>
              </a:r>
              <a:r>
                <a:rPr lang="zh-CN" altLang="en-US" sz="2600" b="1" dirty="0">
                  <a:solidFill>
                    <a:schemeClr val="accent1">
                      <a:lumMod val="75000"/>
                    </a:schemeClr>
                  </a:solidFill>
                  <a:ea typeface="+mj-ea"/>
                </a:rPr>
                <a:t>缺陷和后门攻击</a:t>
              </a:r>
              <a:endParaRPr lang="zh-CN" altLang="en-US" sz="2600" b="1" dirty="0">
                <a:solidFill>
                  <a:schemeClr val="accent1">
                    <a:lumMod val="75000"/>
                  </a:schemeClr>
                </a:solidFill>
                <a:ea typeface="+mj-ea"/>
              </a:endParaRPr>
            </a:p>
          </p:txBody>
        </p:sp>
        <p:grpSp>
          <p:nvGrpSpPr>
            <p:cNvPr id="5" name="组合 4"/>
            <p:cNvGrpSpPr/>
            <p:nvPr/>
          </p:nvGrpSpPr>
          <p:grpSpPr>
            <a:xfrm>
              <a:off x="709057" y="2662078"/>
              <a:ext cx="3409844" cy="498556"/>
              <a:chOff x="998029" y="699619"/>
              <a:chExt cx="4639536" cy="678350"/>
            </a:xfrm>
          </p:grpSpPr>
          <p:cxnSp>
            <p:nvCxnSpPr>
              <p:cNvPr id="6" name="直接连接符 5"/>
              <p:cNvCxnSpPr/>
              <p:nvPr/>
            </p:nvCxnSpPr>
            <p:spPr>
              <a:xfrm>
                <a:off x="998029" y="738641"/>
                <a:ext cx="0" cy="595657"/>
              </a:xfrm>
              <a:prstGeom prst="line">
                <a:avLst/>
              </a:prstGeom>
              <a:ln>
                <a:solidFill>
                  <a:srgbClr val="294EA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直接连接符 6"/>
              <p:cNvCxnSpPr/>
              <p:nvPr/>
            </p:nvCxnSpPr>
            <p:spPr>
              <a:xfrm>
                <a:off x="1045654" y="736260"/>
                <a:ext cx="0" cy="593560"/>
              </a:xfrm>
              <a:prstGeom prst="line">
                <a:avLst/>
              </a:prstGeom>
              <a:ln>
                <a:solidFill>
                  <a:srgbClr val="294EA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直接连接符 8"/>
              <p:cNvCxnSpPr/>
              <p:nvPr/>
            </p:nvCxnSpPr>
            <p:spPr>
              <a:xfrm flipH="1">
                <a:off x="998031" y="1331691"/>
                <a:ext cx="4639534" cy="0"/>
              </a:xfrm>
              <a:prstGeom prst="line">
                <a:avLst/>
              </a:prstGeom>
              <a:ln>
                <a:solidFill>
                  <a:srgbClr val="294EA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矩形 9"/>
              <p:cNvSpPr/>
              <p:nvPr/>
            </p:nvSpPr>
            <p:spPr>
              <a:xfrm>
                <a:off x="1087156" y="699619"/>
                <a:ext cx="148860" cy="678350"/>
              </a:xfrm>
              <a:prstGeom prst="rect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7204" tIns="33602" rIns="67204" bIns="33602" numCol="1" spcCol="0" rtlCol="0" fromWordArt="0" anchor="ctr" anchorCtr="0" forceAA="0" compatLnSpc="1">
                <a:noAutofit/>
              </a:bodyPr>
              <a:lstStyle/>
              <a:p>
                <a:endParaRPr lang="zh-CN" altLang="en-US" sz="1050" b="1">
                  <a:ea typeface="+mj-ea"/>
                </a:endParaRPr>
              </a:p>
            </p:txBody>
          </p:sp>
        </p:grpSp>
      </p:grpSp>
      <p:grpSp>
        <p:nvGrpSpPr>
          <p:cNvPr id="13" name="组合 12"/>
          <p:cNvGrpSpPr/>
          <p:nvPr/>
        </p:nvGrpSpPr>
        <p:grpSpPr>
          <a:xfrm>
            <a:off x="2568935" y="1567810"/>
            <a:ext cx="4456704" cy="563126"/>
            <a:chOff x="914400" y="1720161"/>
            <a:chExt cx="3656309" cy="461992"/>
          </a:xfrm>
        </p:grpSpPr>
        <p:grpSp>
          <p:nvGrpSpPr>
            <p:cNvPr id="28" name="组合 27"/>
            <p:cNvGrpSpPr/>
            <p:nvPr/>
          </p:nvGrpSpPr>
          <p:grpSpPr>
            <a:xfrm>
              <a:off x="914400" y="1720161"/>
              <a:ext cx="3656309" cy="461992"/>
              <a:chOff x="914400" y="1682061"/>
              <a:chExt cx="3656309" cy="461992"/>
            </a:xfrm>
          </p:grpSpPr>
          <p:sp>
            <p:nvSpPr>
              <p:cNvPr id="31" name="矩形 30"/>
              <p:cNvSpPr/>
              <p:nvPr/>
            </p:nvSpPr>
            <p:spPr>
              <a:xfrm>
                <a:off x="914400" y="1736037"/>
                <a:ext cx="717550" cy="134038"/>
              </a:xfrm>
              <a:prstGeom prst="rect">
                <a:avLst/>
              </a:prstGeom>
              <a:gradFill>
                <a:gsLst>
                  <a:gs pos="0">
                    <a:srgbClr val="0070C0"/>
                  </a:gs>
                  <a:gs pos="100000">
                    <a:srgbClr val="00B0F0">
                      <a:alpha val="0"/>
                    </a:srgbClr>
                  </a:gs>
                </a:gsLst>
                <a:lin ang="27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 dirty="0">
                  <a:ea typeface="+mj-ea"/>
                </a:endParaRPr>
              </a:p>
            </p:txBody>
          </p:sp>
          <p:sp>
            <p:nvSpPr>
              <p:cNvPr id="32" name="矩形 31"/>
              <p:cNvSpPr/>
              <p:nvPr/>
            </p:nvSpPr>
            <p:spPr>
              <a:xfrm>
                <a:off x="965200" y="1682061"/>
                <a:ext cx="79375" cy="334063"/>
              </a:xfrm>
              <a:prstGeom prst="rect">
                <a:avLst/>
              </a:prstGeom>
              <a:gradFill>
                <a:gsLst>
                  <a:gs pos="0">
                    <a:srgbClr val="F76E37"/>
                  </a:gs>
                  <a:gs pos="100000">
                    <a:schemeClr val="accent4">
                      <a:alpha val="0"/>
                    </a:schemeClr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ea typeface="+mj-ea"/>
                </a:endParaRPr>
              </a:p>
            </p:txBody>
          </p:sp>
          <p:sp>
            <p:nvSpPr>
              <p:cNvPr id="33" name="文本框 32"/>
              <p:cNvSpPr txBox="1"/>
              <p:nvPr/>
            </p:nvSpPr>
            <p:spPr>
              <a:xfrm>
                <a:off x="1004887" y="1765300"/>
                <a:ext cx="3565822" cy="3787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dirty="0">
                    <a:solidFill>
                      <a:srgbClr val="3C6EC8"/>
                    </a:solidFill>
                    <a:ea typeface="+mj-ea"/>
                  </a:rPr>
                  <a:t>网络蠕虫传播</a:t>
                </a:r>
                <a:endParaRPr lang="zh-CN" altLang="en-US" sz="2400" dirty="0">
                  <a:solidFill>
                    <a:srgbClr val="3C6EC8"/>
                  </a:solidFill>
                  <a:ea typeface="+mj-ea"/>
                </a:endParaRPr>
              </a:p>
            </p:txBody>
          </p:sp>
        </p:grpSp>
        <p:sp>
          <p:nvSpPr>
            <p:cNvPr id="30" name="矩形 29"/>
            <p:cNvSpPr/>
            <p:nvPr/>
          </p:nvSpPr>
          <p:spPr>
            <a:xfrm>
              <a:off x="1012825" y="1812978"/>
              <a:ext cx="116681" cy="116681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ea typeface="+mj-ea"/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3094328" y="2668429"/>
            <a:ext cx="4918524" cy="435247"/>
            <a:chOff x="2994392" y="2085290"/>
            <a:chExt cx="4918524" cy="435247"/>
          </a:xfrm>
        </p:grpSpPr>
        <p:sp>
          <p:nvSpPr>
            <p:cNvPr id="41" name="矩形 40"/>
            <p:cNvSpPr/>
            <p:nvPr/>
          </p:nvSpPr>
          <p:spPr>
            <a:xfrm>
              <a:off x="3332336" y="2085290"/>
              <a:ext cx="4580580" cy="435247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 lvl="0" defTabSz="457200">
                <a:lnSpc>
                  <a:spcPct val="120000"/>
                </a:lnSpc>
                <a:defRPr/>
              </a:pPr>
              <a:r>
                <a:rPr lang="zh-CN" altLang="en-US" sz="2000" dirty="0">
                  <a:solidFill>
                    <a:srgbClr val="002060"/>
                  </a:solidFill>
                  <a:ea typeface="思源黑体 CN Regular" panose="020B0500000000000000" pitchFamily="34" charset="-122"/>
                  <a:cs typeface="Times New Roman" panose="02020603050405020304" pitchFamily="18" charset="0"/>
                  <a:sym typeface="字魂105号-简雅黑" panose="00000500000000000000" pitchFamily="2" charset="-122"/>
                </a:rPr>
                <a:t>蠕虫向“读”缓冲区内注入大量的数据</a:t>
              </a:r>
              <a:endParaRPr lang="zh-CN" altLang="en-US" sz="2000" dirty="0">
                <a:solidFill>
                  <a:srgbClr val="002060"/>
                </a:solidFill>
                <a:ea typeface="思源黑体 CN Regular" panose="020B0500000000000000" pitchFamily="34" charset="-122"/>
                <a:cs typeface="Times New Roman" panose="02020603050405020304" pitchFamily="18" charset="0"/>
                <a:sym typeface="字魂105号-简雅黑" panose="00000500000000000000" pitchFamily="2" charset="-122"/>
              </a:endParaRPr>
            </a:p>
          </p:txBody>
        </p:sp>
        <p:grpSp>
          <p:nvGrpSpPr>
            <p:cNvPr id="42" name="Group 51"/>
            <p:cNvGrpSpPr/>
            <p:nvPr/>
          </p:nvGrpSpPr>
          <p:grpSpPr bwMode="auto">
            <a:xfrm>
              <a:off x="2994392" y="2163023"/>
              <a:ext cx="273210" cy="302684"/>
              <a:chOff x="2744" y="-584"/>
              <a:chExt cx="634" cy="702"/>
            </a:xfrm>
          </p:grpSpPr>
          <p:sp>
            <p:nvSpPr>
              <p:cNvPr id="43" name="Oval 52"/>
              <p:cNvSpPr>
                <a:spLocks noChangeArrowheads="1"/>
              </p:cNvSpPr>
              <p:nvPr/>
            </p:nvSpPr>
            <p:spPr bwMode="auto">
              <a:xfrm>
                <a:off x="2744" y="-85"/>
                <a:ext cx="590" cy="203"/>
              </a:xfrm>
              <a:prstGeom prst="ellipse">
                <a:avLst/>
              </a:prstGeom>
              <a:gradFill rotWithShape="1">
                <a:gsLst>
                  <a:gs pos="0">
                    <a:schemeClr val="tx1">
                      <a:alpha val="50000"/>
                    </a:schemeClr>
                  </a:gs>
                  <a:gs pos="100000">
                    <a:schemeClr val="tx1">
                      <a:gamma/>
                      <a:shade val="46275"/>
                      <a:invGamma/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</a:gradFill>
              <a:ln w="31750" cap="rnd" algn="ctr">
                <a:noFill/>
                <a:prstDash val="sysDot"/>
                <a:rou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 b="0"/>
              </a:p>
            </p:txBody>
          </p:sp>
          <p:grpSp>
            <p:nvGrpSpPr>
              <p:cNvPr id="44" name="Group 53"/>
              <p:cNvGrpSpPr/>
              <p:nvPr/>
            </p:nvGrpSpPr>
            <p:grpSpPr bwMode="auto">
              <a:xfrm>
                <a:off x="2765" y="-584"/>
                <a:ext cx="613" cy="613"/>
                <a:chOff x="2370" y="1139"/>
                <a:chExt cx="1089" cy="1089"/>
              </a:xfrm>
            </p:grpSpPr>
            <p:sp>
              <p:nvSpPr>
                <p:cNvPr id="45" name="Oval 54"/>
                <p:cNvSpPr>
                  <a:spLocks noChangeArrowheads="1"/>
                </p:cNvSpPr>
                <p:nvPr/>
              </p:nvSpPr>
              <p:spPr bwMode="auto">
                <a:xfrm>
                  <a:off x="2370" y="1139"/>
                  <a:ext cx="1089" cy="1089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0070C0"/>
                    </a:gs>
                    <a:gs pos="100000">
                      <a:srgbClr val="002060"/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zh-CN" altLang="en-US" b="0"/>
                </a:p>
              </p:txBody>
            </p:sp>
            <p:grpSp>
              <p:nvGrpSpPr>
                <p:cNvPr id="46" name="Group 55"/>
                <p:cNvGrpSpPr/>
                <p:nvPr/>
              </p:nvGrpSpPr>
              <p:grpSpPr bwMode="auto">
                <a:xfrm>
                  <a:off x="2426" y="1169"/>
                  <a:ext cx="908" cy="296"/>
                  <a:chOff x="1431" y="1843"/>
                  <a:chExt cx="907" cy="295"/>
                </a:xfrm>
              </p:grpSpPr>
              <p:sp>
                <p:nvSpPr>
                  <p:cNvPr id="47" name="Freeform 56"/>
                  <p:cNvSpPr/>
                  <p:nvPr/>
                </p:nvSpPr>
                <p:spPr bwMode="auto">
                  <a:xfrm>
                    <a:off x="1423" y="1843"/>
                    <a:ext cx="916" cy="296"/>
                  </a:xfrm>
                  <a:custGeom>
                    <a:avLst/>
                    <a:gdLst/>
                    <a:ahLst/>
                    <a:cxnLst>
                      <a:cxn ang="0">
                        <a:pos x="0" y="1576"/>
                      </a:cxn>
                      <a:cxn ang="0">
                        <a:pos x="50" y="1462"/>
                      </a:cxn>
                      <a:cxn ang="0">
                        <a:pos x="108" y="1350"/>
                      </a:cxn>
                      <a:cxn ang="0">
                        <a:pos x="170" y="1242"/>
                      </a:cxn>
                      <a:cxn ang="0">
                        <a:pos x="238" y="1138"/>
                      </a:cxn>
                      <a:cxn ang="0">
                        <a:pos x="310" y="1036"/>
                      </a:cxn>
                      <a:cxn ang="0">
                        <a:pos x="386" y="940"/>
                      </a:cxn>
                      <a:cxn ang="0">
                        <a:pos x="468" y="846"/>
                      </a:cxn>
                      <a:cxn ang="0">
                        <a:pos x="552" y="756"/>
                      </a:cxn>
                      <a:cxn ang="0">
                        <a:pos x="596" y="712"/>
                      </a:cxn>
                      <a:cxn ang="0">
                        <a:pos x="688" y="630"/>
                      </a:cxn>
                      <a:cxn ang="0">
                        <a:pos x="784" y="550"/>
                      </a:cxn>
                      <a:cxn ang="0">
                        <a:pos x="884" y="476"/>
                      </a:cxn>
                      <a:cxn ang="0">
                        <a:pos x="986" y="406"/>
                      </a:cxn>
                      <a:cxn ang="0">
                        <a:pos x="1092" y="342"/>
                      </a:cxn>
                      <a:cxn ang="0">
                        <a:pos x="1202" y="282"/>
                      </a:cxn>
                      <a:cxn ang="0">
                        <a:pos x="1316" y="228"/>
                      </a:cxn>
                      <a:cxn ang="0">
                        <a:pos x="1374" y="202"/>
                      </a:cxn>
                      <a:cxn ang="0">
                        <a:pos x="1490" y="156"/>
                      </a:cxn>
                      <a:cxn ang="0">
                        <a:pos x="1610" y="116"/>
                      </a:cxn>
                      <a:cxn ang="0">
                        <a:pos x="1732" y="80"/>
                      </a:cxn>
                      <a:cxn ang="0">
                        <a:pos x="1858" y="52"/>
                      </a:cxn>
                      <a:cxn ang="0">
                        <a:pos x="1984" y="30"/>
                      </a:cxn>
                      <a:cxn ang="0">
                        <a:pos x="2114" y="12"/>
                      </a:cxn>
                      <a:cxn ang="0">
                        <a:pos x="2246" y="2"/>
                      </a:cxn>
                      <a:cxn ang="0">
                        <a:pos x="2378" y="0"/>
                      </a:cxn>
                      <a:cxn ang="0">
                        <a:pos x="2444" y="0"/>
                      </a:cxn>
                      <a:cxn ang="0">
                        <a:pos x="2576" y="8"/>
                      </a:cxn>
                      <a:cxn ang="0">
                        <a:pos x="2706" y="20"/>
                      </a:cxn>
                      <a:cxn ang="0">
                        <a:pos x="2834" y="40"/>
                      </a:cxn>
                      <a:cxn ang="0">
                        <a:pos x="2962" y="66"/>
                      </a:cxn>
                      <a:cxn ang="0">
                        <a:pos x="3084" y="98"/>
                      </a:cxn>
                      <a:cxn ang="0">
                        <a:pos x="3206" y="136"/>
                      </a:cxn>
                      <a:cxn ang="0">
                        <a:pos x="3324" y="178"/>
                      </a:cxn>
                      <a:cxn ang="0">
                        <a:pos x="3382" y="202"/>
                      </a:cxn>
                      <a:cxn ang="0">
                        <a:pos x="3498" y="254"/>
                      </a:cxn>
                      <a:cxn ang="0">
                        <a:pos x="3608" y="312"/>
                      </a:cxn>
                      <a:cxn ang="0">
                        <a:pos x="3716" y="374"/>
                      </a:cxn>
                      <a:cxn ang="0">
                        <a:pos x="3822" y="440"/>
                      </a:cxn>
                      <a:cxn ang="0">
                        <a:pos x="3922" y="512"/>
                      </a:cxn>
                      <a:cxn ang="0">
                        <a:pos x="4020" y="590"/>
                      </a:cxn>
                      <a:cxn ang="0">
                        <a:pos x="4114" y="670"/>
                      </a:cxn>
                      <a:cxn ang="0">
                        <a:pos x="4204" y="756"/>
                      </a:cxn>
                      <a:cxn ang="0">
                        <a:pos x="4246" y="800"/>
                      </a:cxn>
                      <a:cxn ang="0">
                        <a:pos x="4330" y="892"/>
                      </a:cxn>
                      <a:cxn ang="0">
                        <a:pos x="4410" y="988"/>
                      </a:cxn>
                      <a:cxn ang="0">
                        <a:pos x="4484" y="1086"/>
                      </a:cxn>
                      <a:cxn ang="0">
                        <a:pos x="4552" y="1190"/>
                      </a:cxn>
                      <a:cxn ang="0">
                        <a:pos x="4618" y="1296"/>
                      </a:cxn>
                      <a:cxn ang="0">
                        <a:pos x="4678" y="1406"/>
                      </a:cxn>
                      <a:cxn ang="0">
                        <a:pos x="4732" y="1518"/>
                      </a:cxn>
                      <a:cxn ang="0">
                        <a:pos x="0" y="1576"/>
                      </a:cxn>
                    </a:cxnLst>
                    <a:rect l="0" t="0" r="r" b="b"/>
                    <a:pathLst>
                      <a:path w="4756" h="1576">
                        <a:moveTo>
                          <a:pt x="0" y="1576"/>
                        </a:moveTo>
                        <a:lnTo>
                          <a:pt x="0" y="1576"/>
                        </a:lnTo>
                        <a:lnTo>
                          <a:pt x="24" y="1518"/>
                        </a:lnTo>
                        <a:lnTo>
                          <a:pt x="50" y="1462"/>
                        </a:lnTo>
                        <a:lnTo>
                          <a:pt x="78" y="1406"/>
                        </a:lnTo>
                        <a:lnTo>
                          <a:pt x="108" y="1350"/>
                        </a:lnTo>
                        <a:lnTo>
                          <a:pt x="138" y="1296"/>
                        </a:lnTo>
                        <a:lnTo>
                          <a:pt x="170" y="1242"/>
                        </a:lnTo>
                        <a:lnTo>
                          <a:pt x="204" y="1190"/>
                        </a:lnTo>
                        <a:lnTo>
                          <a:pt x="238" y="1138"/>
                        </a:lnTo>
                        <a:lnTo>
                          <a:pt x="272" y="1086"/>
                        </a:lnTo>
                        <a:lnTo>
                          <a:pt x="310" y="1036"/>
                        </a:lnTo>
                        <a:lnTo>
                          <a:pt x="348" y="988"/>
                        </a:lnTo>
                        <a:lnTo>
                          <a:pt x="386" y="940"/>
                        </a:lnTo>
                        <a:lnTo>
                          <a:pt x="426" y="892"/>
                        </a:lnTo>
                        <a:lnTo>
                          <a:pt x="468" y="846"/>
                        </a:lnTo>
                        <a:lnTo>
                          <a:pt x="510" y="800"/>
                        </a:lnTo>
                        <a:lnTo>
                          <a:pt x="552" y="756"/>
                        </a:lnTo>
                        <a:lnTo>
                          <a:pt x="552" y="756"/>
                        </a:lnTo>
                        <a:lnTo>
                          <a:pt x="596" y="712"/>
                        </a:lnTo>
                        <a:lnTo>
                          <a:pt x="642" y="670"/>
                        </a:lnTo>
                        <a:lnTo>
                          <a:pt x="688" y="630"/>
                        </a:lnTo>
                        <a:lnTo>
                          <a:pt x="736" y="590"/>
                        </a:lnTo>
                        <a:lnTo>
                          <a:pt x="784" y="550"/>
                        </a:lnTo>
                        <a:lnTo>
                          <a:pt x="834" y="512"/>
                        </a:lnTo>
                        <a:lnTo>
                          <a:pt x="884" y="476"/>
                        </a:lnTo>
                        <a:lnTo>
                          <a:pt x="934" y="440"/>
                        </a:lnTo>
                        <a:lnTo>
                          <a:pt x="986" y="406"/>
                        </a:lnTo>
                        <a:lnTo>
                          <a:pt x="1040" y="374"/>
                        </a:lnTo>
                        <a:lnTo>
                          <a:pt x="1092" y="342"/>
                        </a:lnTo>
                        <a:lnTo>
                          <a:pt x="1148" y="312"/>
                        </a:lnTo>
                        <a:lnTo>
                          <a:pt x="1202" y="282"/>
                        </a:lnTo>
                        <a:lnTo>
                          <a:pt x="1258" y="254"/>
                        </a:lnTo>
                        <a:lnTo>
                          <a:pt x="1316" y="228"/>
                        </a:lnTo>
                        <a:lnTo>
                          <a:pt x="1374" y="202"/>
                        </a:lnTo>
                        <a:lnTo>
                          <a:pt x="1374" y="202"/>
                        </a:lnTo>
                        <a:lnTo>
                          <a:pt x="1432" y="178"/>
                        </a:lnTo>
                        <a:lnTo>
                          <a:pt x="1490" y="156"/>
                        </a:lnTo>
                        <a:lnTo>
                          <a:pt x="1550" y="136"/>
                        </a:lnTo>
                        <a:lnTo>
                          <a:pt x="1610" y="116"/>
                        </a:lnTo>
                        <a:lnTo>
                          <a:pt x="1672" y="98"/>
                        </a:lnTo>
                        <a:lnTo>
                          <a:pt x="1732" y="80"/>
                        </a:lnTo>
                        <a:lnTo>
                          <a:pt x="1794" y="66"/>
                        </a:lnTo>
                        <a:lnTo>
                          <a:pt x="1858" y="52"/>
                        </a:lnTo>
                        <a:lnTo>
                          <a:pt x="1922" y="40"/>
                        </a:lnTo>
                        <a:lnTo>
                          <a:pt x="1984" y="30"/>
                        </a:lnTo>
                        <a:lnTo>
                          <a:pt x="2050" y="20"/>
                        </a:lnTo>
                        <a:lnTo>
                          <a:pt x="2114" y="12"/>
                        </a:lnTo>
                        <a:lnTo>
                          <a:pt x="2180" y="8"/>
                        </a:lnTo>
                        <a:lnTo>
                          <a:pt x="2246" y="2"/>
                        </a:lnTo>
                        <a:lnTo>
                          <a:pt x="2312" y="0"/>
                        </a:lnTo>
                        <a:lnTo>
                          <a:pt x="2378" y="0"/>
                        </a:lnTo>
                        <a:lnTo>
                          <a:pt x="2378" y="0"/>
                        </a:lnTo>
                        <a:lnTo>
                          <a:pt x="2444" y="0"/>
                        </a:lnTo>
                        <a:lnTo>
                          <a:pt x="2510" y="2"/>
                        </a:lnTo>
                        <a:lnTo>
                          <a:pt x="2576" y="8"/>
                        </a:lnTo>
                        <a:lnTo>
                          <a:pt x="2642" y="12"/>
                        </a:lnTo>
                        <a:lnTo>
                          <a:pt x="2706" y="20"/>
                        </a:lnTo>
                        <a:lnTo>
                          <a:pt x="2772" y="30"/>
                        </a:lnTo>
                        <a:lnTo>
                          <a:pt x="2834" y="40"/>
                        </a:lnTo>
                        <a:lnTo>
                          <a:pt x="2898" y="52"/>
                        </a:lnTo>
                        <a:lnTo>
                          <a:pt x="2962" y="66"/>
                        </a:lnTo>
                        <a:lnTo>
                          <a:pt x="3024" y="80"/>
                        </a:lnTo>
                        <a:lnTo>
                          <a:pt x="3084" y="98"/>
                        </a:lnTo>
                        <a:lnTo>
                          <a:pt x="3146" y="116"/>
                        </a:lnTo>
                        <a:lnTo>
                          <a:pt x="3206" y="136"/>
                        </a:lnTo>
                        <a:lnTo>
                          <a:pt x="3266" y="156"/>
                        </a:lnTo>
                        <a:lnTo>
                          <a:pt x="3324" y="178"/>
                        </a:lnTo>
                        <a:lnTo>
                          <a:pt x="3382" y="202"/>
                        </a:lnTo>
                        <a:lnTo>
                          <a:pt x="3382" y="202"/>
                        </a:lnTo>
                        <a:lnTo>
                          <a:pt x="3440" y="228"/>
                        </a:lnTo>
                        <a:lnTo>
                          <a:pt x="3498" y="254"/>
                        </a:lnTo>
                        <a:lnTo>
                          <a:pt x="3554" y="282"/>
                        </a:lnTo>
                        <a:lnTo>
                          <a:pt x="3608" y="312"/>
                        </a:lnTo>
                        <a:lnTo>
                          <a:pt x="3664" y="342"/>
                        </a:lnTo>
                        <a:lnTo>
                          <a:pt x="3716" y="374"/>
                        </a:lnTo>
                        <a:lnTo>
                          <a:pt x="3770" y="406"/>
                        </a:lnTo>
                        <a:lnTo>
                          <a:pt x="3822" y="440"/>
                        </a:lnTo>
                        <a:lnTo>
                          <a:pt x="3872" y="476"/>
                        </a:lnTo>
                        <a:lnTo>
                          <a:pt x="3922" y="512"/>
                        </a:lnTo>
                        <a:lnTo>
                          <a:pt x="3972" y="550"/>
                        </a:lnTo>
                        <a:lnTo>
                          <a:pt x="4020" y="590"/>
                        </a:lnTo>
                        <a:lnTo>
                          <a:pt x="4068" y="630"/>
                        </a:lnTo>
                        <a:lnTo>
                          <a:pt x="4114" y="670"/>
                        </a:lnTo>
                        <a:lnTo>
                          <a:pt x="4160" y="712"/>
                        </a:lnTo>
                        <a:lnTo>
                          <a:pt x="4204" y="756"/>
                        </a:lnTo>
                        <a:lnTo>
                          <a:pt x="4204" y="756"/>
                        </a:lnTo>
                        <a:lnTo>
                          <a:pt x="4246" y="800"/>
                        </a:lnTo>
                        <a:lnTo>
                          <a:pt x="4288" y="846"/>
                        </a:lnTo>
                        <a:lnTo>
                          <a:pt x="4330" y="892"/>
                        </a:lnTo>
                        <a:lnTo>
                          <a:pt x="4370" y="940"/>
                        </a:lnTo>
                        <a:lnTo>
                          <a:pt x="4410" y="988"/>
                        </a:lnTo>
                        <a:lnTo>
                          <a:pt x="4446" y="1036"/>
                        </a:lnTo>
                        <a:lnTo>
                          <a:pt x="4484" y="1086"/>
                        </a:lnTo>
                        <a:lnTo>
                          <a:pt x="4518" y="1138"/>
                        </a:lnTo>
                        <a:lnTo>
                          <a:pt x="4552" y="1190"/>
                        </a:lnTo>
                        <a:lnTo>
                          <a:pt x="4586" y="1242"/>
                        </a:lnTo>
                        <a:lnTo>
                          <a:pt x="4618" y="1296"/>
                        </a:lnTo>
                        <a:lnTo>
                          <a:pt x="4648" y="1350"/>
                        </a:lnTo>
                        <a:lnTo>
                          <a:pt x="4678" y="1406"/>
                        </a:lnTo>
                        <a:lnTo>
                          <a:pt x="4706" y="1462"/>
                        </a:lnTo>
                        <a:lnTo>
                          <a:pt x="4732" y="1518"/>
                        </a:lnTo>
                        <a:lnTo>
                          <a:pt x="4756" y="1576"/>
                        </a:lnTo>
                        <a:lnTo>
                          <a:pt x="0" y="1576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chemeClr val="bg1">
                          <a:alpha val="75000"/>
                        </a:schemeClr>
                      </a:gs>
                      <a:gs pos="100000">
                        <a:schemeClr val="bg1">
                          <a:gamma/>
                          <a:tint val="0"/>
                          <a:invGamma/>
                          <a:alpha val="0"/>
                        </a:schemeClr>
                      </a:gs>
                    </a:gsLst>
                    <a:lin ang="5400000" scaled="1"/>
                  </a:gradFill>
                  <a:ln w="9525" cap="flat" cmpd="sng">
                    <a:noFill/>
                    <a:prstDash val="solid"/>
                    <a:rou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CN" altLang="en-US" b="0"/>
                  </a:p>
                </p:txBody>
              </p:sp>
              <p:sp>
                <p:nvSpPr>
                  <p:cNvPr id="48" name="Oval 57"/>
                  <p:cNvSpPr>
                    <a:spLocks noChangeArrowheads="1"/>
                  </p:cNvSpPr>
                  <p:nvPr/>
                </p:nvSpPr>
                <p:spPr bwMode="auto">
                  <a:xfrm>
                    <a:off x="1771" y="1843"/>
                    <a:ext cx="227" cy="204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chemeClr val="bg1"/>
                      </a:gs>
                      <a:gs pos="100000">
                        <a:srgbClr val="67ABF5"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 b="0"/>
                  </a:p>
                </p:txBody>
              </p:sp>
            </p:grpSp>
          </p:grpSp>
        </p:grpSp>
      </p:grpSp>
      <p:grpSp>
        <p:nvGrpSpPr>
          <p:cNvPr id="49" name="组合 48"/>
          <p:cNvGrpSpPr/>
          <p:nvPr/>
        </p:nvGrpSpPr>
        <p:grpSpPr>
          <a:xfrm>
            <a:off x="3094328" y="2182059"/>
            <a:ext cx="4684353" cy="435247"/>
            <a:chOff x="2994392" y="1577185"/>
            <a:chExt cx="4684353" cy="435247"/>
          </a:xfrm>
        </p:grpSpPr>
        <p:sp>
          <p:nvSpPr>
            <p:cNvPr id="50" name="矩形 49"/>
            <p:cNvSpPr/>
            <p:nvPr/>
          </p:nvSpPr>
          <p:spPr>
            <a:xfrm>
              <a:off x="3332336" y="1577185"/>
              <a:ext cx="4346409" cy="435247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 lvl="0" defTabSz="457200">
                <a:lnSpc>
                  <a:spcPct val="120000"/>
                </a:lnSpc>
                <a:defRPr/>
              </a:pPr>
              <a:r>
                <a:rPr lang="zh-CN" altLang="en-US" sz="2000" dirty="0">
                  <a:solidFill>
                    <a:srgbClr val="002060"/>
                  </a:solidFill>
                  <a:cs typeface="Times New Roman" panose="02020603050405020304" pitchFamily="18" charset="0"/>
                  <a:sym typeface="字魂105号-简雅黑" panose="00000500000000000000" pitchFamily="2" charset="-122"/>
                </a:rPr>
                <a:t>方式之一是向守护程序发送新的代码</a:t>
              </a:r>
              <a:endParaRPr lang="zh-CN" altLang="en-US" sz="2000" dirty="0">
                <a:solidFill>
                  <a:srgbClr val="002060"/>
                </a:solidFill>
                <a:cs typeface="Times New Roman" panose="02020603050405020304" pitchFamily="18" charset="0"/>
                <a:sym typeface="字魂105号-简雅黑" panose="00000500000000000000" pitchFamily="2" charset="-122"/>
              </a:endParaRPr>
            </a:p>
          </p:txBody>
        </p:sp>
        <p:grpSp>
          <p:nvGrpSpPr>
            <p:cNvPr id="51" name="组合 50"/>
            <p:cNvGrpSpPr/>
            <p:nvPr/>
          </p:nvGrpSpPr>
          <p:grpSpPr>
            <a:xfrm>
              <a:off x="2994392" y="1682776"/>
              <a:ext cx="264745" cy="302955"/>
              <a:chOff x="9653234" y="2771751"/>
              <a:chExt cx="349200" cy="399600"/>
            </a:xfrm>
          </p:grpSpPr>
          <p:grpSp>
            <p:nvGrpSpPr>
              <p:cNvPr id="52" name="Group 58"/>
              <p:cNvGrpSpPr/>
              <p:nvPr/>
            </p:nvGrpSpPr>
            <p:grpSpPr bwMode="auto">
              <a:xfrm>
                <a:off x="9653234" y="2771751"/>
                <a:ext cx="349200" cy="399600"/>
                <a:chOff x="3061" y="-879"/>
                <a:chExt cx="614" cy="702"/>
              </a:xfrm>
            </p:grpSpPr>
            <p:sp>
              <p:nvSpPr>
                <p:cNvPr id="54" name="Oval 59"/>
                <p:cNvSpPr>
                  <a:spLocks noChangeArrowheads="1"/>
                </p:cNvSpPr>
                <p:nvPr/>
              </p:nvSpPr>
              <p:spPr bwMode="auto">
                <a:xfrm>
                  <a:off x="3061" y="-380"/>
                  <a:ext cx="590" cy="203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tx1">
                        <a:alpha val="50000"/>
                      </a:schemeClr>
                    </a:gs>
                    <a:gs pos="100000">
                      <a:schemeClr val="tx1">
                        <a:gamma/>
                        <a:shade val="46275"/>
                        <a:invGamma/>
                        <a:alpha val="0"/>
                      </a:schemeClr>
                    </a:gs>
                  </a:gsLst>
                  <a:path path="shape">
                    <a:fillToRect l="50000" t="50000" r="50000" b="50000"/>
                  </a:path>
                </a:gradFill>
                <a:ln w="31750" cap="rnd" algn="ctr">
                  <a:noFill/>
                  <a:prstDash val="sysDot"/>
                  <a:rou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 b="0">
                    <a:solidFill>
                      <a:srgbClr val="002060"/>
                    </a:solidFill>
                  </a:endParaRPr>
                </a:p>
              </p:txBody>
            </p:sp>
            <p:grpSp>
              <p:nvGrpSpPr>
                <p:cNvPr id="55" name="Group 60"/>
                <p:cNvGrpSpPr/>
                <p:nvPr/>
              </p:nvGrpSpPr>
              <p:grpSpPr bwMode="auto">
                <a:xfrm>
                  <a:off x="3062" y="-879"/>
                  <a:ext cx="613" cy="613"/>
                  <a:chOff x="2335" y="1139"/>
                  <a:chExt cx="1089" cy="1089"/>
                </a:xfrm>
              </p:grpSpPr>
              <p:sp>
                <p:nvSpPr>
                  <p:cNvPr id="56" name="Oval 61"/>
                  <p:cNvSpPr>
                    <a:spLocks noChangeArrowheads="1"/>
                  </p:cNvSpPr>
                  <p:nvPr/>
                </p:nvSpPr>
                <p:spPr bwMode="auto">
                  <a:xfrm>
                    <a:off x="2335" y="1139"/>
                    <a:ext cx="1089" cy="1089"/>
                  </a:xfrm>
                  <a:prstGeom prst="ellipse">
                    <a:avLst/>
                  </a:prstGeom>
                  <a:solidFill>
                    <a:srgbClr val="7030A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 b="0">
                      <a:solidFill>
                        <a:srgbClr val="002060"/>
                      </a:solidFill>
                    </a:endParaRPr>
                  </a:p>
                </p:txBody>
              </p:sp>
              <p:sp>
                <p:nvSpPr>
                  <p:cNvPr id="57" name="Freeform 63"/>
                  <p:cNvSpPr/>
                  <p:nvPr/>
                </p:nvSpPr>
                <p:spPr bwMode="auto">
                  <a:xfrm>
                    <a:off x="2419" y="1169"/>
                    <a:ext cx="917" cy="297"/>
                  </a:xfrm>
                  <a:custGeom>
                    <a:avLst/>
                    <a:gdLst/>
                    <a:ahLst/>
                    <a:cxnLst>
                      <a:cxn ang="0">
                        <a:pos x="0" y="1576"/>
                      </a:cxn>
                      <a:cxn ang="0">
                        <a:pos x="50" y="1462"/>
                      </a:cxn>
                      <a:cxn ang="0">
                        <a:pos x="108" y="1350"/>
                      </a:cxn>
                      <a:cxn ang="0">
                        <a:pos x="170" y="1242"/>
                      </a:cxn>
                      <a:cxn ang="0">
                        <a:pos x="238" y="1138"/>
                      </a:cxn>
                      <a:cxn ang="0">
                        <a:pos x="310" y="1036"/>
                      </a:cxn>
                      <a:cxn ang="0">
                        <a:pos x="386" y="940"/>
                      </a:cxn>
                      <a:cxn ang="0">
                        <a:pos x="468" y="846"/>
                      </a:cxn>
                      <a:cxn ang="0">
                        <a:pos x="552" y="756"/>
                      </a:cxn>
                      <a:cxn ang="0">
                        <a:pos x="596" y="712"/>
                      </a:cxn>
                      <a:cxn ang="0">
                        <a:pos x="688" y="630"/>
                      </a:cxn>
                      <a:cxn ang="0">
                        <a:pos x="784" y="550"/>
                      </a:cxn>
                      <a:cxn ang="0">
                        <a:pos x="884" y="476"/>
                      </a:cxn>
                      <a:cxn ang="0">
                        <a:pos x="986" y="406"/>
                      </a:cxn>
                      <a:cxn ang="0">
                        <a:pos x="1092" y="342"/>
                      </a:cxn>
                      <a:cxn ang="0">
                        <a:pos x="1202" y="282"/>
                      </a:cxn>
                      <a:cxn ang="0">
                        <a:pos x="1316" y="228"/>
                      </a:cxn>
                      <a:cxn ang="0">
                        <a:pos x="1374" y="202"/>
                      </a:cxn>
                      <a:cxn ang="0">
                        <a:pos x="1490" y="156"/>
                      </a:cxn>
                      <a:cxn ang="0">
                        <a:pos x="1610" y="116"/>
                      </a:cxn>
                      <a:cxn ang="0">
                        <a:pos x="1732" y="80"/>
                      </a:cxn>
                      <a:cxn ang="0">
                        <a:pos x="1858" y="52"/>
                      </a:cxn>
                      <a:cxn ang="0">
                        <a:pos x="1984" y="30"/>
                      </a:cxn>
                      <a:cxn ang="0">
                        <a:pos x="2114" y="12"/>
                      </a:cxn>
                      <a:cxn ang="0">
                        <a:pos x="2246" y="2"/>
                      </a:cxn>
                      <a:cxn ang="0">
                        <a:pos x="2378" y="0"/>
                      </a:cxn>
                      <a:cxn ang="0">
                        <a:pos x="2444" y="0"/>
                      </a:cxn>
                      <a:cxn ang="0">
                        <a:pos x="2576" y="8"/>
                      </a:cxn>
                      <a:cxn ang="0">
                        <a:pos x="2706" y="20"/>
                      </a:cxn>
                      <a:cxn ang="0">
                        <a:pos x="2834" y="40"/>
                      </a:cxn>
                      <a:cxn ang="0">
                        <a:pos x="2962" y="66"/>
                      </a:cxn>
                      <a:cxn ang="0">
                        <a:pos x="3084" y="98"/>
                      </a:cxn>
                      <a:cxn ang="0">
                        <a:pos x="3206" y="136"/>
                      </a:cxn>
                      <a:cxn ang="0">
                        <a:pos x="3324" y="178"/>
                      </a:cxn>
                      <a:cxn ang="0">
                        <a:pos x="3382" y="202"/>
                      </a:cxn>
                      <a:cxn ang="0">
                        <a:pos x="3498" y="254"/>
                      </a:cxn>
                      <a:cxn ang="0">
                        <a:pos x="3608" y="312"/>
                      </a:cxn>
                      <a:cxn ang="0">
                        <a:pos x="3716" y="374"/>
                      </a:cxn>
                      <a:cxn ang="0">
                        <a:pos x="3822" y="440"/>
                      </a:cxn>
                      <a:cxn ang="0">
                        <a:pos x="3922" y="512"/>
                      </a:cxn>
                      <a:cxn ang="0">
                        <a:pos x="4020" y="590"/>
                      </a:cxn>
                      <a:cxn ang="0">
                        <a:pos x="4114" y="670"/>
                      </a:cxn>
                      <a:cxn ang="0">
                        <a:pos x="4204" y="756"/>
                      </a:cxn>
                      <a:cxn ang="0">
                        <a:pos x="4246" y="800"/>
                      </a:cxn>
                      <a:cxn ang="0">
                        <a:pos x="4330" y="892"/>
                      </a:cxn>
                      <a:cxn ang="0">
                        <a:pos x="4410" y="988"/>
                      </a:cxn>
                      <a:cxn ang="0">
                        <a:pos x="4484" y="1086"/>
                      </a:cxn>
                      <a:cxn ang="0">
                        <a:pos x="4552" y="1190"/>
                      </a:cxn>
                      <a:cxn ang="0">
                        <a:pos x="4618" y="1296"/>
                      </a:cxn>
                      <a:cxn ang="0">
                        <a:pos x="4678" y="1406"/>
                      </a:cxn>
                      <a:cxn ang="0">
                        <a:pos x="4732" y="1518"/>
                      </a:cxn>
                      <a:cxn ang="0">
                        <a:pos x="0" y="1576"/>
                      </a:cxn>
                    </a:cxnLst>
                    <a:rect l="0" t="0" r="r" b="b"/>
                    <a:pathLst>
                      <a:path w="4756" h="1576">
                        <a:moveTo>
                          <a:pt x="0" y="1576"/>
                        </a:moveTo>
                        <a:lnTo>
                          <a:pt x="0" y="1576"/>
                        </a:lnTo>
                        <a:lnTo>
                          <a:pt x="24" y="1518"/>
                        </a:lnTo>
                        <a:lnTo>
                          <a:pt x="50" y="1462"/>
                        </a:lnTo>
                        <a:lnTo>
                          <a:pt x="78" y="1406"/>
                        </a:lnTo>
                        <a:lnTo>
                          <a:pt x="108" y="1350"/>
                        </a:lnTo>
                        <a:lnTo>
                          <a:pt x="138" y="1296"/>
                        </a:lnTo>
                        <a:lnTo>
                          <a:pt x="170" y="1242"/>
                        </a:lnTo>
                        <a:lnTo>
                          <a:pt x="204" y="1190"/>
                        </a:lnTo>
                        <a:lnTo>
                          <a:pt x="238" y="1138"/>
                        </a:lnTo>
                        <a:lnTo>
                          <a:pt x="272" y="1086"/>
                        </a:lnTo>
                        <a:lnTo>
                          <a:pt x="310" y="1036"/>
                        </a:lnTo>
                        <a:lnTo>
                          <a:pt x="348" y="988"/>
                        </a:lnTo>
                        <a:lnTo>
                          <a:pt x="386" y="940"/>
                        </a:lnTo>
                        <a:lnTo>
                          <a:pt x="426" y="892"/>
                        </a:lnTo>
                        <a:lnTo>
                          <a:pt x="468" y="846"/>
                        </a:lnTo>
                        <a:lnTo>
                          <a:pt x="510" y="800"/>
                        </a:lnTo>
                        <a:lnTo>
                          <a:pt x="552" y="756"/>
                        </a:lnTo>
                        <a:lnTo>
                          <a:pt x="552" y="756"/>
                        </a:lnTo>
                        <a:lnTo>
                          <a:pt x="596" y="712"/>
                        </a:lnTo>
                        <a:lnTo>
                          <a:pt x="642" y="670"/>
                        </a:lnTo>
                        <a:lnTo>
                          <a:pt x="688" y="630"/>
                        </a:lnTo>
                        <a:lnTo>
                          <a:pt x="736" y="590"/>
                        </a:lnTo>
                        <a:lnTo>
                          <a:pt x="784" y="550"/>
                        </a:lnTo>
                        <a:lnTo>
                          <a:pt x="834" y="512"/>
                        </a:lnTo>
                        <a:lnTo>
                          <a:pt x="884" y="476"/>
                        </a:lnTo>
                        <a:lnTo>
                          <a:pt x="934" y="440"/>
                        </a:lnTo>
                        <a:lnTo>
                          <a:pt x="986" y="406"/>
                        </a:lnTo>
                        <a:lnTo>
                          <a:pt x="1040" y="374"/>
                        </a:lnTo>
                        <a:lnTo>
                          <a:pt x="1092" y="342"/>
                        </a:lnTo>
                        <a:lnTo>
                          <a:pt x="1148" y="312"/>
                        </a:lnTo>
                        <a:lnTo>
                          <a:pt x="1202" y="282"/>
                        </a:lnTo>
                        <a:lnTo>
                          <a:pt x="1258" y="254"/>
                        </a:lnTo>
                        <a:lnTo>
                          <a:pt x="1316" y="228"/>
                        </a:lnTo>
                        <a:lnTo>
                          <a:pt x="1374" y="202"/>
                        </a:lnTo>
                        <a:lnTo>
                          <a:pt x="1374" y="202"/>
                        </a:lnTo>
                        <a:lnTo>
                          <a:pt x="1432" y="178"/>
                        </a:lnTo>
                        <a:lnTo>
                          <a:pt x="1490" y="156"/>
                        </a:lnTo>
                        <a:lnTo>
                          <a:pt x="1550" y="136"/>
                        </a:lnTo>
                        <a:lnTo>
                          <a:pt x="1610" y="116"/>
                        </a:lnTo>
                        <a:lnTo>
                          <a:pt x="1672" y="98"/>
                        </a:lnTo>
                        <a:lnTo>
                          <a:pt x="1732" y="80"/>
                        </a:lnTo>
                        <a:lnTo>
                          <a:pt x="1794" y="66"/>
                        </a:lnTo>
                        <a:lnTo>
                          <a:pt x="1858" y="52"/>
                        </a:lnTo>
                        <a:lnTo>
                          <a:pt x="1922" y="40"/>
                        </a:lnTo>
                        <a:lnTo>
                          <a:pt x="1984" y="30"/>
                        </a:lnTo>
                        <a:lnTo>
                          <a:pt x="2050" y="20"/>
                        </a:lnTo>
                        <a:lnTo>
                          <a:pt x="2114" y="12"/>
                        </a:lnTo>
                        <a:lnTo>
                          <a:pt x="2180" y="8"/>
                        </a:lnTo>
                        <a:lnTo>
                          <a:pt x="2246" y="2"/>
                        </a:lnTo>
                        <a:lnTo>
                          <a:pt x="2312" y="0"/>
                        </a:lnTo>
                        <a:lnTo>
                          <a:pt x="2378" y="0"/>
                        </a:lnTo>
                        <a:lnTo>
                          <a:pt x="2378" y="0"/>
                        </a:lnTo>
                        <a:lnTo>
                          <a:pt x="2444" y="0"/>
                        </a:lnTo>
                        <a:lnTo>
                          <a:pt x="2510" y="2"/>
                        </a:lnTo>
                        <a:lnTo>
                          <a:pt x="2576" y="8"/>
                        </a:lnTo>
                        <a:lnTo>
                          <a:pt x="2642" y="12"/>
                        </a:lnTo>
                        <a:lnTo>
                          <a:pt x="2706" y="20"/>
                        </a:lnTo>
                        <a:lnTo>
                          <a:pt x="2772" y="30"/>
                        </a:lnTo>
                        <a:lnTo>
                          <a:pt x="2834" y="40"/>
                        </a:lnTo>
                        <a:lnTo>
                          <a:pt x="2898" y="52"/>
                        </a:lnTo>
                        <a:lnTo>
                          <a:pt x="2962" y="66"/>
                        </a:lnTo>
                        <a:lnTo>
                          <a:pt x="3024" y="80"/>
                        </a:lnTo>
                        <a:lnTo>
                          <a:pt x="3084" y="98"/>
                        </a:lnTo>
                        <a:lnTo>
                          <a:pt x="3146" y="116"/>
                        </a:lnTo>
                        <a:lnTo>
                          <a:pt x="3206" y="136"/>
                        </a:lnTo>
                        <a:lnTo>
                          <a:pt x="3266" y="156"/>
                        </a:lnTo>
                        <a:lnTo>
                          <a:pt x="3324" y="178"/>
                        </a:lnTo>
                        <a:lnTo>
                          <a:pt x="3382" y="202"/>
                        </a:lnTo>
                        <a:lnTo>
                          <a:pt x="3382" y="202"/>
                        </a:lnTo>
                        <a:lnTo>
                          <a:pt x="3440" y="228"/>
                        </a:lnTo>
                        <a:lnTo>
                          <a:pt x="3498" y="254"/>
                        </a:lnTo>
                        <a:lnTo>
                          <a:pt x="3554" y="282"/>
                        </a:lnTo>
                        <a:lnTo>
                          <a:pt x="3608" y="312"/>
                        </a:lnTo>
                        <a:lnTo>
                          <a:pt x="3664" y="342"/>
                        </a:lnTo>
                        <a:lnTo>
                          <a:pt x="3716" y="374"/>
                        </a:lnTo>
                        <a:lnTo>
                          <a:pt x="3770" y="406"/>
                        </a:lnTo>
                        <a:lnTo>
                          <a:pt x="3822" y="440"/>
                        </a:lnTo>
                        <a:lnTo>
                          <a:pt x="3872" y="476"/>
                        </a:lnTo>
                        <a:lnTo>
                          <a:pt x="3922" y="512"/>
                        </a:lnTo>
                        <a:lnTo>
                          <a:pt x="3972" y="550"/>
                        </a:lnTo>
                        <a:lnTo>
                          <a:pt x="4020" y="590"/>
                        </a:lnTo>
                        <a:lnTo>
                          <a:pt x="4068" y="630"/>
                        </a:lnTo>
                        <a:lnTo>
                          <a:pt x="4114" y="670"/>
                        </a:lnTo>
                        <a:lnTo>
                          <a:pt x="4160" y="712"/>
                        </a:lnTo>
                        <a:lnTo>
                          <a:pt x="4204" y="756"/>
                        </a:lnTo>
                        <a:lnTo>
                          <a:pt x="4204" y="756"/>
                        </a:lnTo>
                        <a:lnTo>
                          <a:pt x="4246" y="800"/>
                        </a:lnTo>
                        <a:lnTo>
                          <a:pt x="4288" y="846"/>
                        </a:lnTo>
                        <a:lnTo>
                          <a:pt x="4330" y="892"/>
                        </a:lnTo>
                        <a:lnTo>
                          <a:pt x="4370" y="940"/>
                        </a:lnTo>
                        <a:lnTo>
                          <a:pt x="4410" y="988"/>
                        </a:lnTo>
                        <a:lnTo>
                          <a:pt x="4446" y="1036"/>
                        </a:lnTo>
                        <a:lnTo>
                          <a:pt x="4484" y="1086"/>
                        </a:lnTo>
                        <a:lnTo>
                          <a:pt x="4518" y="1138"/>
                        </a:lnTo>
                        <a:lnTo>
                          <a:pt x="4552" y="1190"/>
                        </a:lnTo>
                        <a:lnTo>
                          <a:pt x="4586" y="1242"/>
                        </a:lnTo>
                        <a:lnTo>
                          <a:pt x="4618" y="1296"/>
                        </a:lnTo>
                        <a:lnTo>
                          <a:pt x="4648" y="1350"/>
                        </a:lnTo>
                        <a:lnTo>
                          <a:pt x="4678" y="1406"/>
                        </a:lnTo>
                        <a:lnTo>
                          <a:pt x="4706" y="1462"/>
                        </a:lnTo>
                        <a:lnTo>
                          <a:pt x="4732" y="1518"/>
                        </a:lnTo>
                        <a:lnTo>
                          <a:pt x="4756" y="1576"/>
                        </a:lnTo>
                        <a:lnTo>
                          <a:pt x="0" y="1576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chemeClr val="bg1">
                          <a:alpha val="75000"/>
                        </a:schemeClr>
                      </a:gs>
                      <a:gs pos="100000">
                        <a:schemeClr val="bg1">
                          <a:gamma/>
                          <a:tint val="0"/>
                          <a:invGamma/>
                          <a:alpha val="0"/>
                        </a:schemeClr>
                      </a:gs>
                    </a:gsLst>
                    <a:lin ang="5400000" scaled="1"/>
                  </a:gradFill>
                  <a:ln w="9525" cap="flat" cmpd="sng">
                    <a:noFill/>
                    <a:prstDash val="solid"/>
                    <a:rou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CN" altLang="en-US" b="0">
                      <a:solidFill>
                        <a:srgbClr val="002060"/>
                      </a:solidFill>
                    </a:endParaRPr>
                  </a:p>
                </p:txBody>
              </p:sp>
            </p:grpSp>
          </p:grpSp>
          <p:sp>
            <p:nvSpPr>
              <p:cNvPr id="53" name="Oval 57"/>
              <p:cNvSpPr>
                <a:spLocks noChangeArrowheads="1"/>
              </p:cNvSpPr>
              <p:nvPr/>
            </p:nvSpPr>
            <p:spPr bwMode="auto">
              <a:xfrm>
                <a:off x="9799651" y="2798037"/>
                <a:ext cx="72710" cy="65529"/>
              </a:xfrm>
              <a:prstGeom prst="ellipse">
                <a:avLst/>
              </a:prstGeom>
              <a:gradFill rotWithShape="1">
                <a:gsLst>
                  <a:gs pos="0">
                    <a:schemeClr val="bg1"/>
                  </a:gs>
                  <a:gs pos="100000">
                    <a:srgbClr val="67ABF5"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none" anchor="ctr"/>
              <a:lstStyle/>
              <a:p>
                <a:endParaRPr lang="zh-CN" altLang="en-US" b="0">
                  <a:solidFill>
                    <a:srgbClr val="002060"/>
                  </a:solidFill>
                </a:endParaRPr>
              </a:p>
            </p:txBody>
          </p:sp>
        </p:grpSp>
      </p:grpSp>
      <p:pic>
        <p:nvPicPr>
          <p:cNvPr id="58" name="Picture 2" descr="http://www.webasp.net/article/uploadfile/200507/200574172659647.gif"/>
          <p:cNvPicPr preferRelativeResize="0">
            <a:picLocks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8667434" y="2951551"/>
            <a:ext cx="2291818" cy="1579497"/>
          </a:xfrm>
          <a:prstGeom prst="rect">
            <a:avLst/>
          </a:prstGeom>
          <a:noFill/>
          <a:ln w="38100">
            <a:gradFill>
              <a:gsLst>
                <a:gs pos="0">
                  <a:srgbClr val="ABDBFF"/>
                </a:gs>
                <a:gs pos="100000">
                  <a:srgbClr val="1D476D"/>
                </a:gs>
              </a:gsLst>
              <a:lin ang="5400000" scaled="1"/>
            </a:gra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9" name="Picture 4" descr="http://baike.steelhome.cn/uploads/200907/12471927723hhQLQ8r.jpg"/>
          <p:cNvPicPr preferRelativeResize="0">
            <a:picLocks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67434" y="1155024"/>
            <a:ext cx="2291818" cy="1579497"/>
          </a:xfrm>
          <a:prstGeom prst="rect">
            <a:avLst/>
          </a:prstGeom>
          <a:noFill/>
          <a:ln w="38100">
            <a:gradFill>
              <a:gsLst>
                <a:gs pos="0">
                  <a:srgbClr val="ABDBFF"/>
                </a:gs>
                <a:gs pos="100000">
                  <a:srgbClr val="1D476D"/>
                </a:gs>
              </a:gsLst>
              <a:lin ang="5400000" scaled="1"/>
            </a:gra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0" name="Picture 2" descr="https://5b0988e595225.cdn.sohucs.com/images/20200115/eaa33d0c736740c09bdccd5e12d2f9f5.jpeg"/>
          <p:cNvPicPr preferRelativeResize="0"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434" y="4748075"/>
            <a:ext cx="2291818" cy="1579497"/>
          </a:xfrm>
          <a:prstGeom prst="rect">
            <a:avLst/>
          </a:prstGeom>
          <a:noFill/>
          <a:ln w="38100">
            <a:gradFill>
              <a:gsLst>
                <a:gs pos="0">
                  <a:srgbClr val="ABDBFF"/>
                </a:gs>
                <a:gs pos="100000">
                  <a:srgbClr val="1D476D"/>
                </a:gs>
              </a:gsLst>
              <a:lin ang="5400000" scaled="1"/>
            </a:gra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6" name="组合 85"/>
          <p:cNvGrpSpPr/>
          <p:nvPr/>
        </p:nvGrpSpPr>
        <p:grpSpPr>
          <a:xfrm>
            <a:off x="2568935" y="3154799"/>
            <a:ext cx="4456704" cy="563126"/>
            <a:chOff x="914400" y="1720161"/>
            <a:chExt cx="3656309" cy="461992"/>
          </a:xfrm>
        </p:grpSpPr>
        <p:grpSp>
          <p:nvGrpSpPr>
            <p:cNvPr id="87" name="组合 86"/>
            <p:cNvGrpSpPr/>
            <p:nvPr/>
          </p:nvGrpSpPr>
          <p:grpSpPr>
            <a:xfrm>
              <a:off x="914400" y="1720161"/>
              <a:ext cx="3656309" cy="461992"/>
              <a:chOff x="914400" y="1682061"/>
              <a:chExt cx="3656309" cy="461992"/>
            </a:xfrm>
          </p:grpSpPr>
          <p:sp>
            <p:nvSpPr>
              <p:cNvPr id="93" name="矩形 92"/>
              <p:cNvSpPr/>
              <p:nvPr/>
            </p:nvSpPr>
            <p:spPr>
              <a:xfrm>
                <a:off x="914400" y="1736037"/>
                <a:ext cx="717550" cy="134038"/>
              </a:xfrm>
              <a:prstGeom prst="rect">
                <a:avLst/>
              </a:prstGeom>
              <a:gradFill>
                <a:gsLst>
                  <a:gs pos="0">
                    <a:srgbClr val="0070C0"/>
                  </a:gs>
                  <a:gs pos="100000">
                    <a:srgbClr val="00B0F0">
                      <a:alpha val="0"/>
                    </a:srgbClr>
                  </a:gs>
                </a:gsLst>
                <a:lin ang="27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 dirty="0">
                  <a:ea typeface="+mj-ea"/>
                </a:endParaRPr>
              </a:p>
            </p:txBody>
          </p:sp>
          <p:sp>
            <p:nvSpPr>
              <p:cNvPr id="94" name="矩形 93"/>
              <p:cNvSpPr/>
              <p:nvPr/>
            </p:nvSpPr>
            <p:spPr>
              <a:xfrm>
                <a:off x="965200" y="1682061"/>
                <a:ext cx="79375" cy="334063"/>
              </a:xfrm>
              <a:prstGeom prst="rect">
                <a:avLst/>
              </a:prstGeom>
              <a:gradFill>
                <a:gsLst>
                  <a:gs pos="0">
                    <a:srgbClr val="F76E37"/>
                  </a:gs>
                  <a:gs pos="100000">
                    <a:schemeClr val="accent4">
                      <a:alpha val="0"/>
                    </a:schemeClr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ea typeface="+mj-ea"/>
                </a:endParaRPr>
              </a:p>
            </p:txBody>
          </p:sp>
          <p:sp>
            <p:nvSpPr>
              <p:cNvPr id="95" name="文本框 94"/>
              <p:cNvSpPr txBox="1"/>
              <p:nvPr/>
            </p:nvSpPr>
            <p:spPr>
              <a:xfrm>
                <a:off x="1004887" y="1765300"/>
                <a:ext cx="3565822" cy="3787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dirty="0">
                    <a:solidFill>
                      <a:srgbClr val="3C6EC8"/>
                    </a:solidFill>
                    <a:ea typeface="+mj-ea"/>
                  </a:rPr>
                  <a:t>缓冲器溢出（堆栈粉碎）攻击</a:t>
                </a:r>
                <a:endParaRPr lang="zh-CN" altLang="en-US" sz="2400" dirty="0">
                  <a:solidFill>
                    <a:srgbClr val="3C6EC8"/>
                  </a:solidFill>
                  <a:ea typeface="+mj-ea"/>
                </a:endParaRPr>
              </a:p>
            </p:txBody>
          </p:sp>
        </p:grpSp>
        <p:sp>
          <p:nvSpPr>
            <p:cNvPr id="88" name="矩形 87"/>
            <p:cNvSpPr/>
            <p:nvPr/>
          </p:nvSpPr>
          <p:spPr>
            <a:xfrm>
              <a:off x="1012825" y="1812978"/>
              <a:ext cx="116681" cy="116681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ea typeface="+mj-ea"/>
              </a:endParaRPr>
            </a:p>
          </p:txBody>
        </p:sp>
      </p:grpSp>
      <p:grpSp>
        <p:nvGrpSpPr>
          <p:cNvPr id="96" name="组合 95"/>
          <p:cNvGrpSpPr/>
          <p:nvPr/>
        </p:nvGrpSpPr>
        <p:grpSpPr>
          <a:xfrm>
            <a:off x="3094328" y="4255418"/>
            <a:ext cx="4918524" cy="435247"/>
            <a:chOff x="2994392" y="2085290"/>
            <a:chExt cx="4918524" cy="435247"/>
          </a:xfrm>
        </p:grpSpPr>
        <p:sp>
          <p:nvSpPr>
            <p:cNvPr id="97" name="矩形 96"/>
            <p:cNvSpPr/>
            <p:nvPr/>
          </p:nvSpPr>
          <p:spPr>
            <a:xfrm>
              <a:off x="3332336" y="2085290"/>
              <a:ext cx="4580580" cy="435247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 lvl="0" defTabSz="457200">
                <a:lnSpc>
                  <a:spcPct val="120000"/>
                </a:lnSpc>
                <a:defRPr/>
              </a:pPr>
              <a:r>
                <a:rPr lang="zh-CN" altLang="en-US" sz="2000" dirty="0">
                  <a:solidFill>
                    <a:srgbClr val="002060"/>
                  </a:solidFill>
                  <a:ea typeface="思源黑体 CN Regular" panose="020B0500000000000000" pitchFamily="34" charset="-122"/>
                  <a:cs typeface="Times New Roman" panose="02020603050405020304" pitchFamily="18" charset="0"/>
                  <a:sym typeface="字魂105号-简雅黑" panose="00000500000000000000" pitchFamily="2" charset="-122"/>
                </a:rPr>
                <a:t>在堆栈上执行代码时出现程序指针紊乱</a:t>
              </a:r>
              <a:endParaRPr lang="zh-CN" altLang="en-US" sz="2000" dirty="0">
                <a:solidFill>
                  <a:srgbClr val="002060"/>
                </a:solidFill>
                <a:ea typeface="思源黑体 CN Regular" panose="020B0500000000000000" pitchFamily="34" charset="-122"/>
                <a:cs typeface="Times New Roman" panose="02020603050405020304" pitchFamily="18" charset="0"/>
                <a:sym typeface="字魂105号-简雅黑" panose="00000500000000000000" pitchFamily="2" charset="-122"/>
              </a:endParaRPr>
            </a:p>
          </p:txBody>
        </p:sp>
        <p:grpSp>
          <p:nvGrpSpPr>
            <p:cNvPr id="98" name="Group 51"/>
            <p:cNvGrpSpPr/>
            <p:nvPr/>
          </p:nvGrpSpPr>
          <p:grpSpPr bwMode="auto">
            <a:xfrm>
              <a:off x="2994392" y="2163023"/>
              <a:ext cx="273210" cy="302684"/>
              <a:chOff x="2744" y="-584"/>
              <a:chExt cx="634" cy="702"/>
            </a:xfrm>
          </p:grpSpPr>
          <p:sp>
            <p:nvSpPr>
              <p:cNvPr id="99" name="Oval 52"/>
              <p:cNvSpPr>
                <a:spLocks noChangeArrowheads="1"/>
              </p:cNvSpPr>
              <p:nvPr/>
            </p:nvSpPr>
            <p:spPr bwMode="auto">
              <a:xfrm>
                <a:off x="2744" y="-85"/>
                <a:ext cx="590" cy="203"/>
              </a:xfrm>
              <a:prstGeom prst="ellipse">
                <a:avLst/>
              </a:prstGeom>
              <a:gradFill rotWithShape="1">
                <a:gsLst>
                  <a:gs pos="0">
                    <a:schemeClr val="tx1">
                      <a:alpha val="50000"/>
                    </a:schemeClr>
                  </a:gs>
                  <a:gs pos="100000">
                    <a:schemeClr val="tx1">
                      <a:gamma/>
                      <a:shade val="46275"/>
                      <a:invGamma/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</a:gradFill>
              <a:ln w="31750" cap="rnd" algn="ctr">
                <a:noFill/>
                <a:prstDash val="sysDot"/>
                <a:rou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 b="0"/>
              </a:p>
            </p:txBody>
          </p:sp>
          <p:grpSp>
            <p:nvGrpSpPr>
              <p:cNvPr id="100" name="Group 53"/>
              <p:cNvGrpSpPr/>
              <p:nvPr/>
            </p:nvGrpSpPr>
            <p:grpSpPr bwMode="auto">
              <a:xfrm>
                <a:off x="2765" y="-584"/>
                <a:ext cx="613" cy="613"/>
                <a:chOff x="2370" y="1139"/>
                <a:chExt cx="1089" cy="1089"/>
              </a:xfrm>
            </p:grpSpPr>
            <p:sp>
              <p:nvSpPr>
                <p:cNvPr id="101" name="Oval 54"/>
                <p:cNvSpPr>
                  <a:spLocks noChangeArrowheads="1"/>
                </p:cNvSpPr>
                <p:nvPr/>
              </p:nvSpPr>
              <p:spPr bwMode="auto">
                <a:xfrm>
                  <a:off x="2370" y="1139"/>
                  <a:ext cx="1089" cy="1089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0070C0"/>
                    </a:gs>
                    <a:gs pos="100000">
                      <a:srgbClr val="002060"/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zh-CN" altLang="en-US" b="0"/>
                </a:p>
              </p:txBody>
            </p:sp>
            <p:grpSp>
              <p:nvGrpSpPr>
                <p:cNvPr id="102" name="Group 55"/>
                <p:cNvGrpSpPr/>
                <p:nvPr/>
              </p:nvGrpSpPr>
              <p:grpSpPr bwMode="auto">
                <a:xfrm>
                  <a:off x="2426" y="1169"/>
                  <a:ext cx="908" cy="296"/>
                  <a:chOff x="1431" y="1843"/>
                  <a:chExt cx="907" cy="295"/>
                </a:xfrm>
              </p:grpSpPr>
              <p:sp>
                <p:nvSpPr>
                  <p:cNvPr id="103" name="Freeform 56"/>
                  <p:cNvSpPr/>
                  <p:nvPr/>
                </p:nvSpPr>
                <p:spPr bwMode="auto">
                  <a:xfrm>
                    <a:off x="1423" y="1843"/>
                    <a:ext cx="916" cy="296"/>
                  </a:xfrm>
                  <a:custGeom>
                    <a:avLst/>
                    <a:gdLst/>
                    <a:ahLst/>
                    <a:cxnLst>
                      <a:cxn ang="0">
                        <a:pos x="0" y="1576"/>
                      </a:cxn>
                      <a:cxn ang="0">
                        <a:pos x="50" y="1462"/>
                      </a:cxn>
                      <a:cxn ang="0">
                        <a:pos x="108" y="1350"/>
                      </a:cxn>
                      <a:cxn ang="0">
                        <a:pos x="170" y="1242"/>
                      </a:cxn>
                      <a:cxn ang="0">
                        <a:pos x="238" y="1138"/>
                      </a:cxn>
                      <a:cxn ang="0">
                        <a:pos x="310" y="1036"/>
                      </a:cxn>
                      <a:cxn ang="0">
                        <a:pos x="386" y="940"/>
                      </a:cxn>
                      <a:cxn ang="0">
                        <a:pos x="468" y="846"/>
                      </a:cxn>
                      <a:cxn ang="0">
                        <a:pos x="552" y="756"/>
                      </a:cxn>
                      <a:cxn ang="0">
                        <a:pos x="596" y="712"/>
                      </a:cxn>
                      <a:cxn ang="0">
                        <a:pos x="688" y="630"/>
                      </a:cxn>
                      <a:cxn ang="0">
                        <a:pos x="784" y="550"/>
                      </a:cxn>
                      <a:cxn ang="0">
                        <a:pos x="884" y="476"/>
                      </a:cxn>
                      <a:cxn ang="0">
                        <a:pos x="986" y="406"/>
                      </a:cxn>
                      <a:cxn ang="0">
                        <a:pos x="1092" y="342"/>
                      </a:cxn>
                      <a:cxn ang="0">
                        <a:pos x="1202" y="282"/>
                      </a:cxn>
                      <a:cxn ang="0">
                        <a:pos x="1316" y="228"/>
                      </a:cxn>
                      <a:cxn ang="0">
                        <a:pos x="1374" y="202"/>
                      </a:cxn>
                      <a:cxn ang="0">
                        <a:pos x="1490" y="156"/>
                      </a:cxn>
                      <a:cxn ang="0">
                        <a:pos x="1610" y="116"/>
                      </a:cxn>
                      <a:cxn ang="0">
                        <a:pos x="1732" y="80"/>
                      </a:cxn>
                      <a:cxn ang="0">
                        <a:pos x="1858" y="52"/>
                      </a:cxn>
                      <a:cxn ang="0">
                        <a:pos x="1984" y="30"/>
                      </a:cxn>
                      <a:cxn ang="0">
                        <a:pos x="2114" y="12"/>
                      </a:cxn>
                      <a:cxn ang="0">
                        <a:pos x="2246" y="2"/>
                      </a:cxn>
                      <a:cxn ang="0">
                        <a:pos x="2378" y="0"/>
                      </a:cxn>
                      <a:cxn ang="0">
                        <a:pos x="2444" y="0"/>
                      </a:cxn>
                      <a:cxn ang="0">
                        <a:pos x="2576" y="8"/>
                      </a:cxn>
                      <a:cxn ang="0">
                        <a:pos x="2706" y="20"/>
                      </a:cxn>
                      <a:cxn ang="0">
                        <a:pos x="2834" y="40"/>
                      </a:cxn>
                      <a:cxn ang="0">
                        <a:pos x="2962" y="66"/>
                      </a:cxn>
                      <a:cxn ang="0">
                        <a:pos x="3084" y="98"/>
                      </a:cxn>
                      <a:cxn ang="0">
                        <a:pos x="3206" y="136"/>
                      </a:cxn>
                      <a:cxn ang="0">
                        <a:pos x="3324" y="178"/>
                      </a:cxn>
                      <a:cxn ang="0">
                        <a:pos x="3382" y="202"/>
                      </a:cxn>
                      <a:cxn ang="0">
                        <a:pos x="3498" y="254"/>
                      </a:cxn>
                      <a:cxn ang="0">
                        <a:pos x="3608" y="312"/>
                      </a:cxn>
                      <a:cxn ang="0">
                        <a:pos x="3716" y="374"/>
                      </a:cxn>
                      <a:cxn ang="0">
                        <a:pos x="3822" y="440"/>
                      </a:cxn>
                      <a:cxn ang="0">
                        <a:pos x="3922" y="512"/>
                      </a:cxn>
                      <a:cxn ang="0">
                        <a:pos x="4020" y="590"/>
                      </a:cxn>
                      <a:cxn ang="0">
                        <a:pos x="4114" y="670"/>
                      </a:cxn>
                      <a:cxn ang="0">
                        <a:pos x="4204" y="756"/>
                      </a:cxn>
                      <a:cxn ang="0">
                        <a:pos x="4246" y="800"/>
                      </a:cxn>
                      <a:cxn ang="0">
                        <a:pos x="4330" y="892"/>
                      </a:cxn>
                      <a:cxn ang="0">
                        <a:pos x="4410" y="988"/>
                      </a:cxn>
                      <a:cxn ang="0">
                        <a:pos x="4484" y="1086"/>
                      </a:cxn>
                      <a:cxn ang="0">
                        <a:pos x="4552" y="1190"/>
                      </a:cxn>
                      <a:cxn ang="0">
                        <a:pos x="4618" y="1296"/>
                      </a:cxn>
                      <a:cxn ang="0">
                        <a:pos x="4678" y="1406"/>
                      </a:cxn>
                      <a:cxn ang="0">
                        <a:pos x="4732" y="1518"/>
                      </a:cxn>
                      <a:cxn ang="0">
                        <a:pos x="0" y="1576"/>
                      </a:cxn>
                    </a:cxnLst>
                    <a:rect l="0" t="0" r="r" b="b"/>
                    <a:pathLst>
                      <a:path w="4756" h="1576">
                        <a:moveTo>
                          <a:pt x="0" y="1576"/>
                        </a:moveTo>
                        <a:lnTo>
                          <a:pt x="0" y="1576"/>
                        </a:lnTo>
                        <a:lnTo>
                          <a:pt x="24" y="1518"/>
                        </a:lnTo>
                        <a:lnTo>
                          <a:pt x="50" y="1462"/>
                        </a:lnTo>
                        <a:lnTo>
                          <a:pt x="78" y="1406"/>
                        </a:lnTo>
                        <a:lnTo>
                          <a:pt x="108" y="1350"/>
                        </a:lnTo>
                        <a:lnTo>
                          <a:pt x="138" y="1296"/>
                        </a:lnTo>
                        <a:lnTo>
                          <a:pt x="170" y="1242"/>
                        </a:lnTo>
                        <a:lnTo>
                          <a:pt x="204" y="1190"/>
                        </a:lnTo>
                        <a:lnTo>
                          <a:pt x="238" y="1138"/>
                        </a:lnTo>
                        <a:lnTo>
                          <a:pt x="272" y="1086"/>
                        </a:lnTo>
                        <a:lnTo>
                          <a:pt x="310" y="1036"/>
                        </a:lnTo>
                        <a:lnTo>
                          <a:pt x="348" y="988"/>
                        </a:lnTo>
                        <a:lnTo>
                          <a:pt x="386" y="940"/>
                        </a:lnTo>
                        <a:lnTo>
                          <a:pt x="426" y="892"/>
                        </a:lnTo>
                        <a:lnTo>
                          <a:pt x="468" y="846"/>
                        </a:lnTo>
                        <a:lnTo>
                          <a:pt x="510" y="800"/>
                        </a:lnTo>
                        <a:lnTo>
                          <a:pt x="552" y="756"/>
                        </a:lnTo>
                        <a:lnTo>
                          <a:pt x="552" y="756"/>
                        </a:lnTo>
                        <a:lnTo>
                          <a:pt x="596" y="712"/>
                        </a:lnTo>
                        <a:lnTo>
                          <a:pt x="642" y="670"/>
                        </a:lnTo>
                        <a:lnTo>
                          <a:pt x="688" y="630"/>
                        </a:lnTo>
                        <a:lnTo>
                          <a:pt x="736" y="590"/>
                        </a:lnTo>
                        <a:lnTo>
                          <a:pt x="784" y="550"/>
                        </a:lnTo>
                        <a:lnTo>
                          <a:pt x="834" y="512"/>
                        </a:lnTo>
                        <a:lnTo>
                          <a:pt x="884" y="476"/>
                        </a:lnTo>
                        <a:lnTo>
                          <a:pt x="934" y="440"/>
                        </a:lnTo>
                        <a:lnTo>
                          <a:pt x="986" y="406"/>
                        </a:lnTo>
                        <a:lnTo>
                          <a:pt x="1040" y="374"/>
                        </a:lnTo>
                        <a:lnTo>
                          <a:pt x="1092" y="342"/>
                        </a:lnTo>
                        <a:lnTo>
                          <a:pt x="1148" y="312"/>
                        </a:lnTo>
                        <a:lnTo>
                          <a:pt x="1202" y="282"/>
                        </a:lnTo>
                        <a:lnTo>
                          <a:pt x="1258" y="254"/>
                        </a:lnTo>
                        <a:lnTo>
                          <a:pt x="1316" y="228"/>
                        </a:lnTo>
                        <a:lnTo>
                          <a:pt x="1374" y="202"/>
                        </a:lnTo>
                        <a:lnTo>
                          <a:pt x="1374" y="202"/>
                        </a:lnTo>
                        <a:lnTo>
                          <a:pt x="1432" y="178"/>
                        </a:lnTo>
                        <a:lnTo>
                          <a:pt x="1490" y="156"/>
                        </a:lnTo>
                        <a:lnTo>
                          <a:pt x="1550" y="136"/>
                        </a:lnTo>
                        <a:lnTo>
                          <a:pt x="1610" y="116"/>
                        </a:lnTo>
                        <a:lnTo>
                          <a:pt x="1672" y="98"/>
                        </a:lnTo>
                        <a:lnTo>
                          <a:pt x="1732" y="80"/>
                        </a:lnTo>
                        <a:lnTo>
                          <a:pt x="1794" y="66"/>
                        </a:lnTo>
                        <a:lnTo>
                          <a:pt x="1858" y="52"/>
                        </a:lnTo>
                        <a:lnTo>
                          <a:pt x="1922" y="40"/>
                        </a:lnTo>
                        <a:lnTo>
                          <a:pt x="1984" y="30"/>
                        </a:lnTo>
                        <a:lnTo>
                          <a:pt x="2050" y="20"/>
                        </a:lnTo>
                        <a:lnTo>
                          <a:pt x="2114" y="12"/>
                        </a:lnTo>
                        <a:lnTo>
                          <a:pt x="2180" y="8"/>
                        </a:lnTo>
                        <a:lnTo>
                          <a:pt x="2246" y="2"/>
                        </a:lnTo>
                        <a:lnTo>
                          <a:pt x="2312" y="0"/>
                        </a:lnTo>
                        <a:lnTo>
                          <a:pt x="2378" y="0"/>
                        </a:lnTo>
                        <a:lnTo>
                          <a:pt x="2378" y="0"/>
                        </a:lnTo>
                        <a:lnTo>
                          <a:pt x="2444" y="0"/>
                        </a:lnTo>
                        <a:lnTo>
                          <a:pt x="2510" y="2"/>
                        </a:lnTo>
                        <a:lnTo>
                          <a:pt x="2576" y="8"/>
                        </a:lnTo>
                        <a:lnTo>
                          <a:pt x="2642" y="12"/>
                        </a:lnTo>
                        <a:lnTo>
                          <a:pt x="2706" y="20"/>
                        </a:lnTo>
                        <a:lnTo>
                          <a:pt x="2772" y="30"/>
                        </a:lnTo>
                        <a:lnTo>
                          <a:pt x="2834" y="40"/>
                        </a:lnTo>
                        <a:lnTo>
                          <a:pt x="2898" y="52"/>
                        </a:lnTo>
                        <a:lnTo>
                          <a:pt x="2962" y="66"/>
                        </a:lnTo>
                        <a:lnTo>
                          <a:pt x="3024" y="80"/>
                        </a:lnTo>
                        <a:lnTo>
                          <a:pt x="3084" y="98"/>
                        </a:lnTo>
                        <a:lnTo>
                          <a:pt x="3146" y="116"/>
                        </a:lnTo>
                        <a:lnTo>
                          <a:pt x="3206" y="136"/>
                        </a:lnTo>
                        <a:lnTo>
                          <a:pt x="3266" y="156"/>
                        </a:lnTo>
                        <a:lnTo>
                          <a:pt x="3324" y="178"/>
                        </a:lnTo>
                        <a:lnTo>
                          <a:pt x="3382" y="202"/>
                        </a:lnTo>
                        <a:lnTo>
                          <a:pt x="3382" y="202"/>
                        </a:lnTo>
                        <a:lnTo>
                          <a:pt x="3440" y="228"/>
                        </a:lnTo>
                        <a:lnTo>
                          <a:pt x="3498" y="254"/>
                        </a:lnTo>
                        <a:lnTo>
                          <a:pt x="3554" y="282"/>
                        </a:lnTo>
                        <a:lnTo>
                          <a:pt x="3608" y="312"/>
                        </a:lnTo>
                        <a:lnTo>
                          <a:pt x="3664" y="342"/>
                        </a:lnTo>
                        <a:lnTo>
                          <a:pt x="3716" y="374"/>
                        </a:lnTo>
                        <a:lnTo>
                          <a:pt x="3770" y="406"/>
                        </a:lnTo>
                        <a:lnTo>
                          <a:pt x="3822" y="440"/>
                        </a:lnTo>
                        <a:lnTo>
                          <a:pt x="3872" y="476"/>
                        </a:lnTo>
                        <a:lnTo>
                          <a:pt x="3922" y="512"/>
                        </a:lnTo>
                        <a:lnTo>
                          <a:pt x="3972" y="550"/>
                        </a:lnTo>
                        <a:lnTo>
                          <a:pt x="4020" y="590"/>
                        </a:lnTo>
                        <a:lnTo>
                          <a:pt x="4068" y="630"/>
                        </a:lnTo>
                        <a:lnTo>
                          <a:pt x="4114" y="670"/>
                        </a:lnTo>
                        <a:lnTo>
                          <a:pt x="4160" y="712"/>
                        </a:lnTo>
                        <a:lnTo>
                          <a:pt x="4204" y="756"/>
                        </a:lnTo>
                        <a:lnTo>
                          <a:pt x="4204" y="756"/>
                        </a:lnTo>
                        <a:lnTo>
                          <a:pt x="4246" y="800"/>
                        </a:lnTo>
                        <a:lnTo>
                          <a:pt x="4288" y="846"/>
                        </a:lnTo>
                        <a:lnTo>
                          <a:pt x="4330" y="892"/>
                        </a:lnTo>
                        <a:lnTo>
                          <a:pt x="4370" y="940"/>
                        </a:lnTo>
                        <a:lnTo>
                          <a:pt x="4410" y="988"/>
                        </a:lnTo>
                        <a:lnTo>
                          <a:pt x="4446" y="1036"/>
                        </a:lnTo>
                        <a:lnTo>
                          <a:pt x="4484" y="1086"/>
                        </a:lnTo>
                        <a:lnTo>
                          <a:pt x="4518" y="1138"/>
                        </a:lnTo>
                        <a:lnTo>
                          <a:pt x="4552" y="1190"/>
                        </a:lnTo>
                        <a:lnTo>
                          <a:pt x="4586" y="1242"/>
                        </a:lnTo>
                        <a:lnTo>
                          <a:pt x="4618" y="1296"/>
                        </a:lnTo>
                        <a:lnTo>
                          <a:pt x="4648" y="1350"/>
                        </a:lnTo>
                        <a:lnTo>
                          <a:pt x="4678" y="1406"/>
                        </a:lnTo>
                        <a:lnTo>
                          <a:pt x="4706" y="1462"/>
                        </a:lnTo>
                        <a:lnTo>
                          <a:pt x="4732" y="1518"/>
                        </a:lnTo>
                        <a:lnTo>
                          <a:pt x="4756" y="1576"/>
                        </a:lnTo>
                        <a:lnTo>
                          <a:pt x="0" y="1576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chemeClr val="bg1">
                          <a:alpha val="75000"/>
                        </a:schemeClr>
                      </a:gs>
                      <a:gs pos="100000">
                        <a:schemeClr val="bg1">
                          <a:gamma/>
                          <a:tint val="0"/>
                          <a:invGamma/>
                          <a:alpha val="0"/>
                        </a:schemeClr>
                      </a:gs>
                    </a:gsLst>
                    <a:lin ang="5400000" scaled="1"/>
                  </a:gradFill>
                  <a:ln w="9525" cap="flat" cmpd="sng">
                    <a:noFill/>
                    <a:prstDash val="solid"/>
                    <a:rou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CN" altLang="en-US" b="0"/>
                  </a:p>
                </p:txBody>
              </p:sp>
              <p:sp>
                <p:nvSpPr>
                  <p:cNvPr id="104" name="Oval 57"/>
                  <p:cNvSpPr>
                    <a:spLocks noChangeArrowheads="1"/>
                  </p:cNvSpPr>
                  <p:nvPr/>
                </p:nvSpPr>
                <p:spPr bwMode="auto">
                  <a:xfrm>
                    <a:off x="1771" y="1843"/>
                    <a:ext cx="227" cy="204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chemeClr val="bg1"/>
                      </a:gs>
                      <a:gs pos="100000">
                        <a:srgbClr val="67ABF5"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 b="0"/>
                  </a:p>
                </p:txBody>
              </p:sp>
            </p:grpSp>
          </p:grpSp>
        </p:grpSp>
      </p:grpSp>
      <p:grpSp>
        <p:nvGrpSpPr>
          <p:cNvPr id="105" name="组合 104"/>
          <p:cNvGrpSpPr/>
          <p:nvPr/>
        </p:nvGrpSpPr>
        <p:grpSpPr>
          <a:xfrm>
            <a:off x="3094328" y="3769048"/>
            <a:ext cx="4684353" cy="435247"/>
            <a:chOff x="2994392" y="1577185"/>
            <a:chExt cx="4684353" cy="435247"/>
          </a:xfrm>
        </p:grpSpPr>
        <p:sp>
          <p:nvSpPr>
            <p:cNvPr id="106" name="矩形 105"/>
            <p:cNvSpPr/>
            <p:nvPr/>
          </p:nvSpPr>
          <p:spPr>
            <a:xfrm>
              <a:off x="3332336" y="1577185"/>
              <a:ext cx="4346409" cy="435247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 lvl="0" defTabSz="457200">
                <a:lnSpc>
                  <a:spcPct val="120000"/>
                </a:lnSpc>
                <a:defRPr/>
              </a:pPr>
              <a:r>
                <a:rPr lang="zh-CN" altLang="en-US" sz="2000" dirty="0">
                  <a:solidFill>
                    <a:srgbClr val="002060"/>
                  </a:solidFill>
                  <a:cs typeface="Times New Roman" panose="02020603050405020304" pitchFamily="18" charset="0"/>
                  <a:sym typeface="字魂105号-简雅黑" panose="00000500000000000000" pitchFamily="2" charset="-122"/>
                </a:rPr>
                <a:t>一种扰乱程序的攻击方法</a:t>
              </a:r>
              <a:endParaRPr lang="zh-CN" altLang="en-US" sz="2000" dirty="0">
                <a:solidFill>
                  <a:srgbClr val="002060"/>
                </a:solidFill>
                <a:cs typeface="Times New Roman" panose="02020603050405020304" pitchFamily="18" charset="0"/>
                <a:sym typeface="字魂105号-简雅黑" panose="00000500000000000000" pitchFamily="2" charset="-122"/>
              </a:endParaRPr>
            </a:p>
          </p:txBody>
        </p:sp>
        <p:grpSp>
          <p:nvGrpSpPr>
            <p:cNvPr id="107" name="组合 106"/>
            <p:cNvGrpSpPr/>
            <p:nvPr/>
          </p:nvGrpSpPr>
          <p:grpSpPr>
            <a:xfrm>
              <a:off x="2994392" y="1682776"/>
              <a:ext cx="264745" cy="302955"/>
              <a:chOff x="9653234" y="2771751"/>
              <a:chExt cx="349200" cy="399600"/>
            </a:xfrm>
          </p:grpSpPr>
          <p:grpSp>
            <p:nvGrpSpPr>
              <p:cNvPr id="108" name="Group 58"/>
              <p:cNvGrpSpPr/>
              <p:nvPr/>
            </p:nvGrpSpPr>
            <p:grpSpPr bwMode="auto">
              <a:xfrm>
                <a:off x="9653234" y="2771751"/>
                <a:ext cx="349200" cy="399600"/>
                <a:chOff x="3061" y="-879"/>
                <a:chExt cx="614" cy="702"/>
              </a:xfrm>
            </p:grpSpPr>
            <p:sp>
              <p:nvSpPr>
                <p:cNvPr id="110" name="Oval 59"/>
                <p:cNvSpPr>
                  <a:spLocks noChangeArrowheads="1"/>
                </p:cNvSpPr>
                <p:nvPr/>
              </p:nvSpPr>
              <p:spPr bwMode="auto">
                <a:xfrm>
                  <a:off x="3061" y="-380"/>
                  <a:ext cx="590" cy="203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tx1">
                        <a:alpha val="50000"/>
                      </a:schemeClr>
                    </a:gs>
                    <a:gs pos="100000">
                      <a:schemeClr val="tx1">
                        <a:gamma/>
                        <a:shade val="46275"/>
                        <a:invGamma/>
                        <a:alpha val="0"/>
                      </a:schemeClr>
                    </a:gs>
                  </a:gsLst>
                  <a:path path="shape">
                    <a:fillToRect l="50000" t="50000" r="50000" b="50000"/>
                  </a:path>
                </a:gradFill>
                <a:ln w="31750" cap="rnd" algn="ctr">
                  <a:noFill/>
                  <a:prstDash val="sysDot"/>
                  <a:rou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 b="0">
                    <a:solidFill>
                      <a:srgbClr val="002060"/>
                    </a:solidFill>
                  </a:endParaRPr>
                </a:p>
              </p:txBody>
            </p:sp>
            <p:grpSp>
              <p:nvGrpSpPr>
                <p:cNvPr id="111" name="Group 60"/>
                <p:cNvGrpSpPr/>
                <p:nvPr/>
              </p:nvGrpSpPr>
              <p:grpSpPr bwMode="auto">
                <a:xfrm>
                  <a:off x="3062" y="-879"/>
                  <a:ext cx="613" cy="613"/>
                  <a:chOff x="2335" y="1139"/>
                  <a:chExt cx="1089" cy="1089"/>
                </a:xfrm>
              </p:grpSpPr>
              <p:sp>
                <p:nvSpPr>
                  <p:cNvPr id="112" name="Oval 61"/>
                  <p:cNvSpPr>
                    <a:spLocks noChangeArrowheads="1"/>
                  </p:cNvSpPr>
                  <p:nvPr/>
                </p:nvSpPr>
                <p:spPr bwMode="auto">
                  <a:xfrm>
                    <a:off x="2335" y="1139"/>
                    <a:ext cx="1089" cy="1089"/>
                  </a:xfrm>
                  <a:prstGeom prst="ellipse">
                    <a:avLst/>
                  </a:prstGeom>
                  <a:solidFill>
                    <a:srgbClr val="7030A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 b="0">
                      <a:solidFill>
                        <a:srgbClr val="002060"/>
                      </a:solidFill>
                    </a:endParaRPr>
                  </a:p>
                </p:txBody>
              </p:sp>
              <p:sp>
                <p:nvSpPr>
                  <p:cNvPr id="113" name="Freeform 63"/>
                  <p:cNvSpPr/>
                  <p:nvPr/>
                </p:nvSpPr>
                <p:spPr bwMode="auto">
                  <a:xfrm>
                    <a:off x="2419" y="1169"/>
                    <a:ext cx="917" cy="297"/>
                  </a:xfrm>
                  <a:custGeom>
                    <a:avLst/>
                    <a:gdLst/>
                    <a:ahLst/>
                    <a:cxnLst>
                      <a:cxn ang="0">
                        <a:pos x="0" y="1576"/>
                      </a:cxn>
                      <a:cxn ang="0">
                        <a:pos x="50" y="1462"/>
                      </a:cxn>
                      <a:cxn ang="0">
                        <a:pos x="108" y="1350"/>
                      </a:cxn>
                      <a:cxn ang="0">
                        <a:pos x="170" y="1242"/>
                      </a:cxn>
                      <a:cxn ang="0">
                        <a:pos x="238" y="1138"/>
                      </a:cxn>
                      <a:cxn ang="0">
                        <a:pos x="310" y="1036"/>
                      </a:cxn>
                      <a:cxn ang="0">
                        <a:pos x="386" y="940"/>
                      </a:cxn>
                      <a:cxn ang="0">
                        <a:pos x="468" y="846"/>
                      </a:cxn>
                      <a:cxn ang="0">
                        <a:pos x="552" y="756"/>
                      </a:cxn>
                      <a:cxn ang="0">
                        <a:pos x="596" y="712"/>
                      </a:cxn>
                      <a:cxn ang="0">
                        <a:pos x="688" y="630"/>
                      </a:cxn>
                      <a:cxn ang="0">
                        <a:pos x="784" y="550"/>
                      </a:cxn>
                      <a:cxn ang="0">
                        <a:pos x="884" y="476"/>
                      </a:cxn>
                      <a:cxn ang="0">
                        <a:pos x="986" y="406"/>
                      </a:cxn>
                      <a:cxn ang="0">
                        <a:pos x="1092" y="342"/>
                      </a:cxn>
                      <a:cxn ang="0">
                        <a:pos x="1202" y="282"/>
                      </a:cxn>
                      <a:cxn ang="0">
                        <a:pos x="1316" y="228"/>
                      </a:cxn>
                      <a:cxn ang="0">
                        <a:pos x="1374" y="202"/>
                      </a:cxn>
                      <a:cxn ang="0">
                        <a:pos x="1490" y="156"/>
                      </a:cxn>
                      <a:cxn ang="0">
                        <a:pos x="1610" y="116"/>
                      </a:cxn>
                      <a:cxn ang="0">
                        <a:pos x="1732" y="80"/>
                      </a:cxn>
                      <a:cxn ang="0">
                        <a:pos x="1858" y="52"/>
                      </a:cxn>
                      <a:cxn ang="0">
                        <a:pos x="1984" y="30"/>
                      </a:cxn>
                      <a:cxn ang="0">
                        <a:pos x="2114" y="12"/>
                      </a:cxn>
                      <a:cxn ang="0">
                        <a:pos x="2246" y="2"/>
                      </a:cxn>
                      <a:cxn ang="0">
                        <a:pos x="2378" y="0"/>
                      </a:cxn>
                      <a:cxn ang="0">
                        <a:pos x="2444" y="0"/>
                      </a:cxn>
                      <a:cxn ang="0">
                        <a:pos x="2576" y="8"/>
                      </a:cxn>
                      <a:cxn ang="0">
                        <a:pos x="2706" y="20"/>
                      </a:cxn>
                      <a:cxn ang="0">
                        <a:pos x="2834" y="40"/>
                      </a:cxn>
                      <a:cxn ang="0">
                        <a:pos x="2962" y="66"/>
                      </a:cxn>
                      <a:cxn ang="0">
                        <a:pos x="3084" y="98"/>
                      </a:cxn>
                      <a:cxn ang="0">
                        <a:pos x="3206" y="136"/>
                      </a:cxn>
                      <a:cxn ang="0">
                        <a:pos x="3324" y="178"/>
                      </a:cxn>
                      <a:cxn ang="0">
                        <a:pos x="3382" y="202"/>
                      </a:cxn>
                      <a:cxn ang="0">
                        <a:pos x="3498" y="254"/>
                      </a:cxn>
                      <a:cxn ang="0">
                        <a:pos x="3608" y="312"/>
                      </a:cxn>
                      <a:cxn ang="0">
                        <a:pos x="3716" y="374"/>
                      </a:cxn>
                      <a:cxn ang="0">
                        <a:pos x="3822" y="440"/>
                      </a:cxn>
                      <a:cxn ang="0">
                        <a:pos x="3922" y="512"/>
                      </a:cxn>
                      <a:cxn ang="0">
                        <a:pos x="4020" y="590"/>
                      </a:cxn>
                      <a:cxn ang="0">
                        <a:pos x="4114" y="670"/>
                      </a:cxn>
                      <a:cxn ang="0">
                        <a:pos x="4204" y="756"/>
                      </a:cxn>
                      <a:cxn ang="0">
                        <a:pos x="4246" y="800"/>
                      </a:cxn>
                      <a:cxn ang="0">
                        <a:pos x="4330" y="892"/>
                      </a:cxn>
                      <a:cxn ang="0">
                        <a:pos x="4410" y="988"/>
                      </a:cxn>
                      <a:cxn ang="0">
                        <a:pos x="4484" y="1086"/>
                      </a:cxn>
                      <a:cxn ang="0">
                        <a:pos x="4552" y="1190"/>
                      </a:cxn>
                      <a:cxn ang="0">
                        <a:pos x="4618" y="1296"/>
                      </a:cxn>
                      <a:cxn ang="0">
                        <a:pos x="4678" y="1406"/>
                      </a:cxn>
                      <a:cxn ang="0">
                        <a:pos x="4732" y="1518"/>
                      </a:cxn>
                      <a:cxn ang="0">
                        <a:pos x="0" y="1576"/>
                      </a:cxn>
                    </a:cxnLst>
                    <a:rect l="0" t="0" r="r" b="b"/>
                    <a:pathLst>
                      <a:path w="4756" h="1576">
                        <a:moveTo>
                          <a:pt x="0" y="1576"/>
                        </a:moveTo>
                        <a:lnTo>
                          <a:pt x="0" y="1576"/>
                        </a:lnTo>
                        <a:lnTo>
                          <a:pt x="24" y="1518"/>
                        </a:lnTo>
                        <a:lnTo>
                          <a:pt x="50" y="1462"/>
                        </a:lnTo>
                        <a:lnTo>
                          <a:pt x="78" y="1406"/>
                        </a:lnTo>
                        <a:lnTo>
                          <a:pt x="108" y="1350"/>
                        </a:lnTo>
                        <a:lnTo>
                          <a:pt x="138" y="1296"/>
                        </a:lnTo>
                        <a:lnTo>
                          <a:pt x="170" y="1242"/>
                        </a:lnTo>
                        <a:lnTo>
                          <a:pt x="204" y="1190"/>
                        </a:lnTo>
                        <a:lnTo>
                          <a:pt x="238" y="1138"/>
                        </a:lnTo>
                        <a:lnTo>
                          <a:pt x="272" y="1086"/>
                        </a:lnTo>
                        <a:lnTo>
                          <a:pt x="310" y="1036"/>
                        </a:lnTo>
                        <a:lnTo>
                          <a:pt x="348" y="988"/>
                        </a:lnTo>
                        <a:lnTo>
                          <a:pt x="386" y="940"/>
                        </a:lnTo>
                        <a:lnTo>
                          <a:pt x="426" y="892"/>
                        </a:lnTo>
                        <a:lnTo>
                          <a:pt x="468" y="846"/>
                        </a:lnTo>
                        <a:lnTo>
                          <a:pt x="510" y="800"/>
                        </a:lnTo>
                        <a:lnTo>
                          <a:pt x="552" y="756"/>
                        </a:lnTo>
                        <a:lnTo>
                          <a:pt x="552" y="756"/>
                        </a:lnTo>
                        <a:lnTo>
                          <a:pt x="596" y="712"/>
                        </a:lnTo>
                        <a:lnTo>
                          <a:pt x="642" y="670"/>
                        </a:lnTo>
                        <a:lnTo>
                          <a:pt x="688" y="630"/>
                        </a:lnTo>
                        <a:lnTo>
                          <a:pt x="736" y="590"/>
                        </a:lnTo>
                        <a:lnTo>
                          <a:pt x="784" y="550"/>
                        </a:lnTo>
                        <a:lnTo>
                          <a:pt x="834" y="512"/>
                        </a:lnTo>
                        <a:lnTo>
                          <a:pt x="884" y="476"/>
                        </a:lnTo>
                        <a:lnTo>
                          <a:pt x="934" y="440"/>
                        </a:lnTo>
                        <a:lnTo>
                          <a:pt x="986" y="406"/>
                        </a:lnTo>
                        <a:lnTo>
                          <a:pt x="1040" y="374"/>
                        </a:lnTo>
                        <a:lnTo>
                          <a:pt x="1092" y="342"/>
                        </a:lnTo>
                        <a:lnTo>
                          <a:pt x="1148" y="312"/>
                        </a:lnTo>
                        <a:lnTo>
                          <a:pt x="1202" y="282"/>
                        </a:lnTo>
                        <a:lnTo>
                          <a:pt x="1258" y="254"/>
                        </a:lnTo>
                        <a:lnTo>
                          <a:pt x="1316" y="228"/>
                        </a:lnTo>
                        <a:lnTo>
                          <a:pt x="1374" y="202"/>
                        </a:lnTo>
                        <a:lnTo>
                          <a:pt x="1374" y="202"/>
                        </a:lnTo>
                        <a:lnTo>
                          <a:pt x="1432" y="178"/>
                        </a:lnTo>
                        <a:lnTo>
                          <a:pt x="1490" y="156"/>
                        </a:lnTo>
                        <a:lnTo>
                          <a:pt x="1550" y="136"/>
                        </a:lnTo>
                        <a:lnTo>
                          <a:pt x="1610" y="116"/>
                        </a:lnTo>
                        <a:lnTo>
                          <a:pt x="1672" y="98"/>
                        </a:lnTo>
                        <a:lnTo>
                          <a:pt x="1732" y="80"/>
                        </a:lnTo>
                        <a:lnTo>
                          <a:pt x="1794" y="66"/>
                        </a:lnTo>
                        <a:lnTo>
                          <a:pt x="1858" y="52"/>
                        </a:lnTo>
                        <a:lnTo>
                          <a:pt x="1922" y="40"/>
                        </a:lnTo>
                        <a:lnTo>
                          <a:pt x="1984" y="30"/>
                        </a:lnTo>
                        <a:lnTo>
                          <a:pt x="2050" y="20"/>
                        </a:lnTo>
                        <a:lnTo>
                          <a:pt x="2114" y="12"/>
                        </a:lnTo>
                        <a:lnTo>
                          <a:pt x="2180" y="8"/>
                        </a:lnTo>
                        <a:lnTo>
                          <a:pt x="2246" y="2"/>
                        </a:lnTo>
                        <a:lnTo>
                          <a:pt x="2312" y="0"/>
                        </a:lnTo>
                        <a:lnTo>
                          <a:pt x="2378" y="0"/>
                        </a:lnTo>
                        <a:lnTo>
                          <a:pt x="2378" y="0"/>
                        </a:lnTo>
                        <a:lnTo>
                          <a:pt x="2444" y="0"/>
                        </a:lnTo>
                        <a:lnTo>
                          <a:pt x="2510" y="2"/>
                        </a:lnTo>
                        <a:lnTo>
                          <a:pt x="2576" y="8"/>
                        </a:lnTo>
                        <a:lnTo>
                          <a:pt x="2642" y="12"/>
                        </a:lnTo>
                        <a:lnTo>
                          <a:pt x="2706" y="20"/>
                        </a:lnTo>
                        <a:lnTo>
                          <a:pt x="2772" y="30"/>
                        </a:lnTo>
                        <a:lnTo>
                          <a:pt x="2834" y="40"/>
                        </a:lnTo>
                        <a:lnTo>
                          <a:pt x="2898" y="52"/>
                        </a:lnTo>
                        <a:lnTo>
                          <a:pt x="2962" y="66"/>
                        </a:lnTo>
                        <a:lnTo>
                          <a:pt x="3024" y="80"/>
                        </a:lnTo>
                        <a:lnTo>
                          <a:pt x="3084" y="98"/>
                        </a:lnTo>
                        <a:lnTo>
                          <a:pt x="3146" y="116"/>
                        </a:lnTo>
                        <a:lnTo>
                          <a:pt x="3206" y="136"/>
                        </a:lnTo>
                        <a:lnTo>
                          <a:pt x="3266" y="156"/>
                        </a:lnTo>
                        <a:lnTo>
                          <a:pt x="3324" y="178"/>
                        </a:lnTo>
                        <a:lnTo>
                          <a:pt x="3382" y="202"/>
                        </a:lnTo>
                        <a:lnTo>
                          <a:pt x="3382" y="202"/>
                        </a:lnTo>
                        <a:lnTo>
                          <a:pt x="3440" y="228"/>
                        </a:lnTo>
                        <a:lnTo>
                          <a:pt x="3498" y="254"/>
                        </a:lnTo>
                        <a:lnTo>
                          <a:pt x="3554" y="282"/>
                        </a:lnTo>
                        <a:lnTo>
                          <a:pt x="3608" y="312"/>
                        </a:lnTo>
                        <a:lnTo>
                          <a:pt x="3664" y="342"/>
                        </a:lnTo>
                        <a:lnTo>
                          <a:pt x="3716" y="374"/>
                        </a:lnTo>
                        <a:lnTo>
                          <a:pt x="3770" y="406"/>
                        </a:lnTo>
                        <a:lnTo>
                          <a:pt x="3822" y="440"/>
                        </a:lnTo>
                        <a:lnTo>
                          <a:pt x="3872" y="476"/>
                        </a:lnTo>
                        <a:lnTo>
                          <a:pt x="3922" y="512"/>
                        </a:lnTo>
                        <a:lnTo>
                          <a:pt x="3972" y="550"/>
                        </a:lnTo>
                        <a:lnTo>
                          <a:pt x="4020" y="590"/>
                        </a:lnTo>
                        <a:lnTo>
                          <a:pt x="4068" y="630"/>
                        </a:lnTo>
                        <a:lnTo>
                          <a:pt x="4114" y="670"/>
                        </a:lnTo>
                        <a:lnTo>
                          <a:pt x="4160" y="712"/>
                        </a:lnTo>
                        <a:lnTo>
                          <a:pt x="4204" y="756"/>
                        </a:lnTo>
                        <a:lnTo>
                          <a:pt x="4204" y="756"/>
                        </a:lnTo>
                        <a:lnTo>
                          <a:pt x="4246" y="800"/>
                        </a:lnTo>
                        <a:lnTo>
                          <a:pt x="4288" y="846"/>
                        </a:lnTo>
                        <a:lnTo>
                          <a:pt x="4330" y="892"/>
                        </a:lnTo>
                        <a:lnTo>
                          <a:pt x="4370" y="940"/>
                        </a:lnTo>
                        <a:lnTo>
                          <a:pt x="4410" y="988"/>
                        </a:lnTo>
                        <a:lnTo>
                          <a:pt x="4446" y="1036"/>
                        </a:lnTo>
                        <a:lnTo>
                          <a:pt x="4484" y="1086"/>
                        </a:lnTo>
                        <a:lnTo>
                          <a:pt x="4518" y="1138"/>
                        </a:lnTo>
                        <a:lnTo>
                          <a:pt x="4552" y="1190"/>
                        </a:lnTo>
                        <a:lnTo>
                          <a:pt x="4586" y="1242"/>
                        </a:lnTo>
                        <a:lnTo>
                          <a:pt x="4618" y="1296"/>
                        </a:lnTo>
                        <a:lnTo>
                          <a:pt x="4648" y="1350"/>
                        </a:lnTo>
                        <a:lnTo>
                          <a:pt x="4678" y="1406"/>
                        </a:lnTo>
                        <a:lnTo>
                          <a:pt x="4706" y="1462"/>
                        </a:lnTo>
                        <a:lnTo>
                          <a:pt x="4732" y="1518"/>
                        </a:lnTo>
                        <a:lnTo>
                          <a:pt x="4756" y="1576"/>
                        </a:lnTo>
                        <a:lnTo>
                          <a:pt x="0" y="1576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chemeClr val="bg1">
                          <a:alpha val="75000"/>
                        </a:schemeClr>
                      </a:gs>
                      <a:gs pos="100000">
                        <a:schemeClr val="bg1">
                          <a:gamma/>
                          <a:tint val="0"/>
                          <a:invGamma/>
                          <a:alpha val="0"/>
                        </a:schemeClr>
                      </a:gs>
                    </a:gsLst>
                    <a:lin ang="5400000" scaled="1"/>
                  </a:gradFill>
                  <a:ln w="9525" cap="flat" cmpd="sng">
                    <a:noFill/>
                    <a:prstDash val="solid"/>
                    <a:rou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CN" altLang="en-US" b="0">
                      <a:solidFill>
                        <a:srgbClr val="002060"/>
                      </a:solidFill>
                    </a:endParaRPr>
                  </a:p>
                </p:txBody>
              </p:sp>
            </p:grpSp>
          </p:grpSp>
          <p:sp>
            <p:nvSpPr>
              <p:cNvPr id="109" name="Oval 57"/>
              <p:cNvSpPr>
                <a:spLocks noChangeArrowheads="1"/>
              </p:cNvSpPr>
              <p:nvPr/>
            </p:nvSpPr>
            <p:spPr bwMode="auto">
              <a:xfrm>
                <a:off x="9799651" y="2798037"/>
                <a:ext cx="72710" cy="65529"/>
              </a:xfrm>
              <a:prstGeom prst="ellipse">
                <a:avLst/>
              </a:prstGeom>
              <a:gradFill rotWithShape="1">
                <a:gsLst>
                  <a:gs pos="0">
                    <a:schemeClr val="bg1"/>
                  </a:gs>
                  <a:gs pos="100000">
                    <a:srgbClr val="67ABF5"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none" anchor="ctr"/>
              <a:lstStyle/>
              <a:p>
                <a:endParaRPr lang="zh-CN" altLang="en-US" b="0">
                  <a:solidFill>
                    <a:srgbClr val="002060"/>
                  </a:solidFill>
                </a:endParaRPr>
              </a:p>
            </p:txBody>
          </p:sp>
        </p:grpSp>
      </p:grpSp>
      <p:grpSp>
        <p:nvGrpSpPr>
          <p:cNvPr id="114" name="组合 113"/>
          <p:cNvGrpSpPr/>
          <p:nvPr/>
        </p:nvGrpSpPr>
        <p:grpSpPr>
          <a:xfrm>
            <a:off x="2568935" y="4741788"/>
            <a:ext cx="4456704" cy="563126"/>
            <a:chOff x="914400" y="1720161"/>
            <a:chExt cx="3656309" cy="461992"/>
          </a:xfrm>
        </p:grpSpPr>
        <p:grpSp>
          <p:nvGrpSpPr>
            <p:cNvPr id="115" name="组合 114"/>
            <p:cNvGrpSpPr/>
            <p:nvPr/>
          </p:nvGrpSpPr>
          <p:grpSpPr>
            <a:xfrm>
              <a:off x="914400" y="1720161"/>
              <a:ext cx="3656309" cy="461992"/>
              <a:chOff x="914400" y="1682061"/>
              <a:chExt cx="3656309" cy="461992"/>
            </a:xfrm>
          </p:grpSpPr>
          <p:sp>
            <p:nvSpPr>
              <p:cNvPr id="117" name="矩形 116"/>
              <p:cNvSpPr/>
              <p:nvPr/>
            </p:nvSpPr>
            <p:spPr>
              <a:xfrm>
                <a:off x="914400" y="1736037"/>
                <a:ext cx="717550" cy="134038"/>
              </a:xfrm>
              <a:prstGeom prst="rect">
                <a:avLst/>
              </a:prstGeom>
              <a:gradFill>
                <a:gsLst>
                  <a:gs pos="0">
                    <a:srgbClr val="0070C0"/>
                  </a:gs>
                  <a:gs pos="100000">
                    <a:srgbClr val="00B0F0">
                      <a:alpha val="0"/>
                    </a:srgbClr>
                  </a:gs>
                </a:gsLst>
                <a:lin ang="27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 dirty="0">
                  <a:ea typeface="+mj-ea"/>
                </a:endParaRPr>
              </a:p>
            </p:txBody>
          </p:sp>
          <p:sp>
            <p:nvSpPr>
              <p:cNvPr id="118" name="矩形 117"/>
              <p:cNvSpPr/>
              <p:nvPr/>
            </p:nvSpPr>
            <p:spPr>
              <a:xfrm>
                <a:off x="965200" y="1682061"/>
                <a:ext cx="79375" cy="334063"/>
              </a:xfrm>
              <a:prstGeom prst="rect">
                <a:avLst/>
              </a:prstGeom>
              <a:gradFill>
                <a:gsLst>
                  <a:gs pos="0">
                    <a:srgbClr val="F76E37"/>
                  </a:gs>
                  <a:gs pos="100000">
                    <a:schemeClr val="accent4">
                      <a:alpha val="0"/>
                    </a:schemeClr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ea typeface="+mj-ea"/>
                </a:endParaRPr>
              </a:p>
            </p:txBody>
          </p:sp>
          <p:sp>
            <p:nvSpPr>
              <p:cNvPr id="119" name="文本框 118"/>
              <p:cNvSpPr txBox="1"/>
              <p:nvPr/>
            </p:nvSpPr>
            <p:spPr>
              <a:xfrm>
                <a:off x="1004887" y="1765300"/>
                <a:ext cx="3565822" cy="3787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dirty="0">
                    <a:solidFill>
                      <a:srgbClr val="3C6EC8"/>
                    </a:solidFill>
                    <a:ea typeface="+mj-ea"/>
                  </a:rPr>
                  <a:t>软件缺陷</a:t>
                </a:r>
                <a:endParaRPr lang="zh-CN" altLang="en-US" sz="2400" dirty="0">
                  <a:solidFill>
                    <a:srgbClr val="3C6EC8"/>
                  </a:solidFill>
                  <a:ea typeface="+mj-ea"/>
                </a:endParaRPr>
              </a:p>
            </p:txBody>
          </p:sp>
        </p:grpSp>
        <p:sp>
          <p:nvSpPr>
            <p:cNvPr id="116" name="矩形 115"/>
            <p:cNvSpPr/>
            <p:nvPr/>
          </p:nvSpPr>
          <p:spPr>
            <a:xfrm>
              <a:off x="1012825" y="1812978"/>
              <a:ext cx="116681" cy="116681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ea typeface="+mj-ea"/>
              </a:endParaRPr>
            </a:p>
          </p:txBody>
        </p:sp>
      </p:grpSp>
      <p:grpSp>
        <p:nvGrpSpPr>
          <p:cNvPr id="120" name="组合 119"/>
          <p:cNvGrpSpPr/>
          <p:nvPr/>
        </p:nvGrpSpPr>
        <p:grpSpPr>
          <a:xfrm>
            <a:off x="3094328" y="5842408"/>
            <a:ext cx="5132594" cy="435247"/>
            <a:chOff x="2994392" y="2085290"/>
            <a:chExt cx="5132594" cy="435247"/>
          </a:xfrm>
        </p:grpSpPr>
        <p:sp>
          <p:nvSpPr>
            <p:cNvPr id="121" name="矩形 120"/>
            <p:cNvSpPr/>
            <p:nvPr/>
          </p:nvSpPr>
          <p:spPr>
            <a:xfrm>
              <a:off x="3332335" y="2085290"/>
              <a:ext cx="4794651" cy="435247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 lvl="0" defTabSz="457200">
                <a:lnSpc>
                  <a:spcPct val="120000"/>
                </a:lnSpc>
                <a:defRPr/>
              </a:pPr>
              <a:r>
                <a:rPr lang="zh-CN" altLang="en-US" sz="2000" dirty="0">
                  <a:solidFill>
                    <a:srgbClr val="002060"/>
                  </a:solidFill>
                  <a:ea typeface="思源黑体 CN Regular" panose="020B0500000000000000" pitchFamily="34" charset="-122"/>
                  <a:cs typeface="Times New Roman" panose="02020603050405020304" pitchFamily="18" charset="0"/>
                  <a:sym typeface="字魂105号-简雅黑" panose="00000500000000000000" pitchFamily="2" charset="-122"/>
                </a:rPr>
                <a:t>采取相应的步骤，降低缺陷发生的可能性</a:t>
              </a:r>
              <a:endParaRPr lang="zh-CN" altLang="en-US" sz="2000" dirty="0">
                <a:solidFill>
                  <a:srgbClr val="002060"/>
                </a:solidFill>
                <a:ea typeface="思源黑体 CN Regular" panose="020B0500000000000000" pitchFamily="34" charset="-122"/>
                <a:cs typeface="Times New Roman" panose="02020603050405020304" pitchFamily="18" charset="0"/>
                <a:sym typeface="字魂105号-简雅黑" panose="00000500000000000000" pitchFamily="2" charset="-122"/>
              </a:endParaRPr>
            </a:p>
          </p:txBody>
        </p:sp>
        <p:grpSp>
          <p:nvGrpSpPr>
            <p:cNvPr id="122" name="Group 51"/>
            <p:cNvGrpSpPr/>
            <p:nvPr/>
          </p:nvGrpSpPr>
          <p:grpSpPr bwMode="auto">
            <a:xfrm>
              <a:off x="2994392" y="2163023"/>
              <a:ext cx="273210" cy="302684"/>
              <a:chOff x="2744" y="-584"/>
              <a:chExt cx="634" cy="702"/>
            </a:xfrm>
          </p:grpSpPr>
          <p:sp>
            <p:nvSpPr>
              <p:cNvPr id="123" name="Oval 52"/>
              <p:cNvSpPr>
                <a:spLocks noChangeArrowheads="1"/>
              </p:cNvSpPr>
              <p:nvPr/>
            </p:nvSpPr>
            <p:spPr bwMode="auto">
              <a:xfrm>
                <a:off x="2744" y="-85"/>
                <a:ext cx="590" cy="203"/>
              </a:xfrm>
              <a:prstGeom prst="ellipse">
                <a:avLst/>
              </a:prstGeom>
              <a:gradFill rotWithShape="1">
                <a:gsLst>
                  <a:gs pos="0">
                    <a:schemeClr val="tx1">
                      <a:alpha val="50000"/>
                    </a:schemeClr>
                  </a:gs>
                  <a:gs pos="100000">
                    <a:schemeClr val="tx1">
                      <a:gamma/>
                      <a:shade val="46275"/>
                      <a:invGamma/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</a:gradFill>
              <a:ln w="31750" cap="rnd" algn="ctr">
                <a:noFill/>
                <a:prstDash val="sysDot"/>
                <a:rou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 b="0"/>
              </a:p>
            </p:txBody>
          </p:sp>
          <p:grpSp>
            <p:nvGrpSpPr>
              <p:cNvPr id="138" name="Group 53"/>
              <p:cNvGrpSpPr/>
              <p:nvPr/>
            </p:nvGrpSpPr>
            <p:grpSpPr bwMode="auto">
              <a:xfrm>
                <a:off x="2765" y="-584"/>
                <a:ext cx="613" cy="613"/>
                <a:chOff x="2370" y="1139"/>
                <a:chExt cx="1089" cy="1089"/>
              </a:xfrm>
            </p:grpSpPr>
            <p:sp>
              <p:nvSpPr>
                <p:cNvPr id="139" name="Oval 54"/>
                <p:cNvSpPr>
                  <a:spLocks noChangeArrowheads="1"/>
                </p:cNvSpPr>
                <p:nvPr/>
              </p:nvSpPr>
              <p:spPr bwMode="auto">
                <a:xfrm>
                  <a:off x="2370" y="1139"/>
                  <a:ext cx="1089" cy="1089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0070C0"/>
                    </a:gs>
                    <a:gs pos="100000">
                      <a:srgbClr val="002060"/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zh-CN" altLang="en-US" b="0"/>
                </a:p>
              </p:txBody>
            </p:sp>
            <p:grpSp>
              <p:nvGrpSpPr>
                <p:cNvPr id="140" name="Group 55"/>
                <p:cNvGrpSpPr/>
                <p:nvPr/>
              </p:nvGrpSpPr>
              <p:grpSpPr bwMode="auto">
                <a:xfrm>
                  <a:off x="2426" y="1169"/>
                  <a:ext cx="908" cy="296"/>
                  <a:chOff x="1431" y="1843"/>
                  <a:chExt cx="907" cy="295"/>
                </a:xfrm>
              </p:grpSpPr>
              <p:sp>
                <p:nvSpPr>
                  <p:cNvPr id="141" name="Freeform 56"/>
                  <p:cNvSpPr/>
                  <p:nvPr/>
                </p:nvSpPr>
                <p:spPr bwMode="auto">
                  <a:xfrm>
                    <a:off x="1423" y="1843"/>
                    <a:ext cx="916" cy="296"/>
                  </a:xfrm>
                  <a:custGeom>
                    <a:avLst/>
                    <a:gdLst/>
                    <a:ahLst/>
                    <a:cxnLst>
                      <a:cxn ang="0">
                        <a:pos x="0" y="1576"/>
                      </a:cxn>
                      <a:cxn ang="0">
                        <a:pos x="50" y="1462"/>
                      </a:cxn>
                      <a:cxn ang="0">
                        <a:pos x="108" y="1350"/>
                      </a:cxn>
                      <a:cxn ang="0">
                        <a:pos x="170" y="1242"/>
                      </a:cxn>
                      <a:cxn ang="0">
                        <a:pos x="238" y="1138"/>
                      </a:cxn>
                      <a:cxn ang="0">
                        <a:pos x="310" y="1036"/>
                      </a:cxn>
                      <a:cxn ang="0">
                        <a:pos x="386" y="940"/>
                      </a:cxn>
                      <a:cxn ang="0">
                        <a:pos x="468" y="846"/>
                      </a:cxn>
                      <a:cxn ang="0">
                        <a:pos x="552" y="756"/>
                      </a:cxn>
                      <a:cxn ang="0">
                        <a:pos x="596" y="712"/>
                      </a:cxn>
                      <a:cxn ang="0">
                        <a:pos x="688" y="630"/>
                      </a:cxn>
                      <a:cxn ang="0">
                        <a:pos x="784" y="550"/>
                      </a:cxn>
                      <a:cxn ang="0">
                        <a:pos x="884" y="476"/>
                      </a:cxn>
                      <a:cxn ang="0">
                        <a:pos x="986" y="406"/>
                      </a:cxn>
                      <a:cxn ang="0">
                        <a:pos x="1092" y="342"/>
                      </a:cxn>
                      <a:cxn ang="0">
                        <a:pos x="1202" y="282"/>
                      </a:cxn>
                      <a:cxn ang="0">
                        <a:pos x="1316" y="228"/>
                      </a:cxn>
                      <a:cxn ang="0">
                        <a:pos x="1374" y="202"/>
                      </a:cxn>
                      <a:cxn ang="0">
                        <a:pos x="1490" y="156"/>
                      </a:cxn>
                      <a:cxn ang="0">
                        <a:pos x="1610" y="116"/>
                      </a:cxn>
                      <a:cxn ang="0">
                        <a:pos x="1732" y="80"/>
                      </a:cxn>
                      <a:cxn ang="0">
                        <a:pos x="1858" y="52"/>
                      </a:cxn>
                      <a:cxn ang="0">
                        <a:pos x="1984" y="30"/>
                      </a:cxn>
                      <a:cxn ang="0">
                        <a:pos x="2114" y="12"/>
                      </a:cxn>
                      <a:cxn ang="0">
                        <a:pos x="2246" y="2"/>
                      </a:cxn>
                      <a:cxn ang="0">
                        <a:pos x="2378" y="0"/>
                      </a:cxn>
                      <a:cxn ang="0">
                        <a:pos x="2444" y="0"/>
                      </a:cxn>
                      <a:cxn ang="0">
                        <a:pos x="2576" y="8"/>
                      </a:cxn>
                      <a:cxn ang="0">
                        <a:pos x="2706" y="20"/>
                      </a:cxn>
                      <a:cxn ang="0">
                        <a:pos x="2834" y="40"/>
                      </a:cxn>
                      <a:cxn ang="0">
                        <a:pos x="2962" y="66"/>
                      </a:cxn>
                      <a:cxn ang="0">
                        <a:pos x="3084" y="98"/>
                      </a:cxn>
                      <a:cxn ang="0">
                        <a:pos x="3206" y="136"/>
                      </a:cxn>
                      <a:cxn ang="0">
                        <a:pos x="3324" y="178"/>
                      </a:cxn>
                      <a:cxn ang="0">
                        <a:pos x="3382" y="202"/>
                      </a:cxn>
                      <a:cxn ang="0">
                        <a:pos x="3498" y="254"/>
                      </a:cxn>
                      <a:cxn ang="0">
                        <a:pos x="3608" y="312"/>
                      </a:cxn>
                      <a:cxn ang="0">
                        <a:pos x="3716" y="374"/>
                      </a:cxn>
                      <a:cxn ang="0">
                        <a:pos x="3822" y="440"/>
                      </a:cxn>
                      <a:cxn ang="0">
                        <a:pos x="3922" y="512"/>
                      </a:cxn>
                      <a:cxn ang="0">
                        <a:pos x="4020" y="590"/>
                      </a:cxn>
                      <a:cxn ang="0">
                        <a:pos x="4114" y="670"/>
                      </a:cxn>
                      <a:cxn ang="0">
                        <a:pos x="4204" y="756"/>
                      </a:cxn>
                      <a:cxn ang="0">
                        <a:pos x="4246" y="800"/>
                      </a:cxn>
                      <a:cxn ang="0">
                        <a:pos x="4330" y="892"/>
                      </a:cxn>
                      <a:cxn ang="0">
                        <a:pos x="4410" y="988"/>
                      </a:cxn>
                      <a:cxn ang="0">
                        <a:pos x="4484" y="1086"/>
                      </a:cxn>
                      <a:cxn ang="0">
                        <a:pos x="4552" y="1190"/>
                      </a:cxn>
                      <a:cxn ang="0">
                        <a:pos x="4618" y="1296"/>
                      </a:cxn>
                      <a:cxn ang="0">
                        <a:pos x="4678" y="1406"/>
                      </a:cxn>
                      <a:cxn ang="0">
                        <a:pos x="4732" y="1518"/>
                      </a:cxn>
                      <a:cxn ang="0">
                        <a:pos x="0" y="1576"/>
                      </a:cxn>
                    </a:cxnLst>
                    <a:rect l="0" t="0" r="r" b="b"/>
                    <a:pathLst>
                      <a:path w="4756" h="1576">
                        <a:moveTo>
                          <a:pt x="0" y="1576"/>
                        </a:moveTo>
                        <a:lnTo>
                          <a:pt x="0" y="1576"/>
                        </a:lnTo>
                        <a:lnTo>
                          <a:pt x="24" y="1518"/>
                        </a:lnTo>
                        <a:lnTo>
                          <a:pt x="50" y="1462"/>
                        </a:lnTo>
                        <a:lnTo>
                          <a:pt x="78" y="1406"/>
                        </a:lnTo>
                        <a:lnTo>
                          <a:pt x="108" y="1350"/>
                        </a:lnTo>
                        <a:lnTo>
                          <a:pt x="138" y="1296"/>
                        </a:lnTo>
                        <a:lnTo>
                          <a:pt x="170" y="1242"/>
                        </a:lnTo>
                        <a:lnTo>
                          <a:pt x="204" y="1190"/>
                        </a:lnTo>
                        <a:lnTo>
                          <a:pt x="238" y="1138"/>
                        </a:lnTo>
                        <a:lnTo>
                          <a:pt x="272" y="1086"/>
                        </a:lnTo>
                        <a:lnTo>
                          <a:pt x="310" y="1036"/>
                        </a:lnTo>
                        <a:lnTo>
                          <a:pt x="348" y="988"/>
                        </a:lnTo>
                        <a:lnTo>
                          <a:pt x="386" y="940"/>
                        </a:lnTo>
                        <a:lnTo>
                          <a:pt x="426" y="892"/>
                        </a:lnTo>
                        <a:lnTo>
                          <a:pt x="468" y="846"/>
                        </a:lnTo>
                        <a:lnTo>
                          <a:pt x="510" y="800"/>
                        </a:lnTo>
                        <a:lnTo>
                          <a:pt x="552" y="756"/>
                        </a:lnTo>
                        <a:lnTo>
                          <a:pt x="552" y="756"/>
                        </a:lnTo>
                        <a:lnTo>
                          <a:pt x="596" y="712"/>
                        </a:lnTo>
                        <a:lnTo>
                          <a:pt x="642" y="670"/>
                        </a:lnTo>
                        <a:lnTo>
                          <a:pt x="688" y="630"/>
                        </a:lnTo>
                        <a:lnTo>
                          <a:pt x="736" y="590"/>
                        </a:lnTo>
                        <a:lnTo>
                          <a:pt x="784" y="550"/>
                        </a:lnTo>
                        <a:lnTo>
                          <a:pt x="834" y="512"/>
                        </a:lnTo>
                        <a:lnTo>
                          <a:pt x="884" y="476"/>
                        </a:lnTo>
                        <a:lnTo>
                          <a:pt x="934" y="440"/>
                        </a:lnTo>
                        <a:lnTo>
                          <a:pt x="986" y="406"/>
                        </a:lnTo>
                        <a:lnTo>
                          <a:pt x="1040" y="374"/>
                        </a:lnTo>
                        <a:lnTo>
                          <a:pt x="1092" y="342"/>
                        </a:lnTo>
                        <a:lnTo>
                          <a:pt x="1148" y="312"/>
                        </a:lnTo>
                        <a:lnTo>
                          <a:pt x="1202" y="282"/>
                        </a:lnTo>
                        <a:lnTo>
                          <a:pt x="1258" y="254"/>
                        </a:lnTo>
                        <a:lnTo>
                          <a:pt x="1316" y="228"/>
                        </a:lnTo>
                        <a:lnTo>
                          <a:pt x="1374" y="202"/>
                        </a:lnTo>
                        <a:lnTo>
                          <a:pt x="1374" y="202"/>
                        </a:lnTo>
                        <a:lnTo>
                          <a:pt x="1432" y="178"/>
                        </a:lnTo>
                        <a:lnTo>
                          <a:pt x="1490" y="156"/>
                        </a:lnTo>
                        <a:lnTo>
                          <a:pt x="1550" y="136"/>
                        </a:lnTo>
                        <a:lnTo>
                          <a:pt x="1610" y="116"/>
                        </a:lnTo>
                        <a:lnTo>
                          <a:pt x="1672" y="98"/>
                        </a:lnTo>
                        <a:lnTo>
                          <a:pt x="1732" y="80"/>
                        </a:lnTo>
                        <a:lnTo>
                          <a:pt x="1794" y="66"/>
                        </a:lnTo>
                        <a:lnTo>
                          <a:pt x="1858" y="52"/>
                        </a:lnTo>
                        <a:lnTo>
                          <a:pt x="1922" y="40"/>
                        </a:lnTo>
                        <a:lnTo>
                          <a:pt x="1984" y="30"/>
                        </a:lnTo>
                        <a:lnTo>
                          <a:pt x="2050" y="20"/>
                        </a:lnTo>
                        <a:lnTo>
                          <a:pt x="2114" y="12"/>
                        </a:lnTo>
                        <a:lnTo>
                          <a:pt x="2180" y="8"/>
                        </a:lnTo>
                        <a:lnTo>
                          <a:pt x="2246" y="2"/>
                        </a:lnTo>
                        <a:lnTo>
                          <a:pt x="2312" y="0"/>
                        </a:lnTo>
                        <a:lnTo>
                          <a:pt x="2378" y="0"/>
                        </a:lnTo>
                        <a:lnTo>
                          <a:pt x="2378" y="0"/>
                        </a:lnTo>
                        <a:lnTo>
                          <a:pt x="2444" y="0"/>
                        </a:lnTo>
                        <a:lnTo>
                          <a:pt x="2510" y="2"/>
                        </a:lnTo>
                        <a:lnTo>
                          <a:pt x="2576" y="8"/>
                        </a:lnTo>
                        <a:lnTo>
                          <a:pt x="2642" y="12"/>
                        </a:lnTo>
                        <a:lnTo>
                          <a:pt x="2706" y="20"/>
                        </a:lnTo>
                        <a:lnTo>
                          <a:pt x="2772" y="30"/>
                        </a:lnTo>
                        <a:lnTo>
                          <a:pt x="2834" y="40"/>
                        </a:lnTo>
                        <a:lnTo>
                          <a:pt x="2898" y="52"/>
                        </a:lnTo>
                        <a:lnTo>
                          <a:pt x="2962" y="66"/>
                        </a:lnTo>
                        <a:lnTo>
                          <a:pt x="3024" y="80"/>
                        </a:lnTo>
                        <a:lnTo>
                          <a:pt x="3084" y="98"/>
                        </a:lnTo>
                        <a:lnTo>
                          <a:pt x="3146" y="116"/>
                        </a:lnTo>
                        <a:lnTo>
                          <a:pt x="3206" y="136"/>
                        </a:lnTo>
                        <a:lnTo>
                          <a:pt x="3266" y="156"/>
                        </a:lnTo>
                        <a:lnTo>
                          <a:pt x="3324" y="178"/>
                        </a:lnTo>
                        <a:lnTo>
                          <a:pt x="3382" y="202"/>
                        </a:lnTo>
                        <a:lnTo>
                          <a:pt x="3382" y="202"/>
                        </a:lnTo>
                        <a:lnTo>
                          <a:pt x="3440" y="228"/>
                        </a:lnTo>
                        <a:lnTo>
                          <a:pt x="3498" y="254"/>
                        </a:lnTo>
                        <a:lnTo>
                          <a:pt x="3554" y="282"/>
                        </a:lnTo>
                        <a:lnTo>
                          <a:pt x="3608" y="312"/>
                        </a:lnTo>
                        <a:lnTo>
                          <a:pt x="3664" y="342"/>
                        </a:lnTo>
                        <a:lnTo>
                          <a:pt x="3716" y="374"/>
                        </a:lnTo>
                        <a:lnTo>
                          <a:pt x="3770" y="406"/>
                        </a:lnTo>
                        <a:lnTo>
                          <a:pt x="3822" y="440"/>
                        </a:lnTo>
                        <a:lnTo>
                          <a:pt x="3872" y="476"/>
                        </a:lnTo>
                        <a:lnTo>
                          <a:pt x="3922" y="512"/>
                        </a:lnTo>
                        <a:lnTo>
                          <a:pt x="3972" y="550"/>
                        </a:lnTo>
                        <a:lnTo>
                          <a:pt x="4020" y="590"/>
                        </a:lnTo>
                        <a:lnTo>
                          <a:pt x="4068" y="630"/>
                        </a:lnTo>
                        <a:lnTo>
                          <a:pt x="4114" y="670"/>
                        </a:lnTo>
                        <a:lnTo>
                          <a:pt x="4160" y="712"/>
                        </a:lnTo>
                        <a:lnTo>
                          <a:pt x="4204" y="756"/>
                        </a:lnTo>
                        <a:lnTo>
                          <a:pt x="4204" y="756"/>
                        </a:lnTo>
                        <a:lnTo>
                          <a:pt x="4246" y="800"/>
                        </a:lnTo>
                        <a:lnTo>
                          <a:pt x="4288" y="846"/>
                        </a:lnTo>
                        <a:lnTo>
                          <a:pt x="4330" y="892"/>
                        </a:lnTo>
                        <a:lnTo>
                          <a:pt x="4370" y="940"/>
                        </a:lnTo>
                        <a:lnTo>
                          <a:pt x="4410" y="988"/>
                        </a:lnTo>
                        <a:lnTo>
                          <a:pt x="4446" y="1036"/>
                        </a:lnTo>
                        <a:lnTo>
                          <a:pt x="4484" y="1086"/>
                        </a:lnTo>
                        <a:lnTo>
                          <a:pt x="4518" y="1138"/>
                        </a:lnTo>
                        <a:lnTo>
                          <a:pt x="4552" y="1190"/>
                        </a:lnTo>
                        <a:lnTo>
                          <a:pt x="4586" y="1242"/>
                        </a:lnTo>
                        <a:lnTo>
                          <a:pt x="4618" y="1296"/>
                        </a:lnTo>
                        <a:lnTo>
                          <a:pt x="4648" y="1350"/>
                        </a:lnTo>
                        <a:lnTo>
                          <a:pt x="4678" y="1406"/>
                        </a:lnTo>
                        <a:lnTo>
                          <a:pt x="4706" y="1462"/>
                        </a:lnTo>
                        <a:lnTo>
                          <a:pt x="4732" y="1518"/>
                        </a:lnTo>
                        <a:lnTo>
                          <a:pt x="4756" y="1576"/>
                        </a:lnTo>
                        <a:lnTo>
                          <a:pt x="0" y="1576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chemeClr val="bg1">
                          <a:alpha val="75000"/>
                        </a:schemeClr>
                      </a:gs>
                      <a:gs pos="100000">
                        <a:schemeClr val="bg1">
                          <a:gamma/>
                          <a:tint val="0"/>
                          <a:invGamma/>
                          <a:alpha val="0"/>
                        </a:schemeClr>
                      </a:gs>
                    </a:gsLst>
                    <a:lin ang="5400000" scaled="1"/>
                  </a:gradFill>
                  <a:ln w="9525" cap="flat" cmpd="sng">
                    <a:noFill/>
                    <a:prstDash val="solid"/>
                    <a:rou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CN" altLang="en-US" b="0"/>
                  </a:p>
                </p:txBody>
              </p:sp>
              <p:sp>
                <p:nvSpPr>
                  <p:cNvPr id="142" name="Oval 57"/>
                  <p:cNvSpPr>
                    <a:spLocks noChangeArrowheads="1"/>
                  </p:cNvSpPr>
                  <p:nvPr/>
                </p:nvSpPr>
                <p:spPr bwMode="auto">
                  <a:xfrm>
                    <a:off x="1771" y="1843"/>
                    <a:ext cx="227" cy="204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chemeClr val="bg1"/>
                      </a:gs>
                      <a:gs pos="100000">
                        <a:srgbClr val="67ABF5"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 b="0"/>
                  </a:p>
                </p:txBody>
              </p:sp>
            </p:grpSp>
          </p:grpSp>
        </p:grpSp>
      </p:grpSp>
      <p:grpSp>
        <p:nvGrpSpPr>
          <p:cNvPr id="143" name="组合 142"/>
          <p:cNvGrpSpPr/>
          <p:nvPr/>
        </p:nvGrpSpPr>
        <p:grpSpPr>
          <a:xfrm>
            <a:off x="3094328" y="5356037"/>
            <a:ext cx="4684353" cy="435247"/>
            <a:chOff x="2994392" y="1577185"/>
            <a:chExt cx="4684353" cy="435247"/>
          </a:xfrm>
        </p:grpSpPr>
        <p:sp>
          <p:nvSpPr>
            <p:cNvPr id="144" name="矩形 143"/>
            <p:cNvSpPr/>
            <p:nvPr/>
          </p:nvSpPr>
          <p:spPr>
            <a:xfrm>
              <a:off x="3332336" y="1577185"/>
              <a:ext cx="4346409" cy="435247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 lvl="0" defTabSz="457200">
                <a:lnSpc>
                  <a:spcPct val="120000"/>
                </a:lnSpc>
                <a:defRPr/>
              </a:pPr>
              <a:r>
                <a:rPr lang="zh-CN" altLang="en-US" sz="2000" dirty="0">
                  <a:solidFill>
                    <a:srgbClr val="002060"/>
                  </a:solidFill>
                  <a:cs typeface="Times New Roman" panose="02020603050405020304" pitchFamily="18" charset="0"/>
                  <a:sym typeface="字魂105号-简雅黑" panose="00000500000000000000" pitchFamily="2" charset="-122"/>
                </a:rPr>
                <a:t>指程序中某些代码不能满足特定需求</a:t>
              </a:r>
              <a:endParaRPr lang="zh-CN" altLang="en-US" sz="2000" dirty="0">
                <a:solidFill>
                  <a:srgbClr val="002060"/>
                </a:solidFill>
                <a:cs typeface="Times New Roman" panose="02020603050405020304" pitchFamily="18" charset="0"/>
                <a:sym typeface="字魂105号-简雅黑" panose="00000500000000000000" pitchFamily="2" charset="-122"/>
              </a:endParaRPr>
            </a:p>
          </p:txBody>
        </p:sp>
        <p:grpSp>
          <p:nvGrpSpPr>
            <p:cNvPr id="145" name="组合 144"/>
            <p:cNvGrpSpPr/>
            <p:nvPr/>
          </p:nvGrpSpPr>
          <p:grpSpPr>
            <a:xfrm>
              <a:off x="2994392" y="1682776"/>
              <a:ext cx="264745" cy="302955"/>
              <a:chOff x="9653234" y="2771751"/>
              <a:chExt cx="349200" cy="399600"/>
            </a:xfrm>
          </p:grpSpPr>
          <p:grpSp>
            <p:nvGrpSpPr>
              <p:cNvPr id="146" name="Group 58"/>
              <p:cNvGrpSpPr/>
              <p:nvPr/>
            </p:nvGrpSpPr>
            <p:grpSpPr bwMode="auto">
              <a:xfrm>
                <a:off x="9653234" y="2771751"/>
                <a:ext cx="349200" cy="399600"/>
                <a:chOff x="3061" y="-879"/>
                <a:chExt cx="614" cy="702"/>
              </a:xfrm>
            </p:grpSpPr>
            <p:sp>
              <p:nvSpPr>
                <p:cNvPr id="148" name="Oval 59"/>
                <p:cNvSpPr>
                  <a:spLocks noChangeArrowheads="1"/>
                </p:cNvSpPr>
                <p:nvPr/>
              </p:nvSpPr>
              <p:spPr bwMode="auto">
                <a:xfrm>
                  <a:off x="3061" y="-380"/>
                  <a:ext cx="590" cy="203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tx1">
                        <a:alpha val="50000"/>
                      </a:schemeClr>
                    </a:gs>
                    <a:gs pos="100000">
                      <a:schemeClr val="tx1">
                        <a:gamma/>
                        <a:shade val="46275"/>
                        <a:invGamma/>
                        <a:alpha val="0"/>
                      </a:schemeClr>
                    </a:gs>
                  </a:gsLst>
                  <a:path path="shape">
                    <a:fillToRect l="50000" t="50000" r="50000" b="50000"/>
                  </a:path>
                </a:gradFill>
                <a:ln w="31750" cap="rnd" algn="ctr">
                  <a:noFill/>
                  <a:prstDash val="sysDot"/>
                  <a:rou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 b="0">
                    <a:solidFill>
                      <a:srgbClr val="002060"/>
                    </a:solidFill>
                  </a:endParaRPr>
                </a:p>
              </p:txBody>
            </p:sp>
            <p:grpSp>
              <p:nvGrpSpPr>
                <p:cNvPr id="149" name="Group 60"/>
                <p:cNvGrpSpPr/>
                <p:nvPr/>
              </p:nvGrpSpPr>
              <p:grpSpPr bwMode="auto">
                <a:xfrm>
                  <a:off x="3062" y="-879"/>
                  <a:ext cx="613" cy="613"/>
                  <a:chOff x="2335" y="1139"/>
                  <a:chExt cx="1089" cy="1089"/>
                </a:xfrm>
              </p:grpSpPr>
              <p:sp>
                <p:nvSpPr>
                  <p:cNvPr id="150" name="Oval 61"/>
                  <p:cNvSpPr>
                    <a:spLocks noChangeArrowheads="1"/>
                  </p:cNvSpPr>
                  <p:nvPr/>
                </p:nvSpPr>
                <p:spPr bwMode="auto">
                  <a:xfrm>
                    <a:off x="2335" y="1139"/>
                    <a:ext cx="1089" cy="1089"/>
                  </a:xfrm>
                  <a:prstGeom prst="ellipse">
                    <a:avLst/>
                  </a:prstGeom>
                  <a:solidFill>
                    <a:srgbClr val="7030A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 b="0">
                      <a:solidFill>
                        <a:srgbClr val="002060"/>
                      </a:solidFill>
                    </a:endParaRPr>
                  </a:p>
                </p:txBody>
              </p:sp>
              <p:sp>
                <p:nvSpPr>
                  <p:cNvPr id="151" name="Freeform 63"/>
                  <p:cNvSpPr/>
                  <p:nvPr/>
                </p:nvSpPr>
                <p:spPr bwMode="auto">
                  <a:xfrm>
                    <a:off x="2419" y="1169"/>
                    <a:ext cx="917" cy="297"/>
                  </a:xfrm>
                  <a:custGeom>
                    <a:avLst/>
                    <a:gdLst/>
                    <a:ahLst/>
                    <a:cxnLst>
                      <a:cxn ang="0">
                        <a:pos x="0" y="1576"/>
                      </a:cxn>
                      <a:cxn ang="0">
                        <a:pos x="50" y="1462"/>
                      </a:cxn>
                      <a:cxn ang="0">
                        <a:pos x="108" y="1350"/>
                      </a:cxn>
                      <a:cxn ang="0">
                        <a:pos x="170" y="1242"/>
                      </a:cxn>
                      <a:cxn ang="0">
                        <a:pos x="238" y="1138"/>
                      </a:cxn>
                      <a:cxn ang="0">
                        <a:pos x="310" y="1036"/>
                      </a:cxn>
                      <a:cxn ang="0">
                        <a:pos x="386" y="940"/>
                      </a:cxn>
                      <a:cxn ang="0">
                        <a:pos x="468" y="846"/>
                      </a:cxn>
                      <a:cxn ang="0">
                        <a:pos x="552" y="756"/>
                      </a:cxn>
                      <a:cxn ang="0">
                        <a:pos x="596" y="712"/>
                      </a:cxn>
                      <a:cxn ang="0">
                        <a:pos x="688" y="630"/>
                      </a:cxn>
                      <a:cxn ang="0">
                        <a:pos x="784" y="550"/>
                      </a:cxn>
                      <a:cxn ang="0">
                        <a:pos x="884" y="476"/>
                      </a:cxn>
                      <a:cxn ang="0">
                        <a:pos x="986" y="406"/>
                      </a:cxn>
                      <a:cxn ang="0">
                        <a:pos x="1092" y="342"/>
                      </a:cxn>
                      <a:cxn ang="0">
                        <a:pos x="1202" y="282"/>
                      </a:cxn>
                      <a:cxn ang="0">
                        <a:pos x="1316" y="228"/>
                      </a:cxn>
                      <a:cxn ang="0">
                        <a:pos x="1374" y="202"/>
                      </a:cxn>
                      <a:cxn ang="0">
                        <a:pos x="1490" y="156"/>
                      </a:cxn>
                      <a:cxn ang="0">
                        <a:pos x="1610" y="116"/>
                      </a:cxn>
                      <a:cxn ang="0">
                        <a:pos x="1732" y="80"/>
                      </a:cxn>
                      <a:cxn ang="0">
                        <a:pos x="1858" y="52"/>
                      </a:cxn>
                      <a:cxn ang="0">
                        <a:pos x="1984" y="30"/>
                      </a:cxn>
                      <a:cxn ang="0">
                        <a:pos x="2114" y="12"/>
                      </a:cxn>
                      <a:cxn ang="0">
                        <a:pos x="2246" y="2"/>
                      </a:cxn>
                      <a:cxn ang="0">
                        <a:pos x="2378" y="0"/>
                      </a:cxn>
                      <a:cxn ang="0">
                        <a:pos x="2444" y="0"/>
                      </a:cxn>
                      <a:cxn ang="0">
                        <a:pos x="2576" y="8"/>
                      </a:cxn>
                      <a:cxn ang="0">
                        <a:pos x="2706" y="20"/>
                      </a:cxn>
                      <a:cxn ang="0">
                        <a:pos x="2834" y="40"/>
                      </a:cxn>
                      <a:cxn ang="0">
                        <a:pos x="2962" y="66"/>
                      </a:cxn>
                      <a:cxn ang="0">
                        <a:pos x="3084" y="98"/>
                      </a:cxn>
                      <a:cxn ang="0">
                        <a:pos x="3206" y="136"/>
                      </a:cxn>
                      <a:cxn ang="0">
                        <a:pos x="3324" y="178"/>
                      </a:cxn>
                      <a:cxn ang="0">
                        <a:pos x="3382" y="202"/>
                      </a:cxn>
                      <a:cxn ang="0">
                        <a:pos x="3498" y="254"/>
                      </a:cxn>
                      <a:cxn ang="0">
                        <a:pos x="3608" y="312"/>
                      </a:cxn>
                      <a:cxn ang="0">
                        <a:pos x="3716" y="374"/>
                      </a:cxn>
                      <a:cxn ang="0">
                        <a:pos x="3822" y="440"/>
                      </a:cxn>
                      <a:cxn ang="0">
                        <a:pos x="3922" y="512"/>
                      </a:cxn>
                      <a:cxn ang="0">
                        <a:pos x="4020" y="590"/>
                      </a:cxn>
                      <a:cxn ang="0">
                        <a:pos x="4114" y="670"/>
                      </a:cxn>
                      <a:cxn ang="0">
                        <a:pos x="4204" y="756"/>
                      </a:cxn>
                      <a:cxn ang="0">
                        <a:pos x="4246" y="800"/>
                      </a:cxn>
                      <a:cxn ang="0">
                        <a:pos x="4330" y="892"/>
                      </a:cxn>
                      <a:cxn ang="0">
                        <a:pos x="4410" y="988"/>
                      </a:cxn>
                      <a:cxn ang="0">
                        <a:pos x="4484" y="1086"/>
                      </a:cxn>
                      <a:cxn ang="0">
                        <a:pos x="4552" y="1190"/>
                      </a:cxn>
                      <a:cxn ang="0">
                        <a:pos x="4618" y="1296"/>
                      </a:cxn>
                      <a:cxn ang="0">
                        <a:pos x="4678" y="1406"/>
                      </a:cxn>
                      <a:cxn ang="0">
                        <a:pos x="4732" y="1518"/>
                      </a:cxn>
                      <a:cxn ang="0">
                        <a:pos x="0" y="1576"/>
                      </a:cxn>
                    </a:cxnLst>
                    <a:rect l="0" t="0" r="r" b="b"/>
                    <a:pathLst>
                      <a:path w="4756" h="1576">
                        <a:moveTo>
                          <a:pt x="0" y="1576"/>
                        </a:moveTo>
                        <a:lnTo>
                          <a:pt x="0" y="1576"/>
                        </a:lnTo>
                        <a:lnTo>
                          <a:pt x="24" y="1518"/>
                        </a:lnTo>
                        <a:lnTo>
                          <a:pt x="50" y="1462"/>
                        </a:lnTo>
                        <a:lnTo>
                          <a:pt x="78" y="1406"/>
                        </a:lnTo>
                        <a:lnTo>
                          <a:pt x="108" y="1350"/>
                        </a:lnTo>
                        <a:lnTo>
                          <a:pt x="138" y="1296"/>
                        </a:lnTo>
                        <a:lnTo>
                          <a:pt x="170" y="1242"/>
                        </a:lnTo>
                        <a:lnTo>
                          <a:pt x="204" y="1190"/>
                        </a:lnTo>
                        <a:lnTo>
                          <a:pt x="238" y="1138"/>
                        </a:lnTo>
                        <a:lnTo>
                          <a:pt x="272" y="1086"/>
                        </a:lnTo>
                        <a:lnTo>
                          <a:pt x="310" y="1036"/>
                        </a:lnTo>
                        <a:lnTo>
                          <a:pt x="348" y="988"/>
                        </a:lnTo>
                        <a:lnTo>
                          <a:pt x="386" y="940"/>
                        </a:lnTo>
                        <a:lnTo>
                          <a:pt x="426" y="892"/>
                        </a:lnTo>
                        <a:lnTo>
                          <a:pt x="468" y="846"/>
                        </a:lnTo>
                        <a:lnTo>
                          <a:pt x="510" y="800"/>
                        </a:lnTo>
                        <a:lnTo>
                          <a:pt x="552" y="756"/>
                        </a:lnTo>
                        <a:lnTo>
                          <a:pt x="552" y="756"/>
                        </a:lnTo>
                        <a:lnTo>
                          <a:pt x="596" y="712"/>
                        </a:lnTo>
                        <a:lnTo>
                          <a:pt x="642" y="670"/>
                        </a:lnTo>
                        <a:lnTo>
                          <a:pt x="688" y="630"/>
                        </a:lnTo>
                        <a:lnTo>
                          <a:pt x="736" y="590"/>
                        </a:lnTo>
                        <a:lnTo>
                          <a:pt x="784" y="550"/>
                        </a:lnTo>
                        <a:lnTo>
                          <a:pt x="834" y="512"/>
                        </a:lnTo>
                        <a:lnTo>
                          <a:pt x="884" y="476"/>
                        </a:lnTo>
                        <a:lnTo>
                          <a:pt x="934" y="440"/>
                        </a:lnTo>
                        <a:lnTo>
                          <a:pt x="986" y="406"/>
                        </a:lnTo>
                        <a:lnTo>
                          <a:pt x="1040" y="374"/>
                        </a:lnTo>
                        <a:lnTo>
                          <a:pt x="1092" y="342"/>
                        </a:lnTo>
                        <a:lnTo>
                          <a:pt x="1148" y="312"/>
                        </a:lnTo>
                        <a:lnTo>
                          <a:pt x="1202" y="282"/>
                        </a:lnTo>
                        <a:lnTo>
                          <a:pt x="1258" y="254"/>
                        </a:lnTo>
                        <a:lnTo>
                          <a:pt x="1316" y="228"/>
                        </a:lnTo>
                        <a:lnTo>
                          <a:pt x="1374" y="202"/>
                        </a:lnTo>
                        <a:lnTo>
                          <a:pt x="1374" y="202"/>
                        </a:lnTo>
                        <a:lnTo>
                          <a:pt x="1432" y="178"/>
                        </a:lnTo>
                        <a:lnTo>
                          <a:pt x="1490" y="156"/>
                        </a:lnTo>
                        <a:lnTo>
                          <a:pt x="1550" y="136"/>
                        </a:lnTo>
                        <a:lnTo>
                          <a:pt x="1610" y="116"/>
                        </a:lnTo>
                        <a:lnTo>
                          <a:pt x="1672" y="98"/>
                        </a:lnTo>
                        <a:lnTo>
                          <a:pt x="1732" y="80"/>
                        </a:lnTo>
                        <a:lnTo>
                          <a:pt x="1794" y="66"/>
                        </a:lnTo>
                        <a:lnTo>
                          <a:pt x="1858" y="52"/>
                        </a:lnTo>
                        <a:lnTo>
                          <a:pt x="1922" y="40"/>
                        </a:lnTo>
                        <a:lnTo>
                          <a:pt x="1984" y="30"/>
                        </a:lnTo>
                        <a:lnTo>
                          <a:pt x="2050" y="20"/>
                        </a:lnTo>
                        <a:lnTo>
                          <a:pt x="2114" y="12"/>
                        </a:lnTo>
                        <a:lnTo>
                          <a:pt x="2180" y="8"/>
                        </a:lnTo>
                        <a:lnTo>
                          <a:pt x="2246" y="2"/>
                        </a:lnTo>
                        <a:lnTo>
                          <a:pt x="2312" y="0"/>
                        </a:lnTo>
                        <a:lnTo>
                          <a:pt x="2378" y="0"/>
                        </a:lnTo>
                        <a:lnTo>
                          <a:pt x="2378" y="0"/>
                        </a:lnTo>
                        <a:lnTo>
                          <a:pt x="2444" y="0"/>
                        </a:lnTo>
                        <a:lnTo>
                          <a:pt x="2510" y="2"/>
                        </a:lnTo>
                        <a:lnTo>
                          <a:pt x="2576" y="8"/>
                        </a:lnTo>
                        <a:lnTo>
                          <a:pt x="2642" y="12"/>
                        </a:lnTo>
                        <a:lnTo>
                          <a:pt x="2706" y="20"/>
                        </a:lnTo>
                        <a:lnTo>
                          <a:pt x="2772" y="30"/>
                        </a:lnTo>
                        <a:lnTo>
                          <a:pt x="2834" y="40"/>
                        </a:lnTo>
                        <a:lnTo>
                          <a:pt x="2898" y="52"/>
                        </a:lnTo>
                        <a:lnTo>
                          <a:pt x="2962" y="66"/>
                        </a:lnTo>
                        <a:lnTo>
                          <a:pt x="3024" y="80"/>
                        </a:lnTo>
                        <a:lnTo>
                          <a:pt x="3084" y="98"/>
                        </a:lnTo>
                        <a:lnTo>
                          <a:pt x="3146" y="116"/>
                        </a:lnTo>
                        <a:lnTo>
                          <a:pt x="3206" y="136"/>
                        </a:lnTo>
                        <a:lnTo>
                          <a:pt x="3266" y="156"/>
                        </a:lnTo>
                        <a:lnTo>
                          <a:pt x="3324" y="178"/>
                        </a:lnTo>
                        <a:lnTo>
                          <a:pt x="3382" y="202"/>
                        </a:lnTo>
                        <a:lnTo>
                          <a:pt x="3382" y="202"/>
                        </a:lnTo>
                        <a:lnTo>
                          <a:pt x="3440" y="228"/>
                        </a:lnTo>
                        <a:lnTo>
                          <a:pt x="3498" y="254"/>
                        </a:lnTo>
                        <a:lnTo>
                          <a:pt x="3554" y="282"/>
                        </a:lnTo>
                        <a:lnTo>
                          <a:pt x="3608" y="312"/>
                        </a:lnTo>
                        <a:lnTo>
                          <a:pt x="3664" y="342"/>
                        </a:lnTo>
                        <a:lnTo>
                          <a:pt x="3716" y="374"/>
                        </a:lnTo>
                        <a:lnTo>
                          <a:pt x="3770" y="406"/>
                        </a:lnTo>
                        <a:lnTo>
                          <a:pt x="3822" y="440"/>
                        </a:lnTo>
                        <a:lnTo>
                          <a:pt x="3872" y="476"/>
                        </a:lnTo>
                        <a:lnTo>
                          <a:pt x="3922" y="512"/>
                        </a:lnTo>
                        <a:lnTo>
                          <a:pt x="3972" y="550"/>
                        </a:lnTo>
                        <a:lnTo>
                          <a:pt x="4020" y="590"/>
                        </a:lnTo>
                        <a:lnTo>
                          <a:pt x="4068" y="630"/>
                        </a:lnTo>
                        <a:lnTo>
                          <a:pt x="4114" y="670"/>
                        </a:lnTo>
                        <a:lnTo>
                          <a:pt x="4160" y="712"/>
                        </a:lnTo>
                        <a:lnTo>
                          <a:pt x="4204" y="756"/>
                        </a:lnTo>
                        <a:lnTo>
                          <a:pt x="4204" y="756"/>
                        </a:lnTo>
                        <a:lnTo>
                          <a:pt x="4246" y="800"/>
                        </a:lnTo>
                        <a:lnTo>
                          <a:pt x="4288" y="846"/>
                        </a:lnTo>
                        <a:lnTo>
                          <a:pt x="4330" y="892"/>
                        </a:lnTo>
                        <a:lnTo>
                          <a:pt x="4370" y="940"/>
                        </a:lnTo>
                        <a:lnTo>
                          <a:pt x="4410" y="988"/>
                        </a:lnTo>
                        <a:lnTo>
                          <a:pt x="4446" y="1036"/>
                        </a:lnTo>
                        <a:lnTo>
                          <a:pt x="4484" y="1086"/>
                        </a:lnTo>
                        <a:lnTo>
                          <a:pt x="4518" y="1138"/>
                        </a:lnTo>
                        <a:lnTo>
                          <a:pt x="4552" y="1190"/>
                        </a:lnTo>
                        <a:lnTo>
                          <a:pt x="4586" y="1242"/>
                        </a:lnTo>
                        <a:lnTo>
                          <a:pt x="4618" y="1296"/>
                        </a:lnTo>
                        <a:lnTo>
                          <a:pt x="4648" y="1350"/>
                        </a:lnTo>
                        <a:lnTo>
                          <a:pt x="4678" y="1406"/>
                        </a:lnTo>
                        <a:lnTo>
                          <a:pt x="4706" y="1462"/>
                        </a:lnTo>
                        <a:lnTo>
                          <a:pt x="4732" y="1518"/>
                        </a:lnTo>
                        <a:lnTo>
                          <a:pt x="4756" y="1576"/>
                        </a:lnTo>
                        <a:lnTo>
                          <a:pt x="0" y="1576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chemeClr val="bg1">
                          <a:alpha val="75000"/>
                        </a:schemeClr>
                      </a:gs>
                      <a:gs pos="100000">
                        <a:schemeClr val="bg1">
                          <a:gamma/>
                          <a:tint val="0"/>
                          <a:invGamma/>
                          <a:alpha val="0"/>
                        </a:schemeClr>
                      </a:gs>
                    </a:gsLst>
                    <a:lin ang="5400000" scaled="1"/>
                  </a:gradFill>
                  <a:ln w="9525" cap="flat" cmpd="sng">
                    <a:noFill/>
                    <a:prstDash val="solid"/>
                    <a:rou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CN" altLang="en-US" b="0">
                      <a:solidFill>
                        <a:srgbClr val="002060"/>
                      </a:solidFill>
                    </a:endParaRPr>
                  </a:p>
                </p:txBody>
              </p:sp>
            </p:grpSp>
          </p:grpSp>
          <p:sp>
            <p:nvSpPr>
              <p:cNvPr id="147" name="Oval 57"/>
              <p:cNvSpPr>
                <a:spLocks noChangeArrowheads="1"/>
              </p:cNvSpPr>
              <p:nvPr/>
            </p:nvSpPr>
            <p:spPr bwMode="auto">
              <a:xfrm>
                <a:off x="9799651" y="2798037"/>
                <a:ext cx="72710" cy="65529"/>
              </a:xfrm>
              <a:prstGeom prst="ellipse">
                <a:avLst/>
              </a:prstGeom>
              <a:gradFill rotWithShape="1">
                <a:gsLst>
                  <a:gs pos="0">
                    <a:schemeClr val="bg1"/>
                  </a:gs>
                  <a:gs pos="100000">
                    <a:srgbClr val="67ABF5"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none" anchor="ctr"/>
              <a:lstStyle/>
              <a:p>
                <a:endParaRPr lang="zh-CN" altLang="en-US" b="0">
                  <a:solidFill>
                    <a:srgbClr val="002060"/>
                  </a:solidFill>
                </a:endParaRPr>
              </a:p>
            </p:txBody>
          </p:sp>
        </p:grpSp>
      </p:grpSp>
      <p:sp>
        <p:nvSpPr>
          <p:cNvPr id="91" name="文本框 90"/>
          <p:cNvSpPr txBox="1"/>
          <p:nvPr/>
        </p:nvSpPr>
        <p:spPr>
          <a:xfrm>
            <a:off x="1674000" y="97200"/>
            <a:ext cx="403187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000" dirty="0">
                <a:solidFill>
                  <a:schemeClr val="accent1">
                    <a:lumMod val="50000"/>
                  </a:schemeClr>
                </a:solidFill>
                <a:latin typeface="+mj-ea"/>
                <a:ea typeface="+mj-ea"/>
              </a:rPr>
              <a:t>一、网络攻击八种形式</a:t>
            </a:r>
            <a:endParaRPr lang="zh-CN" altLang="en-US" sz="3000" dirty="0">
              <a:solidFill>
                <a:schemeClr val="accent1">
                  <a:lumMod val="50000"/>
                </a:schemeClr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  <p:bldLst>
      <p:bldP spid="9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直接连接符 38"/>
          <p:cNvCxnSpPr/>
          <p:nvPr/>
        </p:nvCxnSpPr>
        <p:spPr>
          <a:xfrm>
            <a:off x="1825923" y="778797"/>
            <a:ext cx="10240948" cy="0"/>
          </a:xfrm>
          <a:prstGeom prst="line">
            <a:avLst/>
          </a:prstGeom>
          <a:ln w="127000" cmpd="thinThick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组合 1"/>
          <p:cNvGrpSpPr/>
          <p:nvPr/>
        </p:nvGrpSpPr>
        <p:grpSpPr>
          <a:xfrm>
            <a:off x="2274219" y="970096"/>
            <a:ext cx="2034691" cy="492443"/>
            <a:chOff x="709057" y="2645517"/>
            <a:chExt cx="2278651" cy="551487"/>
          </a:xfrm>
        </p:grpSpPr>
        <p:sp>
          <p:nvSpPr>
            <p:cNvPr id="4" name="矩形 3"/>
            <p:cNvSpPr/>
            <p:nvPr/>
          </p:nvSpPr>
          <p:spPr>
            <a:xfrm>
              <a:off x="888000" y="2645517"/>
              <a:ext cx="2099707" cy="5514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600" b="1" dirty="0">
                  <a:solidFill>
                    <a:schemeClr val="accent1">
                      <a:lumMod val="75000"/>
                    </a:schemeClr>
                  </a:solidFill>
                  <a:ea typeface="+mj-ea"/>
                </a:rPr>
                <a:t>4. </a:t>
              </a:r>
              <a:r>
                <a:rPr lang="zh-CN" altLang="en-US" sz="2600" b="1" dirty="0">
                  <a:solidFill>
                    <a:schemeClr val="accent1">
                      <a:lumMod val="75000"/>
                    </a:schemeClr>
                  </a:solidFill>
                  <a:ea typeface="+mj-ea"/>
                </a:rPr>
                <a:t>认证失效</a:t>
              </a:r>
              <a:endParaRPr lang="zh-CN" altLang="en-US" sz="2600" b="1" dirty="0">
                <a:solidFill>
                  <a:schemeClr val="accent1">
                    <a:lumMod val="75000"/>
                  </a:schemeClr>
                </a:solidFill>
                <a:ea typeface="+mj-ea"/>
              </a:endParaRPr>
            </a:p>
          </p:txBody>
        </p:sp>
        <p:grpSp>
          <p:nvGrpSpPr>
            <p:cNvPr id="5" name="组合 4"/>
            <p:cNvGrpSpPr/>
            <p:nvPr/>
          </p:nvGrpSpPr>
          <p:grpSpPr>
            <a:xfrm>
              <a:off x="709057" y="2662078"/>
              <a:ext cx="2278651" cy="498556"/>
              <a:chOff x="998029" y="699619"/>
              <a:chExt cx="3100401" cy="678350"/>
            </a:xfrm>
          </p:grpSpPr>
          <p:cxnSp>
            <p:nvCxnSpPr>
              <p:cNvPr id="6" name="直接连接符 5"/>
              <p:cNvCxnSpPr/>
              <p:nvPr/>
            </p:nvCxnSpPr>
            <p:spPr>
              <a:xfrm>
                <a:off x="998029" y="738641"/>
                <a:ext cx="0" cy="595657"/>
              </a:xfrm>
              <a:prstGeom prst="line">
                <a:avLst/>
              </a:prstGeom>
              <a:ln>
                <a:solidFill>
                  <a:srgbClr val="294EA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直接连接符 6"/>
              <p:cNvCxnSpPr/>
              <p:nvPr/>
            </p:nvCxnSpPr>
            <p:spPr>
              <a:xfrm>
                <a:off x="1045654" y="736260"/>
                <a:ext cx="0" cy="593560"/>
              </a:xfrm>
              <a:prstGeom prst="line">
                <a:avLst/>
              </a:prstGeom>
              <a:ln>
                <a:solidFill>
                  <a:srgbClr val="294EA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直接连接符 8"/>
              <p:cNvCxnSpPr/>
              <p:nvPr/>
            </p:nvCxnSpPr>
            <p:spPr>
              <a:xfrm flipH="1">
                <a:off x="998031" y="1331691"/>
                <a:ext cx="3100399" cy="0"/>
              </a:xfrm>
              <a:prstGeom prst="line">
                <a:avLst/>
              </a:prstGeom>
              <a:ln>
                <a:solidFill>
                  <a:srgbClr val="294EA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矩形 9"/>
              <p:cNvSpPr/>
              <p:nvPr/>
            </p:nvSpPr>
            <p:spPr>
              <a:xfrm>
                <a:off x="1087156" y="699619"/>
                <a:ext cx="148860" cy="678350"/>
              </a:xfrm>
              <a:prstGeom prst="rect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7204" tIns="33602" rIns="67204" bIns="33602" numCol="1" spcCol="0" rtlCol="0" fromWordArt="0" anchor="ctr" anchorCtr="0" forceAA="0" compatLnSpc="1">
                <a:noAutofit/>
              </a:bodyPr>
              <a:lstStyle/>
              <a:p>
                <a:endParaRPr lang="zh-CN" altLang="en-US" sz="1050" b="1">
                  <a:ea typeface="+mj-ea"/>
                </a:endParaRPr>
              </a:p>
            </p:txBody>
          </p:sp>
        </p:grpSp>
      </p:grpSp>
      <p:grpSp>
        <p:nvGrpSpPr>
          <p:cNvPr id="11" name="组合 10"/>
          <p:cNvGrpSpPr/>
          <p:nvPr/>
        </p:nvGrpSpPr>
        <p:grpSpPr>
          <a:xfrm>
            <a:off x="2321398" y="1590576"/>
            <a:ext cx="9041307" cy="958234"/>
            <a:chOff x="2822921" y="1804416"/>
            <a:chExt cx="5348805" cy="1427936"/>
          </a:xfrm>
        </p:grpSpPr>
        <p:grpSp>
          <p:nvGrpSpPr>
            <p:cNvPr id="12" name="组合 11"/>
            <p:cNvGrpSpPr/>
            <p:nvPr/>
          </p:nvGrpSpPr>
          <p:grpSpPr>
            <a:xfrm>
              <a:off x="2822921" y="1804416"/>
              <a:ext cx="5348805" cy="1427936"/>
              <a:chOff x="611213" y="2375488"/>
              <a:chExt cx="4700805" cy="2509542"/>
            </a:xfrm>
          </p:grpSpPr>
          <p:sp>
            <p:nvSpPr>
              <p:cNvPr id="15" name="圆角矩形 16"/>
              <p:cNvSpPr/>
              <p:nvPr/>
            </p:nvSpPr>
            <p:spPr>
              <a:xfrm>
                <a:off x="611213" y="2399160"/>
                <a:ext cx="4672494" cy="2485870"/>
              </a:xfrm>
              <a:prstGeom prst="roundRect">
                <a:avLst>
                  <a:gd name="adj" fmla="val 6367"/>
                </a:avLst>
              </a:prstGeom>
              <a:gradFill>
                <a:gsLst>
                  <a:gs pos="100000">
                    <a:srgbClr val="1F4E79">
                      <a:alpha val="20000"/>
                    </a:srgbClr>
                  </a:gs>
                  <a:gs pos="0">
                    <a:srgbClr val="1F4E79">
                      <a:alpha val="20000"/>
                    </a:srgbClr>
                  </a:gs>
                  <a:gs pos="51000">
                    <a:srgbClr val="ABDBFF">
                      <a:alpha val="0"/>
                    </a:srgbClr>
                  </a:gs>
                </a:gsLst>
                <a:lin ang="9600000" scaled="0"/>
              </a:gra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6" name="圆角矩形 16"/>
              <p:cNvSpPr/>
              <p:nvPr/>
            </p:nvSpPr>
            <p:spPr>
              <a:xfrm>
                <a:off x="657023" y="2375488"/>
                <a:ext cx="4654995" cy="2478287"/>
              </a:xfrm>
              <a:prstGeom prst="roundRect">
                <a:avLst>
                  <a:gd name="adj" fmla="val 6367"/>
                </a:avLst>
              </a:prstGeom>
              <a:noFill/>
              <a:ln w="28575">
                <a:gradFill>
                  <a:gsLst>
                    <a:gs pos="54000">
                      <a:schemeClr val="bg1">
                        <a:alpha val="0"/>
                      </a:schemeClr>
                    </a:gs>
                    <a:gs pos="0">
                      <a:srgbClr val="0070C0"/>
                    </a:gs>
                    <a:gs pos="100000">
                      <a:srgbClr val="0070C0"/>
                    </a:gs>
                  </a:gsLst>
                  <a:lin ang="840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ea typeface="等线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14" name="矩形 13"/>
            <p:cNvSpPr/>
            <p:nvPr/>
          </p:nvSpPr>
          <p:spPr>
            <a:xfrm>
              <a:off x="2895679" y="1866367"/>
              <a:ext cx="5239668" cy="127922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  <a:buNone/>
              </a:pPr>
              <a:r>
                <a:rPr lang="zh-CN" altLang="en-US" sz="2000" b="1" dirty="0">
                  <a:solidFill>
                    <a:srgbClr val="002060"/>
                  </a:solidFill>
                </a:rPr>
                <a:t>        认证机制失效易导致服务器被攻击者欺骗，此类攻击会使系统对访问者所采取的身份认证措施无效。例如：</a:t>
              </a:r>
              <a:endParaRPr lang="zh-CN" altLang="en-US" sz="2000" b="1" dirty="0">
                <a:solidFill>
                  <a:srgbClr val="002060"/>
                </a:solidFill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1962543" y="2600306"/>
            <a:ext cx="9982408" cy="1440000"/>
            <a:chOff x="2087672" y="2600306"/>
            <a:chExt cx="9982408" cy="1440000"/>
          </a:xfrm>
        </p:grpSpPr>
        <p:sp>
          <p:nvSpPr>
            <p:cNvPr id="17" name="圆柱体 16"/>
            <p:cNvSpPr/>
            <p:nvPr/>
          </p:nvSpPr>
          <p:spPr>
            <a:xfrm>
              <a:off x="2177019" y="2600306"/>
              <a:ext cx="112947" cy="1440000"/>
            </a:xfrm>
            <a:prstGeom prst="can">
              <a:avLst>
                <a:gd name="adj" fmla="val 67166"/>
              </a:avLst>
            </a:prstGeom>
            <a:solidFill>
              <a:schemeClr val="bg1"/>
            </a:solidFill>
            <a:ln w="19050"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8" name="组合 17"/>
            <p:cNvGrpSpPr/>
            <p:nvPr/>
          </p:nvGrpSpPr>
          <p:grpSpPr>
            <a:xfrm>
              <a:off x="2087672" y="2709770"/>
              <a:ext cx="6646543" cy="400110"/>
              <a:chOff x="4295777" y="2022820"/>
              <a:chExt cx="6646543" cy="400110"/>
            </a:xfrm>
          </p:grpSpPr>
          <p:sp>
            <p:nvSpPr>
              <p:cNvPr id="19" name="Oval 77"/>
              <p:cNvSpPr/>
              <p:nvPr/>
            </p:nvSpPr>
            <p:spPr>
              <a:xfrm flipH="1">
                <a:off x="4708728" y="2118297"/>
                <a:ext cx="209982" cy="209156"/>
              </a:xfrm>
              <a:prstGeom prst="roundRect">
                <a:avLst>
                  <a:gd name="adj" fmla="val 50000"/>
                </a:avLst>
              </a:prstGeom>
              <a:solidFill>
                <a:srgbClr val="0070C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" name="Oval 77"/>
              <p:cNvSpPr/>
              <p:nvPr/>
            </p:nvSpPr>
            <p:spPr>
              <a:xfrm flipH="1">
                <a:off x="4295777" y="2223449"/>
                <a:ext cx="520519" cy="179748"/>
              </a:xfrm>
              <a:custGeom>
                <a:avLst/>
                <a:gdLst>
                  <a:gd name="connsiteX0" fmla="*/ 0 w 1862678"/>
                  <a:gd name="connsiteY0" fmla="*/ 229495 h 458990"/>
                  <a:gd name="connsiteX1" fmla="*/ 229495 w 1862678"/>
                  <a:gd name="connsiteY1" fmla="*/ 0 h 458990"/>
                  <a:gd name="connsiteX2" fmla="*/ 1633183 w 1862678"/>
                  <a:gd name="connsiteY2" fmla="*/ 0 h 458990"/>
                  <a:gd name="connsiteX3" fmla="*/ 1862678 w 1862678"/>
                  <a:gd name="connsiteY3" fmla="*/ 229495 h 458990"/>
                  <a:gd name="connsiteX4" fmla="*/ 1862678 w 1862678"/>
                  <a:gd name="connsiteY4" fmla="*/ 229495 h 458990"/>
                  <a:gd name="connsiteX5" fmla="*/ 1633183 w 1862678"/>
                  <a:gd name="connsiteY5" fmla="*/ 458990 h 458990"/>
                  <a:gd name="connsiteX6" fmla="*/ 229495 w 1862678"/>
                  <a:gd name="connsiteY6" fmla="*/ 458990 h 458990"/>
                  <a:gd name="connsiteX7" fmla="*/ 0 w 1862678"/>
                  <a:gd name="connsiteY7" fmla="*/ 229495 h 458990"/>
                  <a:gd name="connsiteX0-1" fmla="*/ 229495 w 1862678"/>
                  <a:gd name="connsiteY0-2" fmla="*/ 458990 h 550430"/>
                  <a:gd name="connsiteX1-3" fmla="*/ 0 w 1862678"/>
                  <a:gd name="connsiteY1-4" fmla="*/ 229495 h 550430"/>
                  <a:gd name="connsiteX2-5" fmla="*/ 229495 w 1862678"/>
                  <a:gd name="connsiteY2-6" fmla="*/ 0 h 550430"/>
                  <a:gd name="connsiteX3-7" fmla="*/ 1633183 w 1862678"/>
                  <a:gd name="connsiteY3-8" fmla="*/ 0 h 550430"/>
                  <a:gd name="connsiteX4-9" fmla="*/ 1862678 w 1862678"/>
                  <a:gd name="connsiteY4-10" fmla="*/ 229495 h 550430"/>
                  <a:gd name="connsiteX5-11" fmla="*/ 1862678 w 1862678"/>
                  <a:gd name="connsiteY5-12" fmla="*/ 229495 h 550430"/>
                  <a:gd name="connsiteX6-13" fmla="*/ 1633183 w 1862678"/>
                  <a:gd name="connsiteY6-14" fmla="*/ 458990 h 550430"/>
                  <a:gd name="connsiteX7-15" fmla="*/ 320935 w 1862678"/>
                  <a:gd name="connsiteY7-16" fmla="*/ 550430 h 550430"/>
                  <a:gd name="connsiteX0-17" fmla="*/ 229495 w 1862678"/>
                  <a:gd name="connsiteY0-18" fmla="*/ 458990 h 458990"/>
                  <a:gd name="connsiteX1-19" fmla="*/ 0 w 1862678"/>
                  <a:gd name="connsiteY1-20" fmla="*/ 229495 h 458990"/>
                  <a:gd name="connsiteX2-21" fmla="*/ 229495 w 1862678"/>
                  <a:gd name="connsiteY2-22" fmla="*/ 0 h 458990"/>
                  <a:gd name="connsiteX3-23" fmla="*/ 1633183 w 1862678"/>
                  <a:gd name="connsiteY3-24" fmla="*/ 0 h 458990"/>
                  <a:gd name="connsiteX4-25" fmla="*/ 1862678 w 1862678"/>
                  <a:gd name="connsiteY4-26" fmla="*/ 229495 h 458990"/>
                  <a:gd name="connsiteX5-27" fmla="*/ 1862678 w 1862678"/>
                  <a:gd name="connsiteY5-28" fmla="*/ 229495 h 458990"/>
                  <a:gd name="connsiteX6-29" fmla="*/ 1633183 w 1862678"/>
                  <a:gd name="connsiteY6-30" fmla="*/ 458990 h 458990"/>
                  <a:gd name="connsiteX0-31" fmla="*/ 0 w 1862678"/>
                  <a:gd name="connsiteY0-32" fmla="*/ 229495 h 458990"/>
                  <a:gd name="connsiteX1-33" fmla="*/ 229495 w 1862678"/>
                  <a:gd name="connsiteY1-34" fmla="*/ 0 h 458990"/>
                  <a:gd name="connsiteX2-35" fmla="*/ 1633183 w 1862678"/>
                  <a:gd name="connsiteY2-36" fmla="*/ 0 h 458990"/>
                  <a:gd name="connsiteX3-37" fmla="*/ 1862678 w 1862678"/>
                  <a:gd name="connsiteY3-38" fmla="*/ 229495 h 458990"/>
                  <a:gd name="connsiteX4-39" fmla="*/ 1862678 w 1862678"/>
                  <a:gd name="connsiteY4-40" fmla="*/ 229495 h 458990"/>
                  <a:gd name="connsiteX5-41" fmla="*/ 1633183 w 1862678"/>
                  <a:gd name="connsiteY5-42" fmla="*/ 458990 h 458990"/>
                  <a:gd name="connsiteX0-43" fmla="*/ 0 w 1633183"/>
                  <a:gd name="connsiteY0-44" fmla="*/ 0 h 458990"/>
                  <a:gd name="connsiteX1-45" fmla="*/ 1403688 w 1633183"/>
                  <a:gd name="connsiteY1-46" fmla="*/ 0 h 458990"/>
                  <a:gd name="connsiteX2-47" fmla="*/ 1633183 w 1633183"/>
                  <a:gd name="connsiteY2-48" fmla="*/ 229495 h 458990"/>
                  <a:gd name="connsiteX3-49" fmla="*/ 1633183 w 1633183"/>
                  <a:gd name="connsiteY3-50" fmla="*/ 229495 h 458990"/>
                  <a:gd name="connsiteX4-51" fmla="*/ 1403688 w 1633183"/>
                  <a:gd name="connsiteY4-52" fmla="*/ 458990 h 458990"/>
                  <a:gd name="connsiteX0-53" fmla="*/ 0 w 1329156"/>
                  <a:gd name="connsiteY0-54" fmla="*/ 0 h 458990"/>
                  <a:gd name="connsiteX1-55" fmla="*/ 1099661 w 1329156"/>
                  <a:gd name="connsiteY1-56" fmla="*/ 0 h 458990"/>
                  <a:gd name="connsiteX2-57" fmla="*/ 1329156 w 1329156"/>
                  <a:gd name="connsiteY2-58" fmla="*/ 229495 h 458990"/>
                  <a:gd name="connsiteX3-59" fmla="*/ 1329156 w 1329156"/>
                  <a:gd name="connsiteY3-60" fmla="*/ 229495 h 458990"/>
                  <a:gd name="connsiteX4-61" fmla="*/ 1099661 w 1329156"/>
                  <a:gd name="connsiteY4-62" fmla="*/ 458990 h 45899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329156" h="458990">
                    <a:moveTo>
                      <a:pt x="0" y="0"/>
                    </a:moveTo>
                    <a:lnTo>
                      <a:pt x="1099661" y="0"/>
                    </a:lnTo>
                    <a:cubicBezTo>
                      <a:pt x="1226408" y="0"/>
                      <a:pt x="1329156" y="102748"/>
                      <a:pt x="1329156" y="229495"/>
                    </a:cubicBezTo>
                    <a:lnTo>
                      <a:pt x="1329156" y="229495"/>
                    </a:lnTo>
                    <a:cubicBezTo>
                      <a:pt x="1329156" y="356242"/>
                      <a:pt x="1226408" y="458990"/>
                      <a:pt x="1099661" y="458990"/>
                    </a:cubicBezTo>
                  </a:path>
                </a:pathLst>
              </a:custGeom>
              <a:noFill/>
              <a:ln w="19050">
                <a:solidFill>
                  <a:srgbClr val="2F559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1" name="矩形 20"/>
              <p:cNvSpPr/>
              <p:nvPr/>
            </p:nvSpPr>
            <p:spPr>
              <a:xfrm>
                <a:off x="4864735" y="2022820"/>
                <a:ext cx="6077585" cy="400110"/>
              </a:xfrm>
              <a:prstGeom prst="rect">
                <a:avLst/>
              </a:prstGeom>
            </p:spPr>
            <p:txBody>
              <a:bodyPr wrap="square" anchor="t">
                <a:spAutoFit/>
              </a:bodyPr>
              <a:lstStyle/>
              <a:p>
                <a:pPr marL="0" marR="0" lvl="0" indent="0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2000" b="0" i="0" u="none" strike="noStrike" kern="1200" cap="none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cs typeface="Times New Roman" panose="02020603050405020304" pitchFamily="18" charset="0"/>
                    <a:sym typeface="字魂105号-简雅黑" panose="00000500000000000000" pitchFamily="2" charset="-122"/>
                  </a:rPr>
                  <a:t>基于</a:t>
                </a:r>
                <a:r>
                  <a:rPr kumimoji="0" lang="zh-CN" altLang="en-US" sz="2000" b="0" i="0" u="none" strike="noStrike" kern="1200" cap="none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cs typeface="Times New Roman" panose="02020603050405020304" pitchFamily="18" charset="0"/>
                    <a:sym typeface="字魂105号-简雅黑" panose="00000500000000000000" pitchFamily="2" charset="-122"/>
                  </a:rPr>
                  <a:t>源地址</a:t>
                </a:r>
                <a:r>
                  <a:rPr kumimoji="0" lang="zh-CN" altLang="en-US" sz="2000" b="0" i="0" u="none" strike="noStrike" kern="1200" cap="none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cs typeface="Times New Roman" panose="02020603050405020304" pitchFamily="18" charset="0"/>
                    <a:sym typeface="字魂105号-简雅黑" panose="00000500000000000000" pitchFamily="2" charset="-122"/>
                  </a:rPr>
                  <a:t>有效性验证的身份认证机制是</a:t>
                </a:r>
                <a:r>
                  <a:rPr kumimoji="0" lang="zh-CN" altLang="en-US" sz="2000" b="0" i="0" u="none" strike="noStrike" kern="1200" cap="none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cs typeface="Times New Roman" panose="02020603050405020304" pitchFamily="18" charset="0"/>
                    <a:sym typeface="字魂105号-简雅黑" panose="00000500000000000000" pitchFamily="2" charset="-122"/>
                  </a:rPr>
                  <a:t>不安全</a:t>
                </a:r>
                <a:r>
                  <a:rPr kumimoji="0" lang="zh-CN" altLang="en-US" sz="2000" b="0" i="0" u="none" strike="noStrike" kern="1200" cap="none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cs typeface="Times New Roman" panose="02020603050405020304" pitchFamily="18" charset="0"/>
                    <a:sym typeface="字魂105号-简雅黑" panose="00000500000000000000" pitchFamily="2" charset="-122"/>
                  </a:rPr>
                  <a:t>的</a:t>
                </a:r>
                <a:r>
                  <a:rPr kumimoji="0" lang="zh-CN" altLang="en-US" sz="2000" b="0" i="0" u="none" strike="noStrike" kern="1200" cap="none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ea typeface="思源黑体 CN Regular" panose="020B0500000000000000" pitchFamily="34" charset="-122"/>
                    <a:cs typeface="Times New Roman" panose="02020603050405020304" pitchFamily="18" charset="0"/>
                    <a:sym typeface="字魂105号-简雅黑" panose="00000500000000000000" pitchFamily="2" charset="-122"/>
                  </a:rPr>
                  <a:t>。</a:t>
                </a:r>
                <a:endParaRPr kumimoji="0" lang="zh-CN" altLang="en-US" sz="2000" b="0" i="0" u="none" strike="noStrike" kern="1200" cap="none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ea typeface="思源黑体 CN Regular" panose="020B0500000000000000" pitchFamily="34" charset="-122"/>
                  <a:cs typeface="Times New Roman" panose="02020603050405020304" pitchFamily="18" charset="0"/>
                  <a:sym typeface="字魂105号-简雅黑" panose="00000500000000000000" pitchFamily="2" charset="-122"/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2087672" y="3120251"/>
              <a:ext cx="6646543" cy="400110"/>
              <a:chOff x="4295777" y="2022820"/>
              <a:chExt cx="6646543" cy="400110"/>
            </a:xfrm>
          </p:grpSpPr>
          <p:sp>
            <p:nvSpPr>
              <p:cNvPr id="23" name="Oval 77"/>
              <p:cNvSpPr/>
              <p:nvPr/>
            </p:nvSpPr>
            <p:spPr>
              <a:xfrm flipH="1">
                <a:off x="4708728" y="2118297"/>
                <a:ext cx="209982" cy="209156"/>
              </a:xfrm>
              <a:prstGeom prst="roundRect">
                <a:avLst>
                  <a:gd name="adj" fmla="val 50000"/>
                </a:avLst>
              </a:prstGeom>
              <a:solidFill>
                <a:srgbClr val="0070C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4" name="Oval 77"/>
              <p:cNvSpPr/>
              <p:nvPr/>
            </p:nvSpPr>
            <p:spPr>
              <a:xfrm flipH="1">
                <a:off x="4295777" y="2223449"/>
                <a:ext cx="520519" cy="179748"/>
              </a:xfrm>
              <a:custGeom>
                <a:avLst/>
                <a:gdLst>
                  <a:gd name="connsiteX0" fmla="*/ 0 w 1862678"/>
                  <a:gd name="connsiteY0" fmla="*/ 229495 h 458990"/>
                  <a:gd name="connsiteX1" fmla="*/ 229495 w 1862678"/>
                  <a:gd name="connsiteY1" fmla="*/ 0 h 458990"/>
                  <a:gd name="connsiteX2" fmla="*/ 1633183 w 1862678"/>
                  <a:gd name="connsiteY2" fmla="*/ 0 h 458990"/>
                  <a:gd name="connsiteX3" fmla="*/ 1862678 w 1862678"/>
                  <a:gd name="connsiteY3" fmla="*/ 229495 h 458990"/>
                  <a:gd name="connsiteX4" fmla="*/ 1862678 w 1862678"/>
                  <a:gd name="connsiteY4" fmla="*/ 229495 h 458990"/>
                  <a:gd name="connsiteX5" fmla="*/ 1633183 w 1862678"/>
                  <a:gd name="connsiteY5" fmla="*/ 458990 h 458990"/>
                  <a:gd name="connsiteX6" fmla="*/ 229495 w 1862678"/>
                  <a:gd name="connsiteY6" fmla="*/ 458990 h 458990"/>
                  <a:gd name="connsiteX7" fmla="*/ 0 w 1862678"/>
                  <a:gd name="connsiteY7" fmla="*/ 229495 h 458990"/>
                  <a:gd name="connsiteX0-1" fmla="*/ 229495 w 1862678"/>
                  <a:gd name="connsiteY0-2" fmla="*/ 458990 h 550430"/>
                  <a:gd name="connsiteX1-3" fmla="*/ 0 w 1862678"/>
                  <a:gd name="connsiteY1-4" fmla="*/ 229495 h 550430"/>
                  <a:gd name="connsiteX2-5" fmla="*/ 229495 w 1862678"/>
                  <a:gd name="connsiteY2-6" fmla="*/ 0 h 550430"/>
                  <a:gd name="connsiteX3-7" fmla="*/ 1633183 w 1862678"/>
                  <a:gd name="connsiteY3-8" fmla="*/ 0 h 550430"/>
                  <a:gd name="connsiteX4-9" fmla="*/ 1862678 w 1862678"/>
                  <a:gd name="connsiteY4-10" fmla="*/ 229495 h 550430"/>
                  <a:gd name="connsiteX5-11" fmla="*/ 1862678 w 1862678"/>
                  <a:gd name="connsiteY5-12" fmla="*/ 229495 h 550430"/>
                  <a:gd name="connsiteX6-13" fmla="*/ 1633183 w 1862678"/>
                  <a:gd name="connsiteY6-14" fmla="*/ 458990 h 550430"/>
                  <a:gd name="connsiteX7-15" fmla="*/ 320935 w 1862678"/>
                  <a:gd name="connsiteY7-16" fmla="*/ 550430 h 550430"/>
                  <a:gd name="connsiteX0-17" fmla="*/ 229495 w 1862678"/>
                  <a:gd name="connsiteY0-18" fmla="*/ 458990 h 458990"/>
                  <a:gd name="connsiteX1-19" fmla="*/ 0 w 1862678"/>
                  <a:gd name="connsiteY1-20" fmla="*/ 229495 h 458990"/>
                  <a:gd name="connsiteX2-21" fmla="*/ 229495 w 1862678"/>
                  <a:gd name="connsiteY2-22" fmla="*/ 0 h 458990"/>
                  <a:gd name="connsiteX3-23" fmla="*/ 1633183 w 1862678"/>
                  <a:gd name="connsiteY3-24" fmla="*/ 0 h 458990"/>
                  <a:gd name="connsiteX4-25" fmla="*/ 1862678 w 1862678"/>
                  <a:gd name="connsiteY4-26" fmla="*/ 229495 h 458990"/>
                  <a:gd name="connsiteX5-27" fmla="*/ 1862678 w 1862678"/>
                  <a:gd name="connsiteY5-28" fmla="*/ 229495 h 458990"/>
                  <a:gd name="connsiteX6-29" fmla="*/ 1633183 w 1862678"/>
                  <a:gd name="connsiteY6-30" fmla="*/ 458990 h 458990"/>
                  <a:gd name="connsiteX0-31" fmla="*/ 0 w 1862678"/>
                  <a:gd name="connsiteY0-32" fmla="*/ 229495 h 458990"/>
                  <a:gd name="connsiteX1-33" fmla="*/ 229495 w 1862678"/>
                  <a:gd name="connsiteY1-34" fmla="*/ 0 h 458990"/>
                  <a:gd name="connsiteX2-35" fmla="*/ 1633183 w 1862678"/>
                  <a:gd name="connsiteY2-36" fmla="*/ 0 h 458990"/>
                  <a:gd name="connsiteX3-37" fmla="*/ 1862678 w 1862678"/>
                  <a:gd name="connsiteY3-38" fmla="*/ 229495 h 458990"/>
                  <a:gd name="connsiteX4-39" fmla="*/ 1862678 w 1862678"/>
                  <a:gd name="connsiteY4-40" fmla="*/ 229495 h 458990"/>
                  <a:gd name="connsiteX5-41" fmla="*/ 1633183 w 1862678"/>
                  <a:gd name="connsiteY5-42" fmla="*/ 458990 h 458990"/>
                  <a:gd name="connsiteX0-43" fmla="*/ 0 w 1633183"/>
                  <a:gd name="connsiteY0-44" fmla="*/ 0 h 458990"/>
                  <a:gd name="connsiteX1-45" fmla="*/ 1403688 w 1633183"/>
                  <a:gd name="connsiteY1-46" fmla="*/ 0 h 458990"/>
                  <a:gd name="connsiteX2-47" fmla="*/ 1633183 w 1633183"/>
                  <a:gd name="connsiteY2-48" fmla="*/ 229495 h 458990"/>
                  <a:gd name="connsiteX3-49" fmla="*/ 1633183 w 1633183"/>
                  <a:gd name="connsiteY3-50" fmla="*/ 229495 h 458990"/>
                  <a:gd name="connsiteX4-51" fmla="*/ 1403688 w 1633183"/>
                  <a:gd name="connsiteY4-52" fmla="*/ 458990 h 458990"/>
                  <a:gd name="connsiteX0-53" fmla="*/ 0 w 1329156"/>
                  <a:gd name="connsiteY0-54" fmla="*/ 0 h 458990"/>
                  <a:gd name="connsiteX1-55" fmla="*/ 1099661 w 1329156"/>
                  <a:gd name="connsiteY1-56" fmla="*/ 0 h 458990"/>
                  <a:gd name="connsiteX2-57" fmla="*/ 1329156 w 1329156"/>
                  <a:gd name="connsiteY2-58" fmla="*/ 229495 h 458990"/>
                  <a:gd name="connsiteX3-59" fmla="*/ 1329156 w 1329156"/>
                  <a:gd name="connsiteY3-60" fmla="*/ 229495 h 458990"/>
                  <a:gd name="connsiteX4-61" fmla="*/ 1099661 w 1329156"/>
                  <a:gd name="connsiteY4-62" fmla="*/ 458990 h 45899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329156" h="458990">
                    <a:moveTo>
                      <a:pt x="0" y="0"/>
                    </a:moveTo>
                    <a:lnTo>
                      <a:pt x="1099661" y="0"/>
                    </a:lnTo>
                    <a:cubicBezTo>
                      <a:pt x="1226408" y="0"/>
                      <a:pt x="1329156" y="102748"/>
                      <a:pt x="1329156" y="229495"/>
                    </a:cubicBezTo>
                    <a:lnTo>
                      <a:pt x="1329156" y="229495"/>
                    </a:lnTo>
                    <a:cubicBezTo>
                      <a:pt x="1329156" y="356242"/>
                      <a:pt x="1226408" y="458990"/>
                      <a:pt x="1099661" y="458990"/>
                    </a:cubicBezTo>
                  </a:path>
                </a:pathLst>
              </a:custGeom>
              <a:noFill/>
              <a:ln w="19050">
                <a:solidFill>
                  <a:srgbClr val="2F559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5" name="矩形 24"/>
              <p:cNvSpPr/>
              <p:nvPr/>
            </p:nvSpPr>
            <p:spPr>
              <a:xfrm>
                <a:off x="4864735" y="2022820"/>
                <a:ext cx="6077585" cy="400110"/>
              </a:xfrm>
              <a:prstGeom prst="rect">
                <a:avLst/>
              </a:prstGeom>
            </p:spPr>
            <p:txBody>
              <a:bodyPr wrap="square" anchor="t">
                <a:spAutoFit/>
              </a:bodyPr>
              <a:lstStyle/>
              <a:p>
                <a:pPr marL="0" marR="0" lvl="0" indent="0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2000" b="0" i="0" u="none" strike="noStrike" kern="1200" cap="none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cs typeface="Times New Roman" panose="02020603050405020304" pitchFamily="18" charset="0"/>
                    <a:sym typeface="字魂105号-简雅黑" panose="00000500000000000000" pitchFamily="2" charset="-122"/>
                  </a:rPr>
                  <a:t>协议设计存在</a:t>
                </a:r>
                <a:r>
                  <a:rPr kumimoji="0" lang="zh-CN" altLang="en-US" sz="2000" b="0" i="0" u="none" strike="noStrike" kern="1200" cap="none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cs typeface="Times New Roman" panose="02020603050405020304" pitchFamily="18" charset="0"/>
                    <a:sym typeface="字魂105号-简雅黑" panose="00000500000000000000" pitchFamily="2" charset="-122"/>
                  </a:rPr>
                  <a:t>安全缺陷</a:t>
                </a:r>
                <a:r>
                  <a:rPr kumimoji="0" lang="zh-CN" altLang="en-US" sz="2000" b="0" i="0" u="none" strike="noStrike" kern="1200" cap="none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cs typeface="Times New Roman" panose="02020603050405020304" pitchFamily="18" charset="0"/>
                    <a:sym typeface="字魂105号-简雅黑" panose="00000500000000000000" pitchFamily="2" charset="-122"/>
                  </a:rPr>
                  <a:t>，可以导致网络攻击的发生</a:t>
                </a:r>
                <a:r>
                  <a:rPr kumimoji="0" lang="zh-CN" altLang="en-US" sz="2000" b="0" i="0" u="none" strike="noStrike" kern="1200" cap="none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ea typeface="思源黑体 CN Regular" panose="020B0500000000000000" pitchFamily="34" charset="-122"/>
                    <a:cs typeface="Times New Roman" panose="02020603050405020304" pitchFamily="18" charset="0"/>
                    <a:sym typeface="字魂105号-简雅黑" panose="00000500000000000000" pitchFamily="2" charset="-122"/>
                  </a:rPr>
                  <a:t>。</a:t>
                </a:r>
                <a:endParaRPr kumimoji="0" lang="zh-CN" altLang="en-US" sz="2000" b="0" i="0" u="none" strike="noStrike" kern="1200" cap="none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ea typeface="思源黑体 CN Regular" panose="020B0500000000000000" pitchFamily="34" charset="-122"/>
                  <a:cs typeface="Times New Roman" panose="02020603050405020304" pitchFamily="18" charset="0"/>
                  <a:sym typeface="字魂105号-简雅黑" panose="00000500000000000000" pitchFamily="2" charset="-122"/>
                </a:endParaRPr>
              </a:p>
            </p:txBody>
          </p:sp>
        </p:grpSp>
        <p:grpSp>
          <p:nvGrpSpPr>
            <p:cNvPr id="26" name="组合 25"/>
            <p:cNvGrpSpPr/>
            <p:nvPr/>
          </p:nvGrpSpPr>
          <p:grpSpPr>
            <a:xfrm>
              <a:off x="2087672" y="3530732"/>
              <a:ext cx="9982408" cy="400110"/>
              <a:chOff x="4295777" y="2022820"/>
              <a:chExt cx="9982408" cy="400110"/>
            </a:xfrm>
          </p:grpSpPr>
          <p:sp>
            <p:nvSpPr>
              <p:cNvPr id="27" name="Oval 77"/>
              <p:cNvSpPr/>
              <p:nvPr/>
            </p:nvSpPr>
            <p:spPr>
              <a:xfrm flipH="1">
                <a:off x="4708728" y="2118297"/>
                <a:ext cx="209982" cy="209156"/>
              </a:xfrm>
              <a:prstGeom prst="roundRect">
                <a:avLst>
                  <a:gd name="adj" fmla="val 50000"/>
                </a:avLst>
              </a:prstGeom>
              <a:solidFill>
                <a:srgbClr val="0070C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" name="Oval 77"/>
              <p:cNvSpPr/>
              <p:nvPr/>
            </p:nvSpPr>
            <p:spPr>
              <a:xfrm flipH="1">
                <a:off x="4295777" y="2223449"/>
                <a:ext cx="520519" cy="179748"/>
              </a:xfrm>
              <a:custGeom>
                <a:avLst/>
                <a:gdLst>
                  <a:gd name="connsiteX0" fmla="*/ 0 w 1862678"/>
                  <a:gd name="connsiteY0" fmla="*/ 229495 h 458990"/>
                  <a:gd name="connsiteX1" fmla="*/ 229495 w 1862678"/>
                  <a:gd name="connsiteY1" fmla="*/ 0 h 458990"/>
                  <a:gd name="connsiteX2" fmla="*/ 1633183 w 1862678"/>
                  <a:gd name="connsiteY2" fmla="*/ 0 h 458990"/>
                  <a:gd name="connsiteX3" fmla="*/ 1862678 w 1862678"/>
                  <a:gd name="connsiteY3" fmla="*/ 229495 h 458990"/>
                  <a:gd name="connsiteX4" fmla="*/ 1862678 w 1862678"/>
                  <a:gd name="connsiteY4" fmla="*/ 229495 h 458990"/>
                  <a:gd name="connsiteX5" fmla="*/ 1633183 w 1862678"/>
                  <a:gd name="connsiteY5" fmla="*/ 458990 h 458990"/>
                  <a:gd name="connsiteX6" fmla="*/ 229495 w 1862678"/>
                  <a:gd name="connsiteY6" fmla="*/ 458990 h 458990"/>
                  <a:gd name="connsiteX7" fmla="*/ 0 w 1862678"/>
                  <a:gd name="connsiteY7" fmla="*/ 229495 h 458990"/>
                  <a:gd name="connsiteX0-1" fmla="*/ 229495 w 1862678"/>
                  <a:gd name="connsiteY0-2" fmla="*/ 458990 h 550430"/>
                  <a:gd name="connsiteX1-3" fmla="*/ 0 w 1862678"/>
                  <a:gd name="connsiteY1-4" fmla="*/ 229495 h 550430"/>
                  <a:gd name="connsiteX2-5" fmla="*/ 229495 w 1862678"/>
                  <a:gd name="connsiteY2-6" fmla="*/ 0 h 550430"/>
                  <a:gd name="connsiteX3-7" fmla="*/ 1633183 w 1862678"/>
                  <a:gd name="connsiteY3-8" fmla="*/ 0 h 550430"/>
                  <a:gd name="connsiteX4-9" fmla="*/ 1862678 w 1862678"/>
                  <a:gd name="connsiteY4-10" fmla="*/ 229495 h 550430"/>
                  <a:gd name="connsiteX5-11" fmla="*/ 1862678 w 1862678"/>
                  <a:gd name="connsiteY5-12" fmla="*/ 229495 h 550430"/>
                  <a:gd name="connsiteX6-13" fmla="*/ 1633183 w 1862678"/>
                  <a:gd name="connsiteY6-14" fmla="*/ 458990 h 550430"/>
                  <a:gd name="connsiteX7-15" fmla="*/ 320935 w 1862678"/>
                  <a:gd name="connsiteY7-16" fmla="*/ 550430 h 550430"/>
                  <a:gd name="connsiteX0-17" fmla="*/ 229495 w 1862678"/>
                  <a:gd name="connsiteY0-18" fmla="*/ 458990 h 458990"/>
                  <a:gd name="connsiteX1-19" fmla="*/ 0 w 1862678"/>
                  <a:gd name="connsiteY1-20" fmla="*/ 229495 h 458990"/>
                  <a:gd name="connsiteX2-21" fmla="*/ 229495 w 1862678"/>
                  <a:gd name="connsiteY2-22" fmla="*/ 0 h 458990"/>
                  <a:gd name="connsiteX3-23" fmla="*/ 1633183 w 1862678"/>
                  <a:gd name="connsiteY3-24" fmla="*/ 0 h 458990"/>
                  <a:gd name="connsiteX4-25" fmla="*/ 1862678 w 1862678"/>
                  <a:gd name="connsiteY4-26" fmla="*/ 229495 h 458990"/>
                  <a:gd name="connsiteX5-27" fmla="*/ 1862678 w 1862678"/>
                  <a:gd name="connsiteY5-28" fmla="*/ 229495 h 458990"/>
                  <a:gd name="connsiteX6-29" fmla="*/ 1633183 w 1862678"/>
                  <a:gd name="connsiteY6-30" fmla="*/ 458990 h 458990"/>
                  <a:gd name="connsiteX0-31" fmla="*/ 0 w 1862678"/>
                  <a:gd name="connsiteY0-32" fmla="*/ 229495 h 458990"/>
                  <a:gd name="connsiteX1-33" fmla="*/ 229495 w 1862678"/>
                  <a:gd name="connsiteY1-34" fmla="*/ 0 h 458990"/>
                  <a:gd name="connsiteX2-35" fmla="*/ 1633183 w 1862678"/>
                  <a:gd name="connsiteY2-36" fmla="*/ 0 h 458990"/>
                  <a:gd name="connsiteX3-37" fmla="*/ 1862678 w 1862678"/>
                  <a:gd name="connsiteY3-38" fmla="*/ 229495 h 458990"/>
                  <a:gd name="connsiteX4-39" fmla="*/ 1862678 w 1862678"/>
                  <a:gd name="connsiteY4-40" fmla="*/ 229495 h 458990"/>
                  <a:gd name="connsiteX5-41" fmla="*/ 1633183 w 1862678"/>
                  <a:gd name="connsiteY5-42" fmla="*/ 458990 h 458990"/>
                  <a:gd name="connsiteX0-43" fmla="*/ 0 w 1633183"/>
                  <a:gd name="connsiteY0-44" fmla="*/ 0 h 458990"/>
                  <a:gd name="connsiteX1-45" fmla="*/ 1403688 w 1633183"/>
                  <a:gd name="connsiteY1-46" fmla="*/ 0 h 458990"/>
                  <a:gd name="connsiteX2-47" fmla="*/ 1633183 w 1633183"/>
                  <a:gd name="connsiteY2-48" fmla="*/ 229495 h 458990"/>
                  <a:gd name="connsiteX3-49" fmla="*/ 1633183 w 1633183"/>
                  <a:gd name="connsiteY3-50" fmla="*/ 229495 h 458990"/>
                  <a:gd name="connsiteX4-51" fmla="*/ 1403688 w 1633183"/>
                  <a:gd name="connsiteY4-52" fmla="*/ 458990 h 458990"/>
                  <a:gd name="connsiteX0-53" fmla="*/ 0 w 1329156"/>
                  <a:gd name="connsiteY0-54" fmla="*/ 0 h 458990"/>
                  <a:gd name="connsiteX1-55" fmla="*/ 1099661 w 1329156"/>
                  <a:gd name="connsiteY1-56" fmla="*/ 0 h 458990"/>
                  <a:gd name="connsiteX2-57" fmla="*/ 1329156 w 1329156"/>
                  <a:gd name="connsiteY2-58" fmla="*/ 229495 h 458990"/>
                  <a:gd name="connsiteX3-59" fmla="*/ 1329156 w 1329156"/>
                  <a:gd name="connsiteY3-60" fmla="*/ 229495 h 458990"/>
                  <a:gd name="connsiteX4-61" fmla="*/ 1099661 w 1329156"/>
                  <a:gd name="connsiteY4-62" fmla="*/ 458990 h 45899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329156" h="458990">
                    <a:moveTo>
                      <a:pt x="0" y="0"/>
                    </a:moveTo>
                    <a:lnTo>
                      <a:pt x="1099661" y="0"/>
                    </a:lnTo>
                    <a:cubicBezTo>
                      <a:pt x="1226408" y="0"/>
                      <a:pt x="1329156" y="102748"/>
                      <a:pt x="1329156" y="229495"/>
                    </a:cubicBezTo>
                    <a:lnTo>
                      <a:pt x="1329156" y="229495"/>
                    </a:lnTo>
                    <a:cubicBezTo>
                      <a:pt x="1329156" y="356242"/>
                      <a:pt x="1226408" y="458990"/>
                      <a:pt x="1099661" y="458990"/>
                    </a:cubicBezTo>
                  </a:path>
                </a:pathLst>
              </a:custGeom>
              <a:noFill/>
              <a:ln w="19050">
                <a:solidFill>
                  <a:srgbClr val="2F559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1" name="矩形 60"/>
              <p:cNvSpPr/>
              <p:nvPr/>
            </p:nvSpPr>
            <p:spPr>
              <a:xfrm>
                <a:off x="4864735" y="2022820"/>
                <a:ext cx="9413450" cy="400110"/>
              </a:xfrm>
              <a:prstGeom prst="rect">
                <a:avLst/>
              </a:prstGeom>
            </p:spPr>
            <p:txBody>
              <a:bodyPr wrap="square" anchor="t">
                <a:spAutoFit/>
              </a:bodyPr>
              <a:lstStyle/>
              <a:p>
                <a:pPr marL="0" marR="0" lvl="0" indent="0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2000" b="0" i="0" u="none" strike="noStrike" kern="1200" cap="none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cs typeface="Times New Roman" panose="02020603050405020304" pitchFamily="18" charset="0"/>
                    <a:sym typeface="字魂105号-简雅黑" panose="00000500000000000000" pitchFamily="2" charset="-122"/>
                  </a:rPr>
                  <a:t>攻击者位于客户机和服务器之间截获并重发消息，采用</a:t>
                </a:r>
                <a:r>
                  <a:rPr kumimoji="0" lang="zh-CN" altLang="en-US" sz="2000" b="0" i="0" u="none" strike="noStrike" kern="1200" cap="none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cs typeface="Times New Roman" panose="02020603050405020304" pitchFamily="18" charset="0"/>
                    <a:sym typeface="字魂105号-简雅黑" panose="00000500000000000000" pitchFamily="2" charset="-122"/>
                  </a:rPr>
                  <a:t>中间人攻击</a:t>
                </a:r>
                <a:r>
                  <a:rPr kumimoji="0" lang="zh-CN" altLang="en-US" sz="2000" b="0" i="0" u="none" strike="noStrike" kern="1200" cap="none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cs typeface="Times New Roman" panose="02020603050405020304" pitchFamily="18" charset="0"/>
                    <a:sym typeface="字魂105号-简雅黑" panose="00000500000000000000" pitchFamily="2" charset="-122"/>
                  </a:rPr>
                  <a:t>使认证协议失效。</a:t>
                </a:r>
                <a:endParaRPr kumimoji="0" lang="zh-CN" altLang="en-US" sz="2000" b="0" i="0" u="none" strike="noStrike" kern="1200" cap="none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cs typeface="Times New Roman" panose="02020603050405020304" pitchFamily="18" charset="0"/>
                  <a:sym typeface="字魂105号-简雅黑" panose="00000500000000000000" pitchFamily="2" charset="-122"/>
                </a:endParaRPr>
              </a:p>
            </p:txBody>
          </p:sp>
        </p:grpSp>
      </p:grpSp>
      <p:pic>
        <p:nvPicPr>
          <p:cNvPr id="32" name="图片 31"/>
          <p:cNvPicPr preferRelativeResize="0"/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22"/>
          <a:stretch>
            <a:fillRect/>
          </a:stretch>
        </p:blipFill>
        <p:spPr>
          <a:xfrm>
            <a:off x="7110782" y="4030730"/>
            <a:ext cx="3813086" cy="2287852"/>
          </a:xfrm>
          <a:prstGeom prst="rect">
            <a:avLst/>
          </a:prstGeom>
          <a:noFill/>
          <a:ln w="38100">
            <a:gradFill>
              <a:gsLst>
                <a:gs pos="0">
                  <a:srgbClr val="ABDBFF"/>
                </a:gs>
                <a:gs pos="100000">
                  <a:srgbClr val="1D476D"/>
                </a:gs>
              </a:gsLst>
              <a:lin ang="5400000" scaled="1"/>
            </a:gra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3" name="Picture 4" descr="https://nimg.ws.126.net/?url=http%3A%2F%2Fdingyue.ws.126.net%2Fck96QW9Je4sCgKPduQX2KIfM2zFE5%3Dl0r%3D0I6BhzHy5pd1530580437007compressflag.png&amp;thumbnail=660x2147483647&amp;quality=80&amp;type=jpg"/>
          <p:cNvPicPr preferRelativeResize="0"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0063" y="4030730"/>
            <a:ext cx="3813087" cy="2287852"/>
          </a:xfrm>
          <a:prstGeom prst="rect">
            <a:avLst/>
          </a:prstGeom>
          <a:noFill/>
          <a:ln w="38100">
            <a:gradFill>
              <a:gsLst>
                <a:gs pos="0">
                  <a:srgbClr val="ABDBFF"/>
                </a:gs>
                <a:gs pos="100000">
                  <a:srgbClr val="1D476D"/>
                </a:gs>
              </a:gsLst>
              <a:lin ang="5400000" scaled="1"/>
            </a:gra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文本框 36"/>
          <p:cNvSpPr txBox="1"/>
          <p:nvPr/>
        </p:nvSpPr>
        <p:spPr>
          <a:xfrm>
            <a:off x="1674000" y="97200"/>
            <a:ext cx="403187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000" dirty="0">
                <a:solidFill>
                  <a:schemeClr val="accent1">
                    <a:lumMod val="50000"/>
                  </a:schemeClr>
                </a:solidFill>
                <a:latin typeface="+mj-ea"/>
                <a:ea typeface="+mj-ea"/>
              </a:rPr>
              <a:t>一、网络攻击八种形式</a:t>
            </a:r>
            <a:endParaRPr lang="zh-CN" altLang="en-US" sz="3000" dirty="0">
              <a:solidFill>
                <a:schemeClr val="accent1">
                  <a:lumMod val="50000"/>
                </a:schemeClr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  <p:bldLst>
      <p:bldP spid="3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直接连接符 38"/>
          <p:cNvCxnSpPr/>
          <p:nvPr/>
        </p:nvCxnSpPr>
        <p:spPr>
          <a:xfrm>
            <a:off x="1768171" y="778797"/>
            <a:ext cx="10240948" cy="0"/>
          </a:xfrm>
          <a:prstGeom prst="line">
            <a:avLst/>
          </a:prstGeom>
          <a:ln w="127000" cmpd="thinThick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组合 1"/>
          <p:cNvGrpSpPr/>
          <p:nvPr/>
        </p:nvGrpSpPr>
        <p:grpSpPr>
          <a:xfrm>
            <a:off x="2293469" y="970096"/>
            <a:ext cx="2034691" cy="492443"/>
            <a:chOff x="709057" y="2645517"/>
            <a:chExt cx="2278651" cy="551487"/>
          </a:xfrm>
        </p:grpSpPr>
        <p:sp>
          <p:nvSpPr>
            <p:cNvPr id="4" name="矩形 3"/>
            <p:cNvSpPr/>
            <p:nvPr/>
          </p:nvSpPr>
          <p:spPr>
            <a:xfrm>
              <a:off x="888000" y="2645517"/>
              <a:ext cx="2099707" cy="5514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600" b="1" dirty="0">
                  <a:solidFill>
                    <a:schemeClr val="accent1">
                      <a:lumMod val="75000"/>
                    </a:schemeClr>
                  </a:solidFill>
                  <a:ea typeface="+mj-ea"/>
                </a:rPr>
                <a:t>5. </a:t>
              </a:r>
              <a:r>
                <a:rPr lang="zh-CN" altLang="en-US" sz="2600" b="1" dirty="0">
                  <a:solidFill>
                    <a:schemeClr val="accent1">
                      <a:lumMod val="75000"/>
                    </a:schemeClr>
                  </a:solidFill>
                  <a:ea typeface="+mj-ea"/>
                </a:rPr>
                <a:t>协议缺陷</a:t>
              </a:r>
              <a:endParaRPr lang="zh-CN" altLang="en-US" sz="2600" b="1" dirty="0">
                <a:solidFill>
                  <a:schemeClr val="accent1">
                    <a:lumMod val="75000"/>
                  </a:schemeClr>
                </a:solidFill>
                <a:ea typeface="+mj-ea"/>
              </a:endParaRPr>
            </a:p>
          </p:txBody>
        </p:sp>
        <p:grpSp>
          <p:nvGrpSpPr>
            <p:cNvPr id="5" name="组合 4"/>
            <p:cNvGrpSpPr/>
            <p:nvPr/>
          </p:nvGrpSpPr>
          <p:grpSpPr>
            <a:xfrm>
              <a:off x="709057" y="2662078"/>
              <a:ext cx="2278651" cy="498556"/>
              <a:chOff x="998029" y="699619"/>
              <a:chExt cx="3100401" cy="678350"/>
            </a:xfrm>
          </p:grpSpPr>
          <p:cxnSp>
            <p:nvCxnSpPr>
              <p:cNvPr id="6" name="直接连接符 5"/>
              <p:cNvCxnSpPr/>
              <p:nvPr/>
            </p:nvCxnSpPr>
            <p:spPr>
              <a:xfrm>
                <a:off x="998029" y="738641"/>
                <a:ext cx="0" cy="595657"/>
              </a:xfrm>
              <a:prstGeom prst="line">
                <a:avLst/>
              </a:prstGeom>
              <a:ln>
                <a:solidFill>
                  <a:srgbClr val="294EA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直接连接符 6"/>
              <p:cNvCxnSpPr/>
              <p:nvPr/>
            </p:nvCxnSpPr>
            <p:spPr>
              <a:xfrm>
                <a:off x="1045654" y="736260"/>
                <a:ext cx="0" cy="593560"/>
              </a:xfrm>
              <a:prstGeom prst="line">
                <a:avLst/>
              </a:prstGeom>
              <a:ln>
                <a:solidFill>
                  <a:srgbClr val="294EA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直接连接符 8"/>
              <p:cNvCxnSpPr/>
              <p:nvPr/>
            </p:nvCxnSpPr>
            <p:spPr>
              <a:xfrm flipH="1">
                <a:off x="998031" y="1331691"/>
                <a:ext cx="3100399" cy="0"/>
              </a:xfrm>
              <a:prstGeom prst="line">
                <a:avLst/>
              </a:prstGeom>
              <a:ln>
                <a:solidFill>
                  <a:srgbClr val="294EA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矩形 9"/>
              <p:cNvSpPr/>
              <p:nvPr/>
            </p:nvSpPr>
            <p:spPr>
              <a:xfrm>
                <a:off x="1087156" y="699619"/>
                <a:ext cx="148860" cy="678350"/>
              </a:xfrm>
              <a:prstGeom prst="rect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7204" tIns="33602" rIns="67204" bIns="33602" numCol="1" spcCol="0" rtlCol="0" fromWordArt="0" anchor="ctr" anchorCtr="0" forceAA="0" compatLnSpc="1">
                <a:noAutofit/>
              </a:bodyPr>
              <a:lstStyle/>
              <a:p>
                <a:endParaRPr lang="zh-CN" altLang="en-US" sz="1050" b="1">
                  <a:ea typeface="+mj-ea"/>
                </a:endParaRPr>
              </a:p>
            </p:txBody>
          </p:sp>
        </p:grpSp>
      </p:grpSp>
      <p:grpSp>
        <p:nvGrpSpPr>
          <p:cNvPr id="3" name="组合 2"/>
          <p:cNvGrpSpPr/>
          <p:nvPr/>
        </p:nvGrpSpPr>
        <p:grpSpPr>
          <a:xfrm>
            <a:off x="2568935" y="1567810"/>
            <a:ext cx="5071385" cy="563126"/>
            <a:chOff x="914400" y="1720161"/>
            <a:chExt cx="4160597" cy="461992"/>
          </a:xfrm>
        </p:grpSpPr>
        <p:grpSp>
          <p:nvGrpSpPr>
            <p:cNvPr id="13" name="组合 12"/>
            <p:cNvGrpSpPr/>
            <p:nvPr/>
          </p:nvGrpSpPr>
          <p:grpSpPr>
            <a:xfrm>
              <a:off x="914400" y="1720161"/>
              <a:ext cx="4160597" cy="461992"/>
              <a:chOff x="914400" y="1682061"/>
              <a:chExt cx="4160597" cy="461992"/>
            </a:xfrm>
          </p:grpSpPr>
          <p:sp>
            <p:nvSpPr>
              <p:cNvPr id="30" name="矩形 29"/>
              <p:cNvSpPr/>
              <p:nvPr/>
            </p:nvSpPr>
            <p:spPr>
              <a:xfrm>
                <a:off x="914400" y="1736037"/>
                <a:ext cx="717550" cy="134038"/>
              </a:xfrm>
              <a:prstGeom prst="rect">
                <a:avLst/>
              </a:prstGeom>
              <a:gradFill>
                <a:gsLst>
                  <a:gs pos="0">
                    <a:srgbClr val="0070C0"/>
                  </a:gs>
                  <a:gs pos="100000">
                    <a:srgbClr val="00B0F0">
                      <a:alpha val="0"/>
                    </a:srgbClr>
                  </a:gs>
                </a:gsLst>
                <a:lin ang="27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 dirty="0">
                  <a:ea typeface="+mj-ea"/>
                </a:endParaRPr>
              </a:p>
            </p:txBody>
          </p:sp>
          <p:sp>
            <p:nvSpPr>
              <p:cNvPr id="31" name="矩形 30"/>
              <p:cNvSpPr/>
              <p:nvPr/>
            </p:nvSpPr>
            <p:spPr>
              <a:xfrm>
                <a:off x="965200" y="1682061"/>
                <a:ext cx="79375" cy="334063"/>
              </a:xfrm>
              <a:prstGeom prst="rect">
                <a:avLst/>
              </a:prstGeom>
              <a:gradFill>
                <a:gsLst>
                  <a:gs pos="0">
                    <a:srgbClr val="F76E37"/>
                  </a:gs>
                  <a:gs pos="100000">
                    <a:schemeClr val="accent4">
                      <a:alpha val="0"/>
                    </a:schemeClr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ea typeface="+mj-ea"/>
                </a:endParaRPr>
              </a:p>
            </p:txBody>
          </p:sp>
          <p:sp>
            <p:nvSpPr>
              <p:cNvPr id="32" name="文本框 31"/>
              <p:cNvSpPr txBox="1"/>
              <p:nvPr/>
            </p:nvSpPr>
            <p:spPr>
              <a:xfrm>
                <a:off x="1004887" y="1765300"/>
                <a:ext cx="4070110" cy="3787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dirty="0">
                    <a:solidFill>
                      <a:srgbClr val="3C6EC8"/>
                    </a:solidFill>
                    <a:ea typeface="+mj-ea"/>
                  </a:rPr>
                  <a:t>协议设计上的缺陷导致攻击的发生</a:t>
                </a:r>
                <a:endParaRPr lang="zh-CN" altLang="en-US" sz="2400" dirty="0">
                  <a:solidFill>
                    <a:srgbClr val="3C6EC8"/>
                  </a:solidFill>
                  <a:ea typeface="+mj-ea"/>
                </a:endParaRPr>
              </a:p>
            </p:txBody>
          </p:sp>
        </p:grpSp>
        <p:sp>
          <p:nvSpPr>
            <p:cNvPr id="28" name="矩形 27"/>
            <p:cNvSpPr/>
            <p:nvPr/>
          </p:nvSpPr>
          <p:spPr>
            <a:xfrm>
              <a:off x="1012825" y="1812978"/>
              <a:ext cx="116681" cy="116681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ea typeface="+mj-ea"/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4025662" y="2615877"/>
            <a:ext cx="5629724" cy="435247"/>
            <a:chOff x="2994392" y="2085290"/>
            <a:chExt cx="5629724" cy="435247"/>
          </a:xfrm>
        </p:grpSpPr>
        <p:sp>
          <p:nvSpPr>
            <p:cNvPr id="40" name="矩形 39"/>
            <p:cNvSpPr/>
            <p:nvPr/>
          </p:nvSpPr>
          <p:spPr>
            <a:xfrm>
              <a:off x="3332336" y="2085290"/>
              <a:ext cx="5291780" cy="435247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 lvl="0" defTabSz="457200">
                <a:lnSpc>
                  <a:spcPct val="120000"/>
                </a:lnSpc>
                <a:defRPr/>
              </a:pPr>
              <a:r>
                <a:rPr lang="en-US" altLang="zh-CN" sz="2000" dirty="0">
                  <a:solidFill>
                    <a:srgbClr val="002060"/>
                  </a:solidFill>
                  <a:ea typeface="思源黑体 CN Regular" panose="020B0500000000000000" pitchFamily="34" charset="-122"/>
                  <a:cs typeface="Times New Roman" panose="02020603050405020304" pitchFamily="18" charset="0"/>
                  <a:sym typeface="字魂105号-简雅黑" panose="00000500000000000000" pitchFamily="2" charset="-122"/>
                </a:rPr>
                <a:t>DNS</a:t>
              </a:r>
              <a:r>
                <a:rPr lang="zh-CN" altLang="en-US" sz="2000" dirty="0">
                  <a:solidFill>
                    <a:srgbClr val="002060"/>
                  </a:solidFill>
                  <a:ea typeface="思源黑体 CN Regular" panose="020B0500000000000000" pitchFamily="34" charset="-122"/>
                  <a:cs typeface="Times New Roman" panose="02020603050405020304" pitchFamily="18" charset="0"/>
                  <a:sym typeface="字魂105号-简雅黑" panose="00000500000000000000" pitchFamily="2" charset="-122"/>
                </a:rPr>
                <a:t>和许多基于</a:t>
              </a:r>
              <a:r>
                <a:rPr lang="en-US" altLang="zh-CN" sz="2000" dirty="0">
                  <a:solidFill>
                    <a:srgbClr val="002060"/>
                  </a:solidFill>
                  <a:ea typeface="思源黑体 CN Regular" panose="020B0500000000000000" pitchFamily="34" charset="-122"/>
                  <a:cs typeface="Times New Roman" panose="02020603050405020304" pitchFamily="18" charset="0"/>
                  <a:sym typeface="字魂105号-简雅黑" panose="00000500000000000000" pitchFamily="2" charset="-122"/>
                </a:rPr>
                <a:t>RPC</a:t>
              </a:r>
              <a:r>
                <a:rPr lang="zh-CN" altLang="en-US" sz="2000" dirty="0">
                  <a:solidFill>
                    <a:srgbClr val="002060"/>
                  </a:solidFill>
                  <a:ea typeface="思源黑体 CN Regular" panose="020B0500000000000000" pitchFamily="34" charset="-122"/>
                  <a:cs typeface="Times New Roman" panose="02020603050405020304" pitchFamily="18" charset="0"/>
                  <a:sym typeface="字魂105号-简雅黑" panose="00000500000000000000" pitchFamily="2" charset="-122"/>
                </a:rPr>
                <a:t>的协议易遭到序列号攻击</a:t>
              </a:r>
              <a:endParaRPr lang="zh-CN" altLang="en-US" sz="2000" dirty="0">
                <a:solidFill>
                  <a:srgbClr val="002060"/>
                </a:solidFill>
                <a:ea typeface="思源黑体 CN Regular" panose="020B0500000000000000" pitchFamily="34" charset="-122"/>
                <a:cs typeface="Times New Roman" panose="02020603050405020304" pitchFamily="18" charset="0"/>
                <a:sym typeface="字魂105号-简雅黑" panose="00000500000000000000" pitchFamily="2" charset="-122"/>
              </a:endParaRPr>
            </a:p>
          </p:txBody>
        </p:sp>
        <p:grpSp>
          <p:nvGrpSpPr>
            <p:cNvPr id="41" name="Group 51"/>
            <p:cNvGrpSpPr/>
            <p:nvPr/>
          </p:nvGrpSpPr>
          <p:grpSpPr bwMode="auto">
            <a:xfrm>
              <a:off x="2994392" y="2163023"/>
              <a:ext cx="273210" cy="302684"/>
              <a:chOff x="2744" y="-584"/>
              <a:chExt cx="634" cy="702"/>
            </a:xfrm>
          </p:grpSpPr>
          <p:sp>
            <p:nvSpPr>
              <p:cNvPr id="42" name="Oval 52"/>
              <p:cNvSpPr>
                <a:spLocks noChangeArrowheads="1"/>
              </p:cNvSpPr>
              <p:nvPr/>
            </p:nvSpPr>
            <p:spPr bwMode="auto">
              <a:xfrm>
                <a:off x="2744" y="-85"/>
                <a:ext cx="590" cy="203"/>
              </a:xfrm>
              <a:prstGeom prst="ellipse">
                <a:avLst/>
              </a:prstGeom>
              <a:gradFill rotWithShape="1">
                <a:gsLst>
                  <a:gs pos="0">
                    <a:schemeClr val="tx1">
                      <a:alpha val="50000"/>
                    </a:schemeClr>
                  </a:gs>
                  <a:gs pos="100000">
                    <a:schemeClr val="tx1">
                      <a:gamma/>
                      <a:shade val="46275"/>
                      <a:invGamma/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</a:gradFill>
              <a:ln w="31750" cap="rnd" algn="ctr">
                <a:noFill/>
                <a:prstDash val="sysDot"/>
                <a:rou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 b="0"/>
              </a:p>
            </p:txBody>
          </p:sp>
          <p:grpSp>
            <p:nvGrpSpPr>
              <p:cNvPr id="43" name="Group 53"/>
              <p:cNvGrpSpPr/>
              <p:nvPr/>
            </p:nvGrpSpPr>
            <p:grpSpPr bwMode="auto">
              <a:xfrm>
                <a:off x="2765" y="-584"/>
                <a:ext cx="613" cy="613"/>
                <a:chOff x="2370" y="1139"/>
                <a:chExt cx="1089" cy="1089"/>
              </a:xfrm>
            </p:grpSpPr>
            <p:sp>
              <p:nvSpPr>
                <p:cNvPr id="44" name="Oval 54"/>
                <p:cNvSpPr>
                  <a:spLocks noChangeArrowheads="1"/>
                </p:cNvSpPr>
                <p:nvPr/>
              </p:nvSpPr>
              <p:spPr bwMode="auto">
                <a:xfrm>
                  <a:off x="2370" y="1139"/>
                  <a:ext cx="1089" cy="1089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0070C0"/>
                    </a:gs>
                    <a:gs pos="100000">
                      <a:srgbClr val="002060"/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zh-CN" altLang="en-US" b="0"/>
                </a:p>
              </p:txBody>
            </p:sp>
            <p:grpSp>
              <p:nvGrpSpPr>
                <p:cNvPr id="45" name="Group 55"/>
                <p:cNvGrpSpPr/>
                <p:nvPr/>
              </p:nvGrpSpPr>
              <p:grpSpPr bwMode="auto">
                <a:xfrm>
                  <a:off x="2426" y="1169"/>
                  <a:ext cx="908" cy="296"/>
                  <a:chOff x="1431" y="1843"/>
                  <a:chExt cx="907" cy="295"/>
                </a:xfrm>
              </p:grpSpPr>
              <p:sp>
                <p:nvSpPr>
                  <p:cNvPr id="46" name="Freeform 56"/>
                  <p:cNvSpPr/>
                  <p:nvPr/>
                </p:nvSpPr>
                <p:spPr bwMode="auto">
                  <a:xfrm>
                    <a:off x="1423" y="1843"/>
                    <a:ext cx="916" cy="296"/>
                  </a:xfrm>
                  <a:custGeom>
                    <a:avLst/>
                    <a:gdLst/>
                    <a:ahLst/>
                    <a:cxnLst>
                      <a:cxn ang="0">
                        <a:pos x="0" y="1576"/>
                      </a:cxn>
                      <a:cxn ang="0">
                        <a:pos x="50" y="1462"/>
                      </a:cxn>
                      <a:cxn ang="0">
                        <a:pos x="108" y="1350"/>
                      </a:cxn>
                      <a:cxn ang="0">
                        <a:pos x="170" y="1242"/>
                      </a:cxn>
                      <a:cxn ang="0">
                        <a:pos x="238" y="1138"/>
                      </a:cxn>
                      <a:cxn ang="0">
                        <a:pos x="310" y="1036"/>
                      </a:cxn>
                      <a:cxn ang="0">
                        <a:pos x="386" y="940"/>
                      </a:cxn>
                      <a:cxn ang="0">
                        <a:pos x="468" y="846"/>
                      </a:cxn>
                      <a:cxn ang="0">
                        <a:pos x="552" y="756"/>
                      </a:cxn>
                      <a:cxn ang="0">
                        <a:pos x="596" y="712"/>
                      </a:cxn>
                      <a:cxn ang="0">
                        <a:pos x="688" y="630"/>
                      </a:cxn>
                      <a:cxn ang="0">
                        <a:pos x="784" y="550"/>
                      </a:cxn>
                      <a:cxn ang="0">
                        <a:pos x="884" y="476"/>
                      </a:cxn>
                      <a:cxn ang="0">
                        <a:pos x="986" y="406"/>
                      </a:cxn>
                      <a:cxn ang="0">
                        <a:pos x="1092" y="342"/>
                      </a:cxn>
                      <a:cxn ang="0">
                        <a:pos x="1202" y="282"/>
                      </a:cxn>
                      <a:cxn ang="0">
                        <a:pos x="1316" y="228"/>
                      </a:cxn>
                      <a:cxn ang="0">
                        <a:pos x="1374" y="202"/>
                      </a:cxn>
                      <a:cxn ang="0">
                        <a:pos x="1490" y="156"/>
                      </a:cxn>
                      <a:cxn ang="0">
                        <a:pos x="1610" y="116"/>
                      </a:cxn>
                      <a:cxn ang="0">
                        <a:pos x="1732" y="80"/>
                      </a:cxn>
                      <a:cxn ang="0">
                        <a:pos x="1858" y="52"/>
                      </a:cxn>
                      <a:cxn ang="0">
                        <a:pos x="1984" y="30"/>
                      </a:cxn>
                      <a:cxn ang="0">
                        <a:pos x="2114" y="12"/>
                      </a:cxn>
                      <a:cxn ang="0">
                        <a:pos x="2246" y="2"/>
                      </a:cxn>
                      <a:cxn ang="0">
                        <a:pos x="2378" y="0"/>
                      </a:cxn>
                      <a:cxn ang="0">
                        <a:pos x="2444" y="0"/>
                      </a:cxn>
                      <a:cxn ang="0">
                        <a:pos x="2576" y="8"/>
                      </a:cxn>
                      <a:cxn ang="0">
                        <a:pos x="2706" y="20"/>
                      </a:cxn>
                      <a:cxn ang="0">
                        <a:pos x="2834" y="40"/>
                      </a:cxn>
                      <a:cxn ang="0">
                        <a:pos x="2962" y="66"/>
                      </a:cxn>
                      <a:cxn ang="0">
                        <a:pos x="3084" y="98"/>
                      </a:cxn>
                      <a:cxn ang="0">
                        <a:pos x="3206" y="136"/>
                      </a:cxn>
                      <a:cxn ang="0">
                        <a:pos x="3324" y="178"/>
                      </a:cxn>
                      <a:cxn ang="0">
                        <a:pos x="3382" y="202"/>
                      </a:cxn>
                      <a:cxn ang="0">
                        <a:pos x="3498" y="254"/>
                      </a:cxn>
                      <a:cxn ang="0">
                        <a:pos x="3608" y="312"/>
                      </a:cxn>
                      <a:cxn ang="0">
                        <a:pos x="3716" y="374"/>
                      </a:cxn>
                      <a:cxn ang="0">
                        <a:pos x="3822" y="440"/>
                      </a:cxn>
                      <a:cxn ang="0">
                        <a:pos x="3922" y="512"/>
                      </a:cxn>
                      <a:cxn ang="0">
                        <a:pos x="4020" y="590"/>
                      </a:cxn>
                      <a:cxn ang="0">
                        <a:pos x="4114" y="670"/>
                      </a:cxn>
                      <a:cxn ang="0">
                        <a:pos x="4204" y="756"/>
                      </a:cxn>
                      <a:cxn ang="0">
                        <a:pos x="4246" y="800"/>
                      </a:cxn>
                      <a:cxn ang="0">
                        <a:pos x="4330" y="892"/>
                      </a:cxn>
                      <a:cxn ang="0">
                        <a:pos x="4410" y="988"/>
                      </a:cxn>
                      <a:cxn ang="0">
                        <a:pos x="4484" y="1086"/>
                      </a:cxn>
                      <a:cxn ang="0">
                        <a:pos x="4552" y="1190"/>
                      </a:cxn>
                      <a:cxn ang="0">
                        <a:pos x="4618" y="1296"/>
                      </a:cxn>
                      <a:cxn ang="0">
                        <a:pos x="4678" y="1406"/>
                      </a:cxn>
                      <a:cxn ang="0">
                        <a:pos x="4732" y="1518"/>
                      </a:cxn>
                      <a:cxn ang="0">
                        <a:pos x="0" y="1576"/>
                      </a:cxn>
                    </a:cxnLst>
                    <a:rect l="0" t="0" r="r" b="b"/>
                    <a:pathLst>
                      <a:path w="4756" h="1576">
                        <a:moveTo>
                          <a:pt x="0" y="1576"/>
                        </a:moveTo>
                        <a:lnTo>
                          <a:pt x="0" y="1576"/>
                        </a:lnTo>
                        <a:lnTo>
                          <a:pt x="24" y="1518"/>
                        </a:lnTo>
                        <a:lnTo>
                          <a:pt x="50" y="1462"/>
                        </a:lnTo>
                        <a:lnTo>
                          <a:pt x="78" y="1406"/>
                        </a:lnTo>
                        <a:lnTo>
                          <a:pt x="108" y="1350"/>
                        </a:lnTo>
                        <a:lnTo>
                          <a:pt x="138" y="1296"/>
                        </a:lnTo>
                        <a:lnTo>
                          <a:pt x="170" y="1242"/>
                        </a:lnTo>
                        <a:lnTo>
                          <a:pt x="204" y="1190"/>
                        </a:lnTo>
                        <a:lnTo>
                          <a:pt x="238" y="1138"/>
                        </a:lnTo>
                        <a:lnTo>
                          <a:pt x="272" y="1086"/>
                        </a:lnTo>
                        <a:lnTo>
                          <a:pt x="310" y="1036"/>
                        </a:lnTo>
                        <a:lnTo>
                          <a:pt x="348" y="988"/>
                        </a:lnTo>
                        <a:lnTo>
                          <a:pt x="386" y="940"/>
                        </a:lnTo>
                        <a:lnTo>
                          <a:pt x="426" y="892"/>
                        </a:lnTo>
                        <a:lnTo>
                          <a:pt x="468" y="846"/>
                        </a:lnTo>
                        <a:lnTo>
                          <a:pt x="510" y="800"/>
                        </a:lnTo>
                        <a:lnTo>
                          <a:pt x="552" y="756"/>
                        </a:lnTo>
                        <a:lnTo>
                          <a:pt x="552" y="756"/>
                        </a:lnTo>
                        <a:lnTo>
                          <a:pt x="596" y="712"/>
                        </a:lnTo>
                        <a:lnTo>
                          <a:pt x="642" y="670"/>
                        </a:lnTo>
                        <a:lnTo>
                          <a:pt x="688" y="630"/>
                        </a:lnTo>
                        <a:lnTo>
                          <a:pt x="736" y="590"/>
                        </a:lnTo>
                        <a:lnTo>
                          <a:pt x="784" y="550"/>
                        </a:lnTo>
                        <a:lnTo>
                          <a:pt x="834" y="512"/>
                        </a:lnTo>
                        <a:lnTo>
                          <a:pt x="884" y="476"/>
                        </a:lnTo>
                        <a:lnTo>
                          <a:pt x="934" y="440"/>
                        </a:lnTo>
                        <a:lnTo>
                          <a:pt x="986" y="406"/>
                        </a:lnTo>
                        <a:lnTo>
                          <a:pt x="1040" y="374"/>
                        </a:lnTo>
                        <a:lnTo>
                          <a:pt x="1092" y="342"/>
                        </a:lnTo>
                        <a:lnTo>
                          <a:pt x="1148" y="312"/>
                        </a:lnTo>
                        <a:lnTo>
                          <a:pt x="1202" y="282"/>
                        </a:lnTo>
                        <a:lnTo>
                          <a:pt x="1258" y="254"/>
                        </a:lnTo>
                        <a:lnTo>
                          <a:pt x="1316" y="228"/>
                        </a:lnTo>
                        <a:lnTo>
                          <a:pt x="1374" y="202"/>
                        </a:lnTo>
                        <a:lnTo>
                          <a:pt x="1374" y="202"/>
                        </a:lnTo>
                        <a:lnTo>
                          <a:pt x="1432" y="178"/>
                        </a:lnTo>
                        <a:lnTo>
                          <a:pt x="1490" y="156"/>
                        </a:lnTo>
                        <a:lnTo>
                          <a:pt x="1550" y="136"/>
                        </a:lnTo>
                        <a:lnTo>
                          <a:pt x="1610" y="116"/>
                        </a:lnTo>
                        <a:lnTo>
                          <a:pt x="1672" y="98"/>
                        </a:lnTo>
                        <a:lnTo>
                          <a:pt x="1732" y="80"/>
                        </a:lnTo>
                        <a:lnTo>
                          <a:pt x="1794" y="66"/>
                        </a:lnTo>
                        <a:lnTo>
                          <a:pt x="1858" y="52"/>
                        </a:lnTo>
                        <a:lnTo>
                          <a:pt x="1922" y="40"/>
                        </a:lnTo>
                        <a:lnTo>
                          <a:pt x="1984" y="30"/>
                        </a:lnTo>
                        <a:lnTo>
                          <a:pt x="2050" y="20"/>
                        </a:lnTo>
                        <a:lnTo>
                          <a:pt x="2114" y="12"/>
                        </a:lnTo>
                        <a:lnTo>
                          <a:pt x="2180" y="8"/>
                        </a:lnTo>
                        <a:lnTo>
                          <a:pt x="2246" y="2"/>
                        </a:lnTo>
                        <a:lnTo>
                          <a:pt x="2312" y="0"/>
                        </a:lnTo>
                        <a:lnTo>
                          <a:pt x="2378" y="0"/>
                        </a:lnTo>
                        <a:lnTo>
                          <a:pt x="2378" y="0"/>
                        </a:lnTo>
                        <a:lnTo>
                          <a:pt x="2444" y="0"/>
                        </a:lnTo>
                        <a:lnTo>
                          <a:pt x="2510" y="2"/>
                        </a:lnTo>
                        <a:lnTo>
                          <a:pt x="2576" y="8"/>
                        </a:lnTo>
                        <a:lnTo>
                          <a:pt x="2642" y="12"/>
                        </a:lnTo>
                        <a:lnTo>
                          <a:pt x="2706" y="20"/>
                        </a:lnTo>
                        <a:lnTo>
                          <a:pt x="2772" y="30"/>
                        </a:lnTo>
                        <a:lnTo>
                          <a:pt x="2834" y="40"/>
                        </a:lnTo>
                        <a:lnTo>
                          <a:pt x="2898" y="52"/>
                        </a:lnTo>
                        <a:lnTo>
                          <a:pt x="2962" y="66"/>
                        </a:lnTo>
                        <a:lnTo>
                          <a:pt x="3024" y="80"/>
                        </a:lnTo>
                        <a:lnTo>
                          <a:pt x="3084" y="98"/>
                        </a:lnTo>
                        <a:lnTo>
                          <a:pt x="3146" y="116"/>
                        </a:lnTo>
                        <a:lnTo>
                          <a:pt x="3206" y="136"/>
                        </a:lnTo>
                        <a:lnTo>
                          <a:pt x="3266" y="156"/>
                        </a:lnTo>
                        <a:lnTo>
                          <a:pt x="3324" y="178"/>
                        </a:lnTo>
                        <a:lnTo>
                          <a:pt x="3382" y="202"/>
                        </a:lnTo>
                        <a:lnTo>
                          <a:pt x="3382" y="202"/>
                        </a:lnTo>
                        <a:lnTo>
                          <a:pt x="3440" y="228"/>
                        </a:lnTo>
                        <a:lnTo>
                          <a:pt x="3498" y="254"/>
                        </a:lnTo>
                        <a:lnTo>
                          <a:pt x="3554" y="282"/>
                        </a:lnTo>
                        <a:lnTo>
                          <a:pt x="3608" y="312"/>
                        </a:lnTo>
                        <a:lnTo>
                          <a:pt x="3664" y="342"/>
                        </a:lnTo>
                        <a:lnTo>
                          <a:pt x="3716" y="374"/>
                        </a:lnTo>
                        <a:lnTo>
                          <a:pt x="3770" y="406"/>
                        </a:lnTo>
                        <a:lnTo>
                          <a:pt x="3822" y="440"/>
                        </a:lnTo>
                        <a:lnTo>
                          <a:pt x="3872" y="476"/>
                        </a:lnTo>
                        <a:lnTo>
                          <a:pt x="3922" y="512"/>
                        </a:lnTo>
                        <a:lnTo>
                          <a:pt x="3972" y="550"/>
                        </a:lnTo>
                        <a:lnTo>
                          <a:pt x="4020" y="590"/>
                        </a:lnTo>
                        <a:lnTo>
                          <a:pt x="4068" y="630"/>
                        </a:lnTo>
                        <a:lnTo>
                          <a:pt x="4114" y="670"/>
                        </a:lnTo>
                        <a:lnTo>
                          <a:pt x="4160" y="712"/>
                        </a:lnTo>
                        <a:lnTo>
                          <a:pt x="4204" y="756"/>
                        </a:lnTo>
                        <a:lnTo>
                          <a:pt x="4204" y="756"/>
                        </a:lnTo>
                        <a:lnTo>
                          <a:pt x="4246" y="800"/>
                        </a:lnTo>
                        <a:lnTo>
                          <a:pt x="4288" y="846"/>
                        </a:lnTo>
                        <a:lnTo>
                          <a:pt x="4330" y="892"/>
                        </a:lnTo>
                        <a:lnTo>
                          <a:pt x="4370" y="940"/>
                        </a:lnTo>
                        <a:lnTo>
                          <a:pt x="4410" y="988"/>
                        </a:lnTo>
                        <a:lnTo>
                          <a:pt x="4446" y="1036"/>
                        </a:lnTo>
                        <a:lnTo>
                          <a:pt x="4484" y="1086"/>
                        </a:lnTo>
                        <a:lnTo>
                          <a:pt x="4518" y="1138"/>
                        </a:lnTo>
                        <a:lnTo>
                          <a:pt x="4552" y="1190"/>
                        </a:lnTo>
                        <a:lnTo>
                          <a:pt x="4586" y="1242"/>
                        </a:lnTo>
                        <a:lnTo>
                          <a:pt x="4618" y="1296"/>
                        </a:lnTo>
                        <a:lnTo>
                          <a:pt x="4648" y="1350"/>
                        </a:lnTo>
                        <a:lnTo>
                          <a:pt x="4678" y="1406"/>
                        </a:lnTo>
                        <a:lnTo>
                          <a:pt x="4706" y="1462"/>
                        </a:lnTo>
                        <a:lnTo>
                          <a:pt x="4732" y="1518"/>
                        </a:lnTo>
                        <a:lnTo>
                          <a:pt x="4756" y="1576"/>
                        </a:lnTo>
                        <a:lnTo>
                          <a:pt x="0" y="1576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chemeClr val="bg1">
                          <a:alpha val="75000"/>
                        </a:schemeClr>
                      </a:gs>
                      <a:gs pos="100000">
                        <a:schemeClr val="bg1">
                          <a:gamma/>
                          <a:tint val="0"/>
                          <a:invGamma/>
                          <a:alpha val="0"/>
                        </a:schemeClr>
                      </a:gs>
                    </a:gsLst>
                    <a:lin ang="5400000" scaled="1"/>
                  </a:gradFill>
                  <a:ln w="9525" cap="flat" cmpd="sng">
                    <a:noFill/>
                    <a:prstDash val="solid"/>
                    <a:rou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CN" altLang="en-US" b="0"/>
                  </a:p>
                </p:txBody>
              </p:sp>
              <p:sp>
                <p:nvSpPr>
                  <p:cNvPr id="47" name="Oval 57"/>
                  <p:cNvSpPr>
                    <a:spLocks noChangeArrowheads="1"/>
                  </p:cNvSpPr>
                  <p:nvPr/>
                </p:nvSpPr>
                <p:spPr bwMode="auto">
                  <a:xfrm>
                    <a:off x="1771" y="1843"/>
                    <a:ext cx="227" cy="204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chemeClr val="bg1"/>
                      </a:gs>
                      <a:gs pos="100000">
                        <a:srgbClr val="67ABF5"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 b="0"/>
                  </a:p>
                </p:txBody>
              </p:sp>
            </p:grpSp>
          </p:grpSp>
        </p:grpSp>
      </p:grpSp>
      <p:grpSp>
        <p:nvGrpSpPr>
          <p:cNvPr id="48" name="组合 47"/>
          <p:cNvGrpSpPr/>
          <p:nvPr/>
        </p:nvGrpSpPr>
        <p:grpSpPr>
          <a:xfrm>
            <a:off x="4025662" y="2155783"/>
            <a:ext cx="4684353" cy="435247"/>
            <a:chOff x="2994392" y="1577185"/>
            <a:chExt cx="4684353" cy="435247"/>
          </a:xfrm>
        </p:grpSpPr>
        <p:sp>
          <p:nvSpPr>
            <p:cNvPr id="49" name="矩形 48"/>
            <p:cNvSpPr/>
            <p:nvPr/>
          </p:nvSpPr>
          <p:spPr>
            <a:xfrm>
              <a:off x="3332336" y="1577185"/>
              <a:ext cx="4346409" cy="435247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 lvl="0" defTabSz="457200">
                <a:lnSpc>
                  <a:spcPct val="120000"/>
                </a:lnSpc>
                <a:defRPr/>
              </a:pPr>
              <a:r>
                <a:rPr lang="zh-CN" altLang="en-US" sz="2000" dirty="0">
                  <a:solidFill>
                    <a:srgbClr val="002060"/>
                  </a:solidFill>
                  <a:cs typeface="Times New Roman" panose="02020603050405020304" pitchFamily="18" charset="0"/>
                  <a:sym typeface="字魂105号-简雅黑" panose="00000500000000000000" pitchFamily="2" charset="-122"/>
                </a:rPr>
                <a:t>攻击者可以对</a:t>
              </a:r>
              <a:r>
                <a:rPr lang="en-US" altLang="zh-CN" sz="2000" dirty="0">
                  <a:solidFill>
                    <a:srgbClr val="002060"/>
                  </a:solidFill>
                  <a:cs typeface="Times New Roman" panose="02020603050405020304" pitchFamily="18" charset="0"/>
                  <a:sym typeface="字魂105号-简雅黑" panose="00000500000000000000" pitchFamily="2" charset="-122"/>
                </a:rPr>
                <a:t>TCP</a:t>
              </a:r>
              <a:r>
                <a:rPr lang="zh-CN" altLang="en-US" sz="2000" dirty="0">
                  <a:solidFill>
                    <a:srgbClr val="002060"/>
                  </a:solidFill>
                  <a:cs typeface="Times New Roman" panose="02020603050405020304" pitchFamily="18" charset="0"/>
                  <a:sym typeface="字魂105号-简雅黑" panose="00000500000000000000" pitchFamily="2" charset="-122"/>
                </a:rPr>
                <a:t>发起序列号攻击</a:t>
              </a:r>
              <a:endParaRPr lang="zh-CN" altLang="en-US" sz="2000" dirty="0">
                <a:solidFill>
                  <a:srgbClr val="002060"/>
                </a:solidFill>
                <a:cs typeface="Times New Roman" panose="02020603050405020304" pitchFamily="18" charset="0"/>
                <a:sym typeface="字魂105号-简雅黑" panose="00000500000000000000" pitchFamily="2" charset="-122"/>
              </a:endParaRPr>
            </a:p>
          </p:txBody>
        </p:sp>
        <p:grpSp>
          <p:nvGrpSpPr>
            <p:cNvPr id="50" name="组合 49"/>
            <p:cNvGrpSpPr/>
            <p:nvPr/>
          </p:nvGrpSpPr>
          <p:grpSpPr>
            <a:xfrm>
              <a:off x="2994392" y="1682776"/>
              <a:ext cx="264745" cy="302955"/>
              <a:chOff x="9653234" y="2771751"/>
              <a:chExt cx="349200" cy="399600"/>
            </a:xfrm>
          </p:grpSpPr>
          <p:grpSp>
            <p:nvGrpSpPr>
              <p:cNvPr id="51" name="Group 58"/>
              <p:cNvGrpSpPr/>
              <p:nvPr/>
            </p:nvGrpSpPr>
            <p:grpSpPr bwMode="auto">
              <a:xfrm>
                <a:off x="9653234" y="2771751"/>
                <a:ext cx="349200" cy="399600"/>
                <a:chOff x="3061" y="-879"/>
                <a:chExt cx="614" cy="702"/>
              </a:xfrm>
            </p:grpSpPr>
            <p:sp>
              <p:nvSpPr>
                <p:cNvPr id="53" name="Oval 59"/>
                <p:cNvSpPr>
                  <a:spLocks noChangeArrowheads="1"/>
                </p:cNvSpPr>
                <p:nvPr/>
              </p:nvSpPr>
              <p:spPr bwMode="auto">
                <a:xfrm>
                  <a:off x="3061" y="-380"/>
                  <a:ext cx="590" cy="203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tx1">
                        <a:alpha val="50000"/>
                      </a:schemeClr>
                    </a:gs>
                    <a:gs pos="100000">
                      <a:schemeClr val="tx1">
                        <a:gamma/>
                        <a:shade val="46275"/>
                        <a:invGamma/>
                        <a:alpha val="0"/>
                      </a:schemeClr>
                    </a:gs>
                  </a:gsLst>
                  <a:path path="shape">
                    <a:fillToRect l="50000" t="50000" r="50000" b="50000"/>
                  </a:path>
                </a:gradFill>
                <a:ln w="31750" cap="rnd" algn="ctr">
                  <a:noFill/>
                  <a:prstDash val="sysDot"/>
                  <a:rou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 b="0">
                    <a:solidFill>
                      <a:srgbClr val="002060"/>
                    </a:solidFill>
                  </a:endParaRPr>
                </a:p>
              </p:txBody>
            </p:sp>
            <p:grpSp>
              <p:nvGrpSpPr>
                <p:cNvPr id="54" name="Group 60"/>
                <p:cNvGrpSpPr/>
                <p:nvPr/>
              </p:nvGrpSpPr>
              <p:grpSpPr bwMode="auto">
                <a:xfrm>
                  <a:off x="3062" y="-879"/>
                  <a:ext cx="613" cy="613"/>
                  <a:chOff x="2335" y="1139"/>
                  <a:chExt cx="1089" cy="1089"/>
                </a:xfrm>
              </p:grpSpPr>
              <p:sp>
                <p:nvSpPr>
                  <p:cNvPr id="55" name="Oval 61"/>
                  <p:cNvSpPr>
                    <a:spLocks noChangeArrowheads="1"/>
                  </p:cNvSpPr>
                  <p:nvPr/>
                </p:nvSpPr>
                <p:spPr bwMode="auto">
                  <a:xfrm>
                    <a:off x="2335" y="1139"/>
                    <a:ext cx="1089" cy="1089"/>
                  </a:xfrm>
                  <a:prstGeom prst="ellipse">
                    <a:avLst/>
                  </a:prstGeom>
                  <a:solidFill>
                    <a:srgbClr val="7030A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 b="0">
                      <a:solidFill>
                        <a:srgbClr val="002060"/>
                      </a:solidFill>
                    </a:endParaRPr>
                  </a:p>
                </p:txBody>
              </p:sp>
              <p:sp>
                <p:nvSpPr>
                  <p:cNvPr id="56" name="Freeform 63"/>
                  <p:cNvSpPr/>
                  <p:nvPr/>
                </p:nvSpPr>
                <p:spPr bwMode="auto">
                  <a:xfrm>
                    <a:off x="2419" y="1169"/>
                    <a:ext cx="917" cy="297"/>
                  </a:xfrm>
                  <a:custGeom>
                    <a:avLst/>
                    <a:gdLst/>
                    <a:ahLst/>
                    <a:cxnLst>
                      <a:cxn ang="0">
                        <a:pos x="0" y="1576"/>
                      </a:cxn>
                      <a:cxn ang="0">
                        <a:pos x="50" y="1462"/>
                      </a:cxn>
                      <a:cxn ang="0">
                        <a:pos x="108" y="1350"/>
                      </a:cxn>
                      <a:cxn ang="0">
                        <a:pos x="170" y="1242"/>
                      </a:cxn>
                      <a:cxn ang="0">
                        <a:pos x="238" y="1138"/>
                      </a:cxn>
                      <a:cxn ang="0">
                        <a:pos x="310" y="1036"/>
                      </a:cxn>
                      <a:cxn ang="0">
                        <a:pos x="386" y="940"/>
                      </a:cxn>
                      <a:cxn ang="0">
                        <a:pos x="468" y="846"/>
                      </a:cxn>
                      <a:cxn ang="0">
                        <a:pos x="552" y="756"/>
                      </a:cxn>
                      <a:cxn ang="0">
                        <a:pos x="596" y="712"/>
                      </a:cxn>
                      <a:cxn ang="0">
                        <a:pos x="688" y="630"/>
                      </a:cxn>
                      <a:cxn ang="0">
                        <a:pos x="784" y="550"/>
                      </a:cxn>
                      <a:cxn ang="0">
                        <a:pos x="884" y="476"/>
                      </a:cxn>
                      <a:cxn ang="0">
                        <a:pos x="986" y="406"/>
                      </a:cxn>
                      <a:cxn ang="0">
                        <a:pos x="1092" y="342"/>
                      </a:cxn>
                      <a:cxn ang="0">
                        <a:pos x="1202" y="282"/>
                      </a:cxn>
                      <a:cxn ang="0">
                        <a:pos x="1316" y="228"/>
                      </a:cxn>
                      <a:cxn ang="0">
                        <a:pos x="1374" y="202"/>
                      </a:cxn>
                      <a:cxn ang="0">
                        <a:pos x="1490" y="156"/>
                      </a:cxn>
                      <a:cxn ang="0">
                        <a:pos x="1610" y="116"/>
                      </a:cxn>
                      <a:cxn ang="0">
                        <a:pos x="1732" y="80"/>
                      </a:cxn>
                      <a:cxn ang="0">
                        <a:pos x="1858" y="52"/>
                      </a:cxn>
                      <a:cxn ang="0">
                        <a:pos x="1984" y="30"/>
                      </a:cxn>
                      <a:cxn ang="0">
                        <a:pos x="2114" y="12"/>
                      </a:cxn>
                      <a:cxn ang="0">
                        <a:pos x="2246" y="2"/>
                      </a:cxn>
                      <a:cxn ang="0">
                        <a:pos x="2378" y="0"/>
                      </a:cxn>
                      <a:cxn ang="0">
                        <a:pos x="2444" y="0"/>
                      </a:cxn>
                      <a:cxn ang="0">
                        <a:pos x="2576" y="8"/>
                      </a:cxn>
                      <a:cxn ang="0">
                        <a:pos x="2706" y="20"/>
                      </a:cxn>
                      <a:cxn ang="0">
                        <a:pos x="2834" y="40"/>
                      </a:cxn>
                      <a:cxn ang="0">
                        <a:pos x="2962" y="66"/>
                      </a:cxn>
                      <a:cxn ang="0">
                        <a:pos x="3084" y="98"/>
                      </a:cxn>
                      <a:cxn ang="0">
                        <a:pos x="3206" y="136"/>
                      </a:cxn>
                      <a:cxn ang="0">
                        <a:pos x="3324" y="178"/>
                      </a:cxn>
                      <a:cxn ang="0">
                        <a:pos x="3382" y="202"/>
                      </a:cxn>
                      <a:cxn ang="0">
                        <a:pos x="3498" y="254"/>
                      </a:cxn>
                      <a:cxn ang="0">
                        <a:pos x="3608" y="312"/>
                      </a:cxn>
                      <a:cxn ang="0">
                        <a:pos x="3716" y="374"/>
                      </a:cxn>
                      <a:cxn ang="0">
                        <a:pos x="3822" y="440"/>
                      </a:cxn>
                      <a:cxn ang="0">
                        <a:pos x="3922" y="512"/>
                      </a:cxn>
                      <a:cxn ang="0">
                        <a:pos x="4020" y="590"/>
                      </a:cxn>
                      <a:cxn ang="0">
                        <a:pos x="4114" y="670"/>
                      </a:cxn>
                      <a:cxn ang="0">
                        <a:pos x="4204" y="756"/>
                      </a:cxn>
                      <a:cxn ang="0">
                        <a:pos x="4246" y="800"/>
                      </a:cxn>
                      <a:cxn ang="0">
                        <a:pos x="4330" y="892"/>
                      </a:cxn>
                      <a:cxn ang="0">
                        <a:pos x="4410" y="988"/>
                      </a:cxn>
                      <a:cxn ang="0">
                        <a:pos x="4484" y="1086"/>
                      </a:cxn>
                      <a:cxn ang="0">
                        <a:pos x="4552" y="1190"/>
                      </a:cxn>
                      <a:cxn ang="0">
                        <a:pos x="4618" y="1296"/>
                      </a:cxn>
                      <a:cxn ang="0">
                        <a:pos x="4678" y="1406"/>
                      </a:cxn>
                      <a:cxn ang="0">
                        <a:pos x="4732" y="1518"/>
                      </a:cxn>
                      <a:cxn ang="0">
                        <a:pos x="0" y="1576"/>
                      </a:cxn>
                    </a:cxnLst>
                    <a:rect l="0" t="0" r="r" b="b"/>
                    <a:pathLst>
                      <a:path w="4756" h="1576">
                        <a:moveTo>
                          <a:pt x="0" y="1576"/>
                        </a:moveTo>
                        <a:lnTo>
                          <a:pt x="0" y="1576"/>
                        </a:lnTo>
                        <a:lnTo>
                          <a:pt x="24" y="1518"/>
                        </a:lnTo>
                        <a:lnTo>
                          <a:pt x="50" y="1462"/>
                        </a:lnTo>
                        <a:lnTo>
                          <a:pt x="78" y="1406"/>
                        </a:lnTo>
                        <a:lnTo>
                          <a:pt x="108" y="1350"/>
                        </a:lnTo>
                        <a:lnTo>
                          <a:pt x="138" y="1296"/>
                        </a:lnTo>
                        <a:lnTo>
                          <a:pt x="170" y="1242"/>
                        </a:lnTo>
                        <a:lnTo>
                          <a:pt x="204" y="1190"/>
                        </a:lnTo>
                        <a:lnTo>
                          <a:pt x="238" y="1138"/>
                        </a:lnTo>
                        <a:lnTo>
                          <a:pt x="272" y="1086"/>
                        </a:lnTo>
                        <a:lnTo>
                          <a:pt x="310" y="1036"/>
                        </a:lnTo>
                        <a:lnTo>
                          <a:pt x="348" y="988"/>
                        </a:lnTo>
                        <a:lnTo>
                          <a:pt x="386" y="940"/>
                        </a:lnTo>
                        <a:lnTo>
                          <a:pt x="426" y="892"/>
                        </a:lnTo>
                        <a:lnTo>
                          <a:pt x="468" y="846"/>
                        </a:lnTo>
                        <a:lnTo>
                          <a:pt x="510" y="800"/>
                        </a:lnTo>
                        <a:lnTo>
                          <a:pt x="552" y="756"/>
                        </a:lnTo>
                        <a:lnTo>
                          <a:pt x="552" y="756"/>
                        </a:lnTo>
                        <a:lnTo>
                          <a:pt x="596" y="712"/>
                        </a:lnTo>
                        <a:lnTo>
                          <a:pt x="642" y="670"/>
                        </a:lnTo>
                        <a:lnTo>
                          <a:pt x="688" y="630"/>
                        </a:lnTo>
                        <a:lnTo>
                          <a:pt x="736" y="590"/>
                        </a:lnTo>
                        <a:lnTo>
                          <a:pt x="784" y="550"/>
                        </a:lnTo>
                        <a:lnTo>
                          <a:pt x="834" y="512"/>
                        </a:lnTo>
                        <a:lnTo>
                          <a:pt x="884" y="476"/>
                        </a:lnTo>
                        <a:lnTo>
                          <a:pt x="934" y="440"/>
                        </a:lnTo>
                        <a:lnTo>
                          <a:pt x="986" y="406"/>
                        </a:lnTo>
                        <a:lnTo>
                          <a:pt x="1040" y="374"/>
                        </a:lnTo>
                        <a:lnTo>
                          <a:pt x="1092" y="342"/>
                        </a:lnTo>
                        <a:lnTo>
                          <a:pt x="1148" y="312"/>
                        </a:lnTo>
                        <a:lnTo>
                          <a:pt x="1202" y="282"/>
                        </a:lnTo>
                        <a:lnTo>
                          <a:pt x="1258" y="254"/>
                        </a:lnTo>
                        <a:lnTo>
                          <a:pt x="1316" y="228"/>
                        </a:lnTo>
                        <a:lnTo>
                          <a:pt x="1374" y="202"/>
                        </a:lnTo>
                        <a:lnTo>
                          <a:pt x="1374" y="202"/>
                        </a:lnTo>
                        <a:lnTo>
                          <a:pt x="1432" y="178"/>
                        </a:lnTo>
                        <a:lnTo>
                          <a:pt x="1490" y="156"/>
                        </a:lnTo>
                        <a:lnTo>
                          <a:pt x="1550" y="136"/>
                        </a:lnTo>
                        <a:lnTo>
                          <a:pt x="1610" y="116"/>
                        </a:lnTo>
                        <a:lnTo>
                          <a:pt x="1672" y="98"/>
                        </a:lnTo>
                        <a:lnTo>
                          <a:pt x="1732" y="80"/>
                        </a:lnTo>
                        <a:lnTo>
                          <a:pt x="1794" y="66"/>
                        </a:lnTo>
                        <a:lnTo>
                          <a:pt x="1858" y="52"/>
                        </a:lnTo>
                        <a:lnTo>
                          <a:pt x="1922" y="40"/>
                        </a:lnTo>
                        <a:lnTo>
                          <a:pt x="1984" y="30"/>
                        </a:lnTo>
                        <a:lnTo>
                          <a:pt x="2050" y="20"/>
                        </a:lnTo>
                        <a:lnTo>
                          <a:pt x="2114" y="12"/>
                        </a:lnTo>
                        <a:lnTo>
                          <a:pt x="2180" y="8"/>
                        </a:lnTo>
                        <a:lnTo>
                          <a:pt x="2246" y="2"/>
                        </a:lnTo>
                        <a:lnTo>
                          <a:pt x="2312" y="0"/>
                        </a:lnTo>
                        <a:lnTo>
                          <a:pt x="2378" y="0"/>
                        </a:lnTo>
                        <a:lnTo>
                          <a:pt x="2378" y="0"/>
                        </a:lnTo>
                        <a:lnTo>
                          <a:pt x="2444" y="0"/>
                        </a:lnTo>
                        <a:lnTo>
                          <a:pt x="2510" y="2"/>
                        </a:lnTo>
                        <a:lnTo>
                          <a:pt x="2576" y="8"/>
                        </a:lnTo>
                        <a:lnTo>
                          <a:pt x="2642" y="12"/>
                        </a:lnTo>
                        <a:lnTo>
                          <a:pt x="2706" y="20"/>
                        </a:lnTo>
                        <a:lnTo>
                          <a:pt x="2772" y="30"/>
                        </a:lnTo>
                        <a:lnTo>
                          <a:pt x="2834" y="40"/>
                        </a:lnTo>
                        <a:lnTo>
                          <a:pt x="2898" y="52"/>
                        </a:lnTo>
                        <a:lnTo>
                          <a:pt x="2962" y="66"/>
                        </a:lnTo>
                        <a:lnTo>
                          <a:pt x="3024" y="80"/>
                        </a:lnTo>
                        <a:lnTo>
                          <a:pt x="3084" y="98"/>
                        </a:lnTo>
                        <a:lnTo>
                          <a:pt x="3146" y="116"/>
                        </a:lnTo>
                        <a:lnTo>
                          <a:pt x="3206" y="136"/>
                        </a:lnTo>
                        <a:lnTo>
                          <a:pt x="3266" y="156"/>
                        </a:lnTo>
                        <a:lnTo>
                          <a:pt x="3324" y="178"/>
                        </a:lnTo>
                        <a:lnTo>
                          <a:pt x="3382" y="202"/>
                        </a:lnTo>
                        <a:lnTo>
                          <a:pt x="3382" y="202"/>
                        </a:lnTo>
                        <a:lnTo>
                          <a:pt x="3440" y="228"/>
                        </a:lnTo>
                        <a:lnTo>
                          <a:pt x="3498" y="254"/>
                        </a:lnTo>
                        <a:lnTo>
                          <a:pt x="3554" y="282"/>
                        </a:lnTo>
                        <a:lnTo>
                          <a:pt x="3608" y="312"/>
                        </a:lnTo>
                        <a:lnTo>
                          <a:pt x="3664" y="342"/>
                        </a:lnTo>
                        <a:lnTo>
                          <a:pt x="3716" y="374"/>
                        </a:lnTo>
                        <a:lnTo>
                          <a:pt x="3770" y="406"/>
                        </a:lnTo>
                        <a:lnTo>
                          <a:pt x="3822" y="440"/>
                        </a:lnTo>
                        <a:lnTo>
                          <a:pt x="3872" y="476"/>
                        </a:lnTo>
                        <a:lnTo>
                          <a:pt x="3922" y="512"/>
                        </a:lnTo>
                        <a:lnTo>
                          <a:pt x="3972" y="550"/>
                        </a:lnTo>
                        <a:lnTo>
                          <a:pt x="4020" y="590"/>
                        </a:lnTo>
                        <a:lnTo>
                          <a:pt x="4068" y="630"/>
                        </a:lnTo>
                        <a:lnTo>
                          <a:pt x="4114" y="670"/>
                        </a:lnTo>
                        <a:lnTo>
                          <a:pt x="4160" y="712"/>
                        </a:lnTo>
                        <a:lnTo>
                          <a:pt x="4204" y="756"/>
                        </a:lnTo>
                        <a:lnTo>
                          <a:pt x="4204" y="756"/>
                        </a:lnTo>
                        <a:lnTo>
                          <a:pt x="4246" y="800"/>
                        </a:lnTo>
                        <a:lnTo>
                          <a:pt x="4288" y="846"/>
                        </a:lnTo>
                        <a:lnTo>
                          <a:pt x="4330" y="892"/>
                        </a:lnTo>
                        <a:lnTo>
                          <a:pt x="4370" y="940"/>
                        </a:lnTo>
                        <a:lnTo>
                          <a:pt x="4410" y="988"/>
                        </a:lnTo>
                        <a:lnTo>
                          <a:pt x="4446" y="1036"/>
                        </a:lnTo>
                        <a:lnTo>
                          <a:pt x="4484" y="1086"/>
                        </a:lnTo>
                        <a:lnTo>
                          <a:pt x="4518" y="1138"/>
                        </a:lnTo>
                        <a:lnTo>
                          <a:pt x="4552" y="1190"/>
                        </a:lnTo>
                        <a:lnTo>
                          <a:pt x="4586" y="1242"/>
                        </a:lnTo>
                        <a:lnTo>
                          <a:pt x="4618" y="1296"/>
                        </a:lnTo>
                        <a:lnTo>
                          <a:pt x="4648" y="1350"/>
                        </a:lnTo>
                        <a:lnTo>
                          <a:pt x="4678" y="1406"/>
                        </a:lnTo>
                        <a:lnTo>
                          <a:pt x="4706" y="1462"/>
                        </a:lnTo>
                        <a:lnTo>
                          <a:pt x="4732" y="1518"/>
                        </a:lnTo>
                        <a:lnTo>
                          <a:pt x="4756" y="1576"/>
                        </a:lnTo>
                        <a:lnTo>
                          <a:pt x="0" y="1576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chemeClr val="bg1">
                          <a:alpha val="75000"/>
                        </a:schemeClr>
                      </a:gs>
                      <a:gs pos="100000">
                        <a:schemeClr val="bg1">
                          <a:gamma/>
                          <a:tint val="0"/>
                          <a:invGamma/>
                          <a:alpha val="0"/>
                        </a:schemeClr>
                      </a:gs>
                    </a:gsLst>
                    <a:lin ang="5400000" scaled="1"/>
                  </a:gradFill>
                  <a:ln w="9525" cap="flat" cmpd="sng">
                    <a:noFill/>
                    <a:prstDash val="solid"/>
                    <a:rou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CN" altLang="en-US" b="0">
                      <a:solidFill>
                        <a:srgbClr val="002060"/>
                      </a:solidFill>
                    </a:endParaRPr>
                  </a:p>
                </p:txBody>
              </p:sp>
            </p:grpSp>
          </p:grpSp>
          <p:sp>
            <p:nvSpPr>
              <p:cNvPr id="52" name="Oval 57"/>
              <p:cNvSpPr>
                <a:spLocks noChangeArrowheads="1"/>
              </p:cNvSpPr>
              <p:nvPr/>
            </p:nvSpPr>
            <p:spPr bwMode="auto">
              <a:xfrm>
                <a:off x="9799651" y="2798037"/>
                <a:ext cx="72710" cy="65529"/>
              </a:xfrm>
              <a:prstGeom prst="ellipse">
                <a:avLst/>
              </a:prstGeom>
              <a:gradFill rotWithShape="1">
                <a:gsLst>
                  <a:gs pos="0">
                    <a:schemeClr val="bg1"/>
                  </a:gs>
                  <a:gs pos="100000">
                    <a:srgbClr val="67ABF5"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none" anchor="ctr"/>
              <a:lstStyle/>
              <a:p>
                <a:endParaRPr lang="zh-CN" altLang="en-US" b="0">
                  <a:solidFill>
                    <a:srgbClr val="002060"/>
                  </a:solidFill>
                </a:endParaRPr>
              </a:p>
            </p:txBody>
          </p:sp>
        </p:grpSp>
      </p:grpSp>
      <p:grpSp>
        <p:nvGrpSpPr>
          <p:cNvPr id="57" name="组合 56"/>
          <p:cNvGrpSpPr/>
          <p:nvPr/>
        </p:nvGrpSpPr>
        <p:grpSpPr>
          <a:xfrm>
            <a:off x="4025662" y="3536065"/>
            <a:ext cx="6137724" cy="435247"/>
            <a:chOff x="2994392" y="2085290"/>
            <a:chExt cx="6137724" cy="435247"/>
          </a:xfrm>
        </p:grpSpPr>
        <p:sp>
          <p:nvSpPr>
            <p:cNvPr id="58" name="矩形 57"/>
            <p:cNvSpPr/>
            <p:nvPr/>
          </p:nvSpPr>
          <p:spPr>
            <a:xfrm>
              <a:off x="3332336" y="2085290"/>
              <a:ext cx="5799780" cy="435247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 lvl="0" defTabSz="457200">
                <a:lnSpc>
                  <a:spcPct val="120000"/>
                </a:lnSpc>
                <a:defRPr/>
              </a:pPr>
              <a:r>
                <a:rPr lang="en-US" altLang="zh-CN" sz="2000" dirty="0">
                  <a:solidFill>
                    <a:srgbClr val="002060"/>
                  </a:solidFill>
                  <a:ea typeface="思源黑体 CN Regular" panose="020B0500000000000000" pitchFamily="34" charset="-122"/>
                  <a:cs typeface="Times New Roman" panose="02020603050405020304" pitchFamily="18" charset="0"/>
                  <a:sym typeface="字魂105号-简雅黑" panose="00000500000000000000" pitchFamily="2" charset="-122"/>
                </a:rPr>
                <a:t>802.11</a:t>
              </a:r>
              <a:r>
                <a:rPr lang="zh-CN" altLang="en-US" sz="2000" dirty="0">
                  <a:solidFill>
                    <a:srgbClr val="002060"/>
                  </a:solidFill>
                  <a:ea typeface="思源黑体 CN Regular" panose="020B0500000000000000" pitchFamily="34" charset="-122"/>
                  <a:cs typeface="Times New Roman" panose="02020603050405020304" pitchFamily="18" charset="0"/>
                  <a:sym typeface="字魂105号-简雅黑" panose="00000500000000000000" pitchFamily="2" charset="-122"/>
                </a:rPr>
                <a:t>无线数据通信标准中的</a:t>
              </a:r>
              <a:r>
                <a:rPr lang="en-US" altLang="zh-CN" sz="2000" dirty="0">
                  <a:solidFill>
                    <a:srgbClr val="002060"/>
                  </a:solidFill>
                  <a:ea typeface="思源黑体 CN Regular" panose="020B0500000000000000" pitchFamily="34" charset="-122"/>
                  <a:cs typeface="Times New Roman" panose="02020603050405020304" pitchFamily="18" charset="0"/>
                  <a:sym typeface="字魂105号-简雅黑" panose="00000500000000000000" pitchFamily="2" charset="-122"/>
                </a:rPr>
                <a:t>WEP</a:t>
              </a:r>
              <a:r>
                <a:rPr lang="zh-CN" altLang="en-US" sz="2000" dirty="0">
                  <a:solidFill>
                    <a:srgbClr val="002060"/>
                  </a:solidFill>
                  <a:ea typeface="思源黑体 CN Regular" panose="020B0500000000000000" pitchFamily="34" charset="-122"/>
                  <a:cs typeface="Times New Roman" panose="02020603050405020304" pitchFamily="18" charset="0"/>
                  <a:sym typeface="字魂105号-简雅黑" panose="00000500000000000000" pitchFamily="2" charset="-122"/>
                </a:rPr>
                <a:t>协议也存在缺陷</a:t>
              </a:r>
              <a:endParaRPr lang="zh-CN" altLang="en-US" sz="2000" dirty="0">
                <a:solidFill>
                  <a:srgbClr val="002060"/>
                </a:solidFill>
                <a:ea typeface="思源黑体 CN Regular" panose="020B0500000000000000" pitchFamily="34" charset="-122"/>
                <a:cs typeface="Times New Roman" panose="02020603050405020304" pitchFamily="18" charset="0"/>
                <a:sym typeface="字魂105号-简雅黑" panose="00000500000000000000" pitchFamily="2" charset="-122"/>
              </a:endParaRPr>
            </a:p>
          </p:txBody>
        </p:sp>
        <p:grpSp>
          <p:nvGrpSpPr>
            <p:cNvPr id="59" name="Group 51"/>
            <p:cNvGrpSpPr/>
            <p:nvPr/>
          </p:nvGrpSpPr>
          <p:grpSpPr bwMode="auto">
            <a:xfrm>
              <a:off x="2994392" y="2163023"/>
              <a:ext cx="273210" cy="302684"/>
              <a:chOff x="2744" y="-584"/>
              <a:chExt cx="634" cy="702"/>
            </a:xfrm>
          </p:grpSpPr>
          <p:sp>
            <p:nvSpPr>
              <p:cNvPr id="60" name="Oval 52"/>
              <p:cNvSpPr>
                <a:spLocks noChangeArrowheads="1"/>
              </p:cNvSpPr>
              <p:nvPr/>
            </p:nvSpPr>
            <p:spPr bwMode="auto">
              <a:xfrm>
                <a:off x="2744" y="-85"/>
                <a:ext cx="590" cy="203"/>
              </a:xfrm>
              <a:prstGeom prst="ellipse">
                <a:avLst/>
              </a:prstGeom>
              <a:gradFill rotWithShape="1">
                <a:gsLst>
                  <a:gs pos="0">
                    <a:schemeClr val="tx1">
                      <a:alpha val="50000"/>
                    </a:schemeClr>
                  </a:gs>
                  <a:gs pos="100000">
                    <a:schemeClr val="tx1">
                      <a:gamma/>
                      <a:shade val="46275"/>
                      <a:invGamma/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</a:gradFill>
              <a:ln w="31750" cap="rnd" algn="ctr">
                <a:noFill/>
                <a:prstDash val="sysDot"/>
                <a:rou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 b="0"/>
              </a:p>
            </p:txBody>
          </p:sp>
          <p:grpSp>
            <p:nvGrpSpPr>
              <p:cNvPr id="64" name="Group 53"/>
              <p:cNvGrpSpPr/>
              <p:nvPr/>
            </p:nvGrpSpPr>
            <p:grpSpPr bwMode="auto">
              <a:xfrm>
                <a:off x="2765" y="-584"/>
                <a:ext cx="613" cy="613"/>
                <a:chOff x="2370" y="1139"/>
                <a:chExt cx="1089" cy="1089"/>
              </a:xfrm>
            </p:grpSpPr>
            <p:sp>
              <p:nvSpPr>
                <p:cNvPr id="65" name="Oval 54"/>
                <p:cNvSpPr>
                  <a:spLocks noChangeArrowheads="1"/>
                </p:cNvSpPr>
                <p:nvPr/>
              </p:nvSpPr>
              <p:spPr bwMode="auto">
                <a:xfrm>
                  <a:off x="2370" y="1139"/>
                  <a:ext cx="1089" cy="1089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zh-CN" altLang="en-US" b="0"/>
                </a:p>
              </p:txBody>
            </p:sp>
            <p:grpSp>
              <p:nvGrpSpPr>
                <p:cNvPr id="66" name="Group 55"/>
                <p:cNvGrpSpPr/>
                <p:nvPr/>
              </p:nvGrpSpPr>
              <p:grpSpPr bwMode="auto">
                <a:xfrm>
                  <a:off x="2426" y="1169"/>
                  <a:ext cx="908" cy="296"/>
                  <a:chOff x="1431" y="1843"/>
                  <a:chExt cx="907" cy="295"/>
                </a:xfrm>
              </p:grpSpPr>
              <p:sp>
                <p:nvSpPr>
                  <p:cNvPr id="67" name="Freeform 56"/>
                  <p:cNvSpPr/>
                  <p:nvPr/>
                </p:nvSpPr>
                <p:spPr bwMode="auto">
                  <a:xfrm>
                    <a:off x="1423" y="1843"/>
                    <a:ext cx="916" cy="296"/>
                  </a:xfrm>
                  <a:custGeom>
                    <a:avLst/>
                    <a:gdLst/>
                    <a:ahLst/>
                    <a:cxnLst>
                      <a:cxn ang="0">
                        <a:pos x="0" y="1576"/>
                      </a:cxn>
                      <a:cxn ang="0">
                        <a:pos x="50" y="1462"/>
                      </a:cxn>
                      <a:cxn ang="0">
                        <a:pos x="108" y="1350"/>
                      </a:cxn>
                      <a:cxn ang="0">
                        <a:pos x="170" y="1242"/>
                      </a:cxn>
                      <a:cxn ang="0">
                        <a:pos x="238" y="1138"/>
                      </a:cxn>
                      <a:cxn ang="0">
                        <a:pos x="310" y="1036"/>
                      </a:cxn>
                      <a:cxn ang="0">
                        <a:pos x="386" y="940"/>
                      </a:cxn>
                      <a:cxn ang="0">
                        <a:pos x="468" y="846"/>
                      </a:cxn>
                      <a:cxn ang="0">
                        <a:pos x="552" y="756"/>
                      </a:cxn>
                      <a:cxn ang="0">
                        <a:pos x="596" y="712"/>
                      </a:cxn>
                      <a:cxn ang="0">
                        <a:pos x="688" y="630"/>
                      </a:cxn>
                      <a:cxn ang="0">
                        <a:pos x="784" y="550"/>
                      </a:cxn>
                      <a:cxn ang="0">
                        <a:pos x="884" y="476"/>
                      </a:cxn>
                      <a:cxn ang="0">
                        <a:pos x="986" y="406"/>
                      </a:cxn>
                      <a:cxn ang="0">
                        <a:pos x="1092" y="342"/>
                      </a:cxn>
                      <a:cxn ang="0">
                        <a:pos x="1202" y="282"/>
                      </a:cxn>
                      <a:cxn ang="0">
                        <a:pos x="1316" y="228"/>
                      </a:cxn>
                      <a:cxn ang="0">
                        <a:pos x="1374" y="202"/>
                      </a:cxn>
                      <a:cxn ang="0">
                        <a:pos x="1490" y="156"/>
                      </a:cxn>
                      <a:cxn ang="0">
                        <a:pos x="1610" y="116"/>
                      </a:cxn>
                      <a:cxn ang="0">
                        <a:pos x="1732" y="80"/>
                      </a:cxn>
                      <a:cxn ang="0">
                        <a:pos x="1858" y="52"/>
                      </a:cxn>
                      <a:cxn ang="0">
                        <a:pos x="1984" y="30"/>
                      </a:cxn>
                      <a:cxn ang="0">
                        <a:pos x="2114" y="12"/>
                      </a:cxn>
                      <a:cxn ang="0">
                        <a:pos x="2246" y="2"/>
                      </a:cxn>
                      <a:cxn ang="0">
                        <a:pos x="2378" y="0"/>
                      </a:cxn>
                      <a:cxn ang="0">
                        <a:pos x="2444" y="0"/>
                      </a:cxn>
                      <a:cxn ang="0">
                        <a:pos x="2576" y="8"/>
                      </a:cxn>
                      <a:cxn ang="0">
                        <a:pos x="2706" y="20"/>
                      </a:cxn>
                      <a:cxn ang="0">
                        <a:pos x="2834" y="40"/>
                      </a:cxn>
                      <a:cxn ang="0">
                        <a:pos x="2962" y="66"/>
                      </a:cxn>
                      <a:cxn ang="0">
                        <a:pos x="3084" y="98"/>
                      </a:cxn>
                      <a:cxn ang="0">
                        <a:pos x="3206" y="136"/>
                      </a:cxn>
                      <a:cxn ang="0">
                        <a:pos x="3324" y="178"/>
                      </a:cxn>
                      <a:cxn ang="0">
                        <a:pos x="3382" y="202"/>
                      </a:cxn>
                      <a:cxn ang="0">
                        <a:pos x="3498" y="254"/>
                      </a:cxn>
                      <a:cxn ang="0">
                        <a:pos x="3608" y="312"/>
                      </a:cxn>
                      <a:cxn ang="0">
                        <a:pos x="3716" y="374"/>
                      </a:cxn>
                      <a:cxn ang="0">
                        <a:pos x="3822" y="440"/>
                      </a:cxn>
                      <a:cxn ang="0">
                        <a:pos x="3922" y="512"/>
                      </a:cxn>
                      <a:cxn ang="0">
                        <a:pos x="4020" y="590"/>
                      </a:cxn>
                      <a:cxn ang="0">
                        <a:pos x="4114" y="670"/>
                      </a:cxn>
                      <a:cxn ang="0">
                        <a:pos x="4204" y="756"/>
                      </a:cxn>
                      <a:cxn ang="0">
                        <a:pos x="4246" y="800"/>
                      </a:cxn>
                      <a:cxn ang="0">
                        <a:pos x="4330" y="892"/>
                      </a:cxn>
                      <a:cxn ang="0">
                        <a:pos x="4410" y="988"/>
                      </a:cxn>
                      <a:cxn ang="0">
                        <a:pos x="4484" y="1086"/>
                      </a:cxn>
                      <a:cxn ang="0">
                        <a:pos x="4552" y="1190"/>
                      </a:cxn>
                      <a:cxn ang="0">
                        <a:pos x="4618" y="1296"/>
                      </a:cxn>
                      <a:cxn ang="0">
                        <a:pos x="4678" y="1406"/>
                      </a:cxn>
                      <a:cxn ang="0">
                        <a:pos x="4732" y="1518"/>
                      </a:cxn>
                      <a:cxn ang="0">
                        <a:pos x="0" y="1576"/>
                      </a:cxn>
                    </a:cxnLst>
                    <a:rect l="0" t="0" r="r" b="b"/>
                    <a:pathLst>
                      <a:path w="4756" h="1576">
                        <a:moveTo>
                          <a:pt x="0" y="1576"/>
                        </a:moveTo>
                        <a:lnTo>
                          <a:pt x="0" y="1576"/>
                        </a:lnTo>
                        <a:lnTo>
                          <a:pt x="24" y="1518"/>
                        </a:lnTo>
                        <a:lnTo>
                          <a:pt x="50" y="1462"/>
                        </a:lnTo>
                        <a:lnTo>
                          <a:pt x="78" y="1406"/>
                        </a:lnTo>
                        <a:lnTo>
                          <a:pt x="108" y="1350"/>
                        </a:lnTo>
                        <a:lnTo>
                          <a:pt x="138" y="1296"/>
                        </a:lnTo>
                        <a:lnTo>
                          <a:pt x="170" y="1242"/>
                        </a:lnTo>
                        <a:lnTo>
                          <a:pt x="204" y="1190"/>
                        </a:lnTo>
                        <a:lnTo>
                          <a:pt x="238" y="1138"/>
                        </a:lnTo>
                        <a:lnTo>
                          <a:pt x="272" y="1086"/>
                        </a:lnTo>
                        <a:lnTo>
                          <a:pt x="310" y="1036"/>
                        </a:lnTo>
                        <a:lnTo>
                          <a:pt x="348" y="988"/>
                        </a:lnTo>
                        <a:lnTo>
                          <a:pt x="386" y="940"/>
                        </a:lnTo>
                        <a:lnTo>
                          <a:pt x="426" y="892"/>
                        </a:lnTo>
                        <a:lnTo>
                          <a:pt x="468" y="846"/>
                        </a:lnTo>
                        <a:lnTo>
                          <a:pt x="510" y="800"/>
                        </a:lnTo>
                        <a:lnTo>
                          <a:pt x="552" y="756"/>
                        </a:lnTo>
                        <a:lnTo>
                          <a:pt x="552" y="756"/>
                        </a:lnTo>
                        <a:lnTo>
                          <a:pt x="596" y="712"/>
                        </a:lnTo>
                        <a:lnTo>
                          <a:pt x="642" y="670"/>
                        </a:lnTo>
                        <a:lnTo>
                          <a:pt x="688" y="630"/>
                        </a:lnTo>
                        <a:lnTo>
                          <a:pt x="736" y="590"/>
                        </a:lnTo>
                        <a:lnTo>
                          <a:pt x="784" y="550"/>
                        </a:lnTo>
                        <a:lnTo>
                          <a:pt x="834" y="512"/>
                        </a:lnTo>
                        <a:lnTo>
                          <a:pt x="884" y="476"/>
                        </a:lnTo>
                        <a:lnTo>
                          <a:pt x="934" y="440"/>
                        </a:lnTo>
                        <a:lnTo>
                          <a:pt x="986" y="406"/>
                        </a:lnTo>
                        <a:lnTo>
                          <a:pt x="1040" y="374"/>
                        </a:lnTo>
                        <a:lnTo>
                          <a:pt x="1092" y="342"/>
                        </a:lnTo>
                        <a:lnTo>
                          <a:pt x="1148" y="312"/>
                        </a:lnTo>
                        <a:lnTo>
                          <a:pt x="1202" y="282"/>
                        </a:lnTo>
                        <a:lnTo>
                          <a:pt x="1258" y="254"/>
                        </a:lnTo>
                        <a:lnTo>
                          <a:pt x="1316" y="228"/>
                        </a:lnTo>
                        <a:lnTo>
                          <a:pt x="1374" y="202"/>
                        </a:lnTo>
                        <a:lnTo>
                          <a:pt x="1374" y="202"/>
                        </a:lnTo>
                        <a:lnTo>
                          <a:pt x="1432" y="178"/>
                        </a:lnTo>
                        <a:lnTo>
                          <a:pt x="1490" y="156"/>
                        </a:lnTo>
                        <a:lnTo>
                          <a:pt x="1550" y="136"/>
                        </a:lnTo>
                        <a:lnTo>
                          <a:pt x="1610" y="116"/>
                        </a:lnTo>
                        <a:lnTo>
                          <a:pt x="1672" y="98"/>
                        </a:lnTo>
                        <a:lnTo>
                          <a:pt x="1732" y="80"/>
                        </a:lnTo>
                        <a:lnTo>
                          <a:pt x="1794" y="66"/>
                        </a:lnTo>
                        <a:lnTo>
                          <a:pt x="1858" y="52"/>
                        </a:lnTo>
                        <a:lnTo>
                          <a:pt x="1922" y="40"/>
                        </a:lnTo>
                        <a:lnTo>
                          <a:pt x="1984" y="30"/>
                        </a:lnTo>
                        <a:lnTo>
                          <a:pt x="2050" y="20"/>
                        </a:lnTo>
                        <a:lnTo>
                          <a:pt x="2114" y="12"/>
                        </a:lnTo>
                        <a:lnTo>
                          <a:pt x="2180" y="8"/>
                        </a:lnTo>
                        <a:lnTo>
                          <a:pt x="2246" y="2"/>
                        </a:lnTo>
                        <a:lnTo>
                          <a:pt x="2312" y="0"/>
                        </a:lnTo>
                        <a:lnTo>
                          <a:pt x="2378" y="0"/>
                        </a:lnTo>
                        <a:lnTo>
                          <a:pt x="2378" y="0"/>
                        </a:lnTo>
                        <a:lnTo>
                          <a:pt x="2444" y="0"/>
                        </a:lnTo>
                        <a:lnTo>
                          <a:pt x="2510" y="2"/>
                        </a:lnTo>
                        <a:lnTo>
                          <a:pt x="2576" y="8"/>
                        </a:lnTo>
                        <a:lnTo>
                          <a:pt x="2642" y="12"/>
                        </a:lnTo>
                        <a:lnTo>
                          <a:pt x="2706" y="20"/>
                        </a:lnTo>
                        <a:lnTo>
                          <a:pt x="2772" y="30"/>
                        </a:lnTo>
                        <a:lnTo>
                          <a:pt x="2834" y="40"/>
                        </a:lnTo>
                        <a:lnTo>
                          <a:pt x="2898" y="52"/>
                        </a:lnTo>
                        <a:lnTo>
                          <a:pt x="2962" y="66"/>
                        </a:lnTo>
                        <a:lnTo>
                          <a:pt x="3024" y="80"/>
                        </a:lnTo>
                        <a:lnTo>
                          <a:pt x="3084" y="98"/>
                        </a:lnTo>
                        <a:lnTo>
                          <a:pt x="3146" y="116"/>
                        </a:lnTo>
                        <a:lnTo>
                          <a:pt x="3206" y="136"/>
                        </a:lnTo>
                        <a:lnTo>
                          <a:pt x="3266" y="156"/>
                        </a:lnTo>
                        <a:lnTo>
                          <a:pt x="3324" y="178"/>
                        </a:lnTo>
                        <a:lnTo>
                          <a:pt x="3382" y="202"/>
                        </a:lnTo>
                        <a:lnTo>
                          <a:pt x="3382" y="202"/>
                        </a:lnTo>
                        <a:lnTo>
                          <a:pt x="3440" y="228"/>
                        </a:lnTo>
                        <a:lnTo>
                          <a:pt x="3498" y="254"/>
                        </a:lnTo>
                        <a:lnTo>
                          <a:pt x="3554" y="282"/>
                        </a:lnTo>
                        <a:lnTo>
                          <a:pt x="3608" y="312"/>
                        </a:lnTo>
                        <a:lnTo>
                          <a:pt x="3664" y="342"/>
                        </a:lnTo>
                        <a:lnTo>
                          <a:pt x="3716" y="374"/>
                        </a:lnTo>
                        <a:lnTo>
                          <a:pt x="3770" y="406"/>
                        </a:lnTo>
                        <a:lnTo>
                          <a:pt x="3822" y="440"/>
                        </a:lnTo>
                        <a:lnTo>
                          <a:pt x="3872" y="476"/>
                        </a:lnTo>
                        <a:lnTo>
                          <a:pt x="3922" y="512"/>
                        </a:lnTo>
                        <a:lnTo>
                          <a:pt x="3972" y="550"/>
                        </a:lnTo>
                        <a:lnTo>
                          <a:pt x="4020" y="590"/>
                        </a:lnTo>
                        <a:lnTo>
                          <a:pt x="4068" y="630"/>
                        </a:lnTo>
                        <a:lnTo>
                          <a:pt x="4114" y="670"/>
                        </a:lnTo>
                        <a:lnTo>
                          <a:pt x="4160" y="712"/>
                        </a:lnTo>
                        <a:lnTo>
                          <a:pt x="4204" y="756"/>
                        </a:lnTo>
                        <a:lnTo>
                          <a:pt x="4204" y="756"/>
                        </a:lnTo>
                        <a:lnTo>
                          <a:pt x="4246" y="800"/>
                        </a:lnTo>
                        <a:lnTo>
                          <a:pt x="4288" y="846"/>
                        </a:lnTo>
                        <a:lnTo>
                          <a:pt x="4330" y="892"/>
                        </a:lnTo>
                        <a:lnTo>
                          <a:pt x="4370" y="940"/>
                        </a:lnTo>
                        <a:lnTo>
                          <a:pt x="4410" y="988"/>
                        </a:lnTo>
                        <a:lnTo>
                          <a:pt x="4446" y="1036"/>
                        </a:lnTo>
                        <a:lnTo>
                          <a:pt x="4484" y="1086"/>
                        </a:lnTo>
                        <a:lnTo>
                          <a:pt x="4518" y="1138"/>
                        </a:lnTo>
                        <a:lnTo>
                          <a:pt x="4552" y="1190"/>
                        </a:lnTo>
                        <a:lnTo>
                          <a:pt x="4586" y="1242"/>
                        </a:lnTo>
                        <a:lnTo>
                          <a:pt x="4618" y="1296"/>
                        </a:lnTo>
                        <a:lnTo>
                          <a:pt x="4648" y="1350"/>
                        </a:lnTo>
                        <a:lnTo>
                          <a:pt x="4678" y="1406"/>
                        </a:lnTo>
                        <a:lnTo>
                          <a:pt x="4706" y="1462"/>
                        </a:lnTo>
                        <a:lnTo>
                          <a:pt x="4732" y="1518"/>
                        </a:lnTo>
                        <a:lnTo>
                          <a:pt x="4756" y="1576"/>
                        </a:lnTo>
                        <a:lnTo>
                          <a:pt x="0" y="1576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chemeClr val="bg1">
                          <a:alpha val="75000"/>
                        </a:schemeClr>
                      </a:gs>
                      <a:gs pos="100000">
                        <a:schemeClr val="bg1">
                          <a:gamma/>
                          <a:tint val="0"/>
                          <a:invGamma/>
                          <a:alpha val="0"/>
                        </a:schemeClr>
                      </a:gs>
                    </a:gsLst>
                    <a:lin ang="5400000" scaled="1"/>
                  </a:gradFill>
                  <a:ln w="9525" cap="flat" cmpd="sng">
                    <a:noFill/>
                    <a:prstDash val="solid"/>
                    <a:rou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CN" altLang="en-US" b="0"/>
                  </a:p>
                </p:txBody>
              </p:sp>
              <p:sp>
                <p:nvSpPr>
                  <p:cNvPr id="68" name="Oval 57"/>
                  <p:cNvSpPr>
                    <a:spLocks noChangeArrowheads="1"/>
                  </p:cNvSpPr>
                  <p:nvPr/>
                </p:nvSpPr>
                <p:spPr bwMode="auto">
                  <a:xfrm>
                    <a:off x="1771" y="1843"/>
                    <a:ext cx="227" cy="204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chemeClr val="bg1"/>
                      </a:gs>
                      <a:gs pos="100000">
                        <a:srgbClr val="67ABF5"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 b="0"/>
                  </a:p>
                </p:txBody>
              </p:sp>
            </p:grpSp>
          </p:grpSp>
        </p:grpSp>
      </p:grpSp>
      <p:grpSp>
        <p:nvGrpSpPr>
          <p:cNvPr id="69" name="组合 68"/>
          <p:cNvGrpSpPr/>
          <p:nvPr/>
        </p:nvGrpSpPr>
        <p:grpSpPr>
          <a:xfrm>
            <a:off x="4025662" y="3075971"/>
            <a:ext cx="4684353" cy="435247"/>
            <a:chOff x="2994392" y="1577185"/>
            <a:chExt cx="4684353" cy="435247"/>
          </a:xfrm>
        </p:grpSpPr>
        <p:sp>
          <p:nvSpPr>
            <p:cNvPr id="70" name="矩形 69"/>
            <p:cNvSpPr/>
            <p:nvPr/>
          </p:nvSpPr>
          <p:spPr>
            <a:xfrm>
              <a:off x="3332336" y="1577185"/>
              <a:ext cx="4346409" cy="435247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 lvl="0" defTabSz="457200">
                <a:lnSpc>
                  <a:spcPct val="120000"/>
                </a:lnSpc>
                <a:defRPr/>
              </a:pPr>
              <a:r>
                <a:rPr lang="zh-CN" altLang="en-US" sz="2000" dirty="0">
                  <a:solidFill>
                    <a:srgbClr val="002060"/>
                  </a:solidFill>
                  <a:cs typeface="Times New Roman" panose="02020603050405020304" pitchFamily="18" charset="0"/>
                  <a:sym typeface="字魂105号-简雅黑" panose="00000500000000000000" pitchFamily="2" charset="-122"/>
                </a:rPr>
                <a:t>安全壳（</a:t>
              </a:r>
              <a:r>
                <a:rPr lang="en-US" altLang="zh-CN" sz="2000" dirty="0">
                  <a:solidFill>
                    <a:srgbClr val="002060"/>
                  </a:solidFill>
                  <a:cs typeface="Times New Roman" panose="02020603050405020304" pitchFamily="18" charset="0"/>
                  <a:sym typeface="字魂105号-简雅黑" panose="00000500000000000000" pitchFamily="2" charset="-122"/>
                </a:rPr>
                <a:t>SSH</a:t>
              </a:r>
              <a:r>
                <a:rPr lang="zh-CN" altLang="en-US" sz="2000" dirty="0">
                  <a:solidFill>
                    <a:srgbClr val="002060"/>
                  </a:solidFill>
                  <a:cs typeface="Times New Roman" panose="02020603050405020304" pitchFamily="18" charset="0"/>
                  <a:sym typeface="字魂105号-简雅黑" panose="00000500000000000000" pitchFamily="2" charset="-122"/>
                </a:rPr>
                <a:t>）协议易遭受攻击</a:t>
              </a:r>
              <a:endParaRPr lang="zh-CN" altLang="en-US" sz="2000" dirty="0">
                <a:solidFill>
                  <a:srgbClr val="002060"/>
                </a:solidFill>
                <a:cs typeface="Times New Roman" panose="02020603050405020304" pitchFamily="18" charset="0"/>
                <a:sym typeface="字魂105号-简雅黑" panose="00000500000000000000" pitchFamily="2" charset="-122"/>
              </a:endParaRPr>
            </a:p>
          </p:txBody>
        </p:sp>
        <p:grpSp>
          <p:nvGrpSpPr>
            <p:cNvPr id="71" name="组合 70"/>
            <p:cNvGrpSpPr/>
            <p:nvPr/>
          </p:nvGrpSpPr>
          <p:grpSpPr>
            <a:xfrm>
              <a:off x="2994392" y="1682776"/>
              <a:ext cx="264745" cy="302955"/>
              <a:chOff x="9653234" y="2771751"/>
              <a:chExt cx="349200" cy="399600"/>
            </a:xfrm>
          </p:grpSpPr>
          <p:grpSp>
            <p:nvGrpSpPr>
              <p:cNvPr id="72" name="Group 58"/>
              <p:cNvGrpSpPr/>
              <p:nvPr/>
            </p:nvGrpSpPr>
            <p:grpSpPr bwMode="auto">
              <a:xfrm>
                <a:off x="9653234" y="2771751"/>
                <a:ext cx="349200" cy="399600"/>
                <a:chOff x="3061" y="-879"/>
                <a:chExt cx="614" cy="702"/>
              </a:xfrm>
            </p:grpSpPr>
            <p:sp>
              <p:nvSpPr>
                <p:cNvPr id="74" name="Oval 59"/>
                <p:cNvSpPr>
                  <a:spLocks noChangeArrowheads="1"/>
                </p:cNvSpPr>
                <p:nvPr/>
              </p:nvSpPr>
              <p:spPr bwMode="auto">
                <a:xfrm>
                  <a:off x="3061" y="-380"/>
                  <a:ext cx="590" cy="203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tx1">
                        <a:alpha val="50000"/>
                      </a:schemeClr>
                    </a:gs>
                    <a:gs pos="100000">
                      <a:schemeClr val="tx1">
                        <a:gamma/>
                        <a:shade val="46275"/>
                        <a:invGamma/>
                        <a:alpha val="0"/>
                      </a:schemeClr>
                    </a:gs>
                  </a:gsLst>
                  <a:path path="shape">
                    <a:fillToRect l="50000" t="50000" r="50000" b="50000"/>
                  </a:path>
                </a:gradFill>
                <a:ln w="31750" cap="rnd" algn="ctr">
                  <a:noFill/>
                  <a:prstDash val="sysDot"/>
                  <a:rou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 b="0">
                    <a:solidFill>
                      <a:srgbClr val="002060"/>
                    </a:solidFill>
                  </a:endParaRPr>
                </a:p>
              </p:txBody>
            </p:sp>
            <p:grpSp>
              <p:nvGrpSpPr>
                <p:cNvPr id="75" name="Group 60"/>
                <p:cNvGrpSpPr/>
                <p:nvPr/>
              </p:nvGrpSpPr>
              <p:grpSpPr bwMode="auto">
                <a:xfrm>
                  <a:off x="3062" y="-879"/>
                  <a:ext cx="613" cy="613"/>
                  <a:chOff x="2335" y="1139"/>
                  <a:chExt cx="1089" cy="1089"/>
                </a:xfrm>
              </p:grpSpPr>
              <p:sp>
                <p:nvSpPr>
                  <p:cNvPr id="76" name="Oval 61"/>
                  <p:cNvSpPr>
                    <a:spLocks noChangeArrowheads="1"/>
                  </p:cNvSpPr>
                  <p:nvPr/>
                </p:nvSpPr>
                <p:spPr bwMode="auto">
                  <a:xfrm>
                    <a:off x="2335" y="1139"/>
                    <a:ext cx="1089" cy="1089"/>
                  </a:xfrm>
                  <a:prstGeom prst="ellipse">
                    <a:avLst/>
                  </a:prstGeom>
                  <a:solidFill>
                    <a:schemeClr val="accent4">
                      <a:lumMod val="75000"/>
                    </a:scheme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 b="0">
                      <a:solidFill>
                        <a:srgbClr val="002060"/>
                      </a:solidFill>
                    </a:endParaRPr>
                  </a:p>
                </p:txBody>
              </p:sp>
              <p:sp>
                <p:nvSpPr>
                  <p:cNvPr id="77" name="Freeform 63"/>
                  <p:cNvSpPr/>
                  <p:nvPr/>
                </p:nvSpPr>
                <p:spPr bwMode="auto">
                  <a:xfrm>
                    <a:off x="2419" y="1169"/>
                    <a:ext cx="917" cy="297"/>
                  </a:xfrm>
                  <a:custGeom>
                    <a:avLst/>
                    <a:gdLst/>
                    <a:ahLst/>
                    <a:cxnLst>
                      <a:cxn ang="0">
                        <a:pos x="0" y="1576"/>
                      </a:cxn>
                      <a:cxn ang="0">
                        <a:pos x="50" y="1462"/>
                      </a:cxn>
                      <a:cxn ang="0">
                        <a:pos x="108" y="1350"/>
                      </a:cxn>
                      <a:cxn ang="0">
                        <a:pos x="170" y="1242"/>
                      </a:cxn>
                      <a:cxn ang="0">
                        <a:pos x="238" y="1138"/>
                      </a:cxn>
                      <a:cxn ang="0">
                        <a:pos x="310" y="1036"/>
                      </a:cxn>
                      <a:cxn ang="0">
                        <a:pos x="386" y="940"/>
                      </a:cxn>
                      <a:cxn ang="0">
                        <a:pos x="468" y="846"/>
                      </a:cxn>
                      <a:cxn ang="0">
                        <a:pos x="552" y="756"/>
                      </a:cxn>
                      <a:cxn ang="0">
                        <a:pos x="596" y="712"/>
                      </a:cxn>
                      <a:cxn ang="0">
                        <a:pos x="688" y="630"/>
                      </a:cxn>
                      <a:cxn ang="0">
                        <a:pos x="784" y="550"/>
                      </a:cxn>
                      <a:cxn ang="0">
                        <a:pos x="884" y="476"/>
                      </a:cxn>
                      <a:cxn ang="0">
                        <a:pos x="986" y="406"/>
                      </a:cxn>
                      <a:cxn ang="0">
                        <a:pos x="1092" y="342"/>
                      </a:cxn>
                      <a:cxn ang="0">
                        <a:pos x="1202" y="282"/>
                      </a:cxn>
                      <a:cxn ang="0">
                        <a:pos x="1316" y="228"/>
                      </a:cxn>
                      <a:cxn ang="0">
                        <a:pos x="1374" y="202"/>
                      </a:cxn>
                      <a:cxn ang="0">
                        <a:pos x="1490" y="156"/>
                      </a:cxn>
                      <a:cxn ang="0">
                        <a:pos x="1610" y="116"/>
                      </a:cxn>
                      <a:cxn ang="0">
                        <a:pos x="1732" y="80"/>
                      </a:cxn>
                      <a:cxn ang="0">
                        <a:pos x="1858" y="52"/>
                      </a:cxn>
                      <a:cxn ang="0">
                        <a:pos x="1984" y="30"/>
                      </a:cxn>
                      <a:cxn ang="0">
                        <a:pos x="2114" y="12"/>
                      </a:cxn>
                      <a:cxn ang="0">
                        <a:pos x="2246" y="2"/>
                      </a:cxn>
                      <a:cxn ang="0">
                        <a:pos x="2378" y="0"/>
                      </a:cxn>
                      <a:cxn ang="0">
                        <a:pos x="2444" y="0"/>
                      </a:cxn>
                      <a:cxn ang="0">
                        <a:pos x="2576" y="8"/>
                      </a:cxn>
                      <a:cxn ang="0">
                        <a:pos x="2706" y="20"/>
                      </a:cxn>
                      <a:cxn ang="0">
                        <a:pos x="2834" y="40"/>
                      </a:cxn>
                      <a:cxn ang="0">
                        <a:pos x="2962" y="66"/>
                      </a:cxn>
                      <a:cxn ang="0">
                        <a:pos x="3084" y="98"/>
                      </a:cxn>
                      <a:cxn ang="0">
                        <a:pos x="3206" y="136"/>
                      </a:cxn>
                      <a:cxn ang="0">
                        <a:pos x="3324" y="178"/>
                      </a:cxn>
                      <a:cxn ang="0">
                        <a:pos x="3382" y="202"/>
                      </a:cxn>
                      <a:cxn ang="0">
                        <a:pos x="3498" y="254"/>
                      </a:cxn>
                      <a:cxn ang="0">
                        <a:pos x="3608" y="312"/>
                      </a:cxn>
                      <a:cxn ang="0">
                        <a:pos x="3716" y="374"/>
                      </a:cxn>
                      <a:cxn ang="0">
                        <a:pos x="3822" y="440"/>
                      </a:cxn>
                      <a:cxn ang="0">
                        <a:pos x="3922" y="512"/>
                      </a:cxn>
                      <a:cxn ang="0">
                        <a:pos x="4020" y="590"/>
                      </a:cxn>
                      <a:cxn ang="0">
                        <a:pos x="4114" y="670"/>
                      </a:cxn>
                      <a:cxn ang="0">
                        <a:pos x="4204" y="756"/>
                      </a:cxn>
                      <a:cxn ang="0">
                        <a:pos x="4246" y="800"/>
                      </a:cxn>
                      <a:cxn ang="0">
                        <a:pos x="4330" y="892"/>
                      </a:cxn>
                      <a:cxn ang="0">
                        <a:pos x="4410" y="988"/>
                      </a:cxn>
                      <a:cxn ang="0">
                        <a:pos x="4484" y="1086"/>
                      </a:cxn>
                      <a:cxn ang="0">
                        <a:pos x="4552" y="1190"/>
                      </a:cxn>
                      <a:cxn ang="0">
                        <a:pos x="4618" y="1296"/>
                      </a:cxn>
                      <a:cxn ang="0">
                        <a:pos x="4678" y="1406"/>
                      </a:cxn>
                      <a:cxn ang="0">
                        <a:pos x="4732" y="1518"/>
                      </a:cxn>
                      <a:cxn ang="0">
                        <a:pos x="0" y="1576"/>
                      </a:cxn>
                    </a:cxnLst>
                    <a:rect l="0" t="0" r="r" b="b"/>
                    <a:pathLst>
                      <a:path w="4756" h="1576">
                        <a:moveTo>
                          <a:pt x="0" y="1576"/>
                        </a:moveTo>
                        <a:lnTo>
                          <a:pt x="0" y="1576"/>
                        </a:lnTo>
                        <a:lnTo>
                          <a:pt x="24" y="1518"/>
                        </a:lnTo>
                        <a:lnTo>
                          <a:pt x="50" y="1462"/>
                        </a:lnTo>
                        <a:lnTo>
                          <a:pt x="78" y="1406"/>
                        </a:lnTo>
                        <a:lnTo>
                          <a:pt x="108" y="1350"/>
                        </a:lnTo>
                        <a:lnTo>
                          <a:pt x="138" y="1296"/>
                        </a:lnTo>
                        <a:lnTo>
                          <a:pt x="170" y="1242"/>
                        </a:lnTo>
                        <a:lnTo>
                          <a:pt x="204" y="1190"/>
                        </a:lnTo>
                        <a:lnTo>
                          <a:pt x="238" y="1138"/>
                        </a:lnTo>
                        <a:lnTo>
                          <a:pt x="272" y="1086"/>
                        </a:lnTo>
                        <a:lnTo>
                          <a:pt x="310" y="1036"/>
                        </a:lnTo>
                        <a:lnTo>
                          <a:pt x="348" y="988"/>
                        </a:lnTo>
                        <a:lnTo>
                          <a:pt x="386" y="940"/>
                        </a:lnTo>
                        <a:lnTo>
                          <a:pt x="426" y="892"/>
                        </a:lnTo>
                        <a:lnTo>
                          <a:pt x="468" y="846"/>
                        </a:lnTo>
                        <a:lnTo>
                          <a:pt x="510" y="800"/>
                        </a:lnTo>
                        <a:lnTo>
                          <a:pt x="552" y="756"/>
                        </a:lnTo>
                        <a:lnTo>
                          <a:pt x="552" y="756"/>
                        </a:lnTo>
                        <a:lnTo>
                          <a:pt x="596" y="712"/>
                        </a:lnTo>
                        <a:lnTo>
                          <a:pt x="642" y="670"/>
                        </a:lnTo>
                        <a:lnTo>
                          <a:pt x="688" y="630"/>
                        </a:lnTo>
                        <a:lnTo>
                          <a:pt x="736" y="590"/>
                        </a:lnTo>
                        <a:lnTo>
                          <a:pt x="784" y="550"/>
                        </a:lnTo>
                        <a:lnTo>
                          <a:pt x="834" y="512"/>
                        </a:lnTo>
                        <a:lnTo>
                          <a:pt x="884" y="476"/>
                        </a:lnTo>
                        <a:lnTo>
                          <a:pt x="934" y="440"/>
                        </a:lnTo>
                        <a:lnTo>
                          <a:pt x="986" y="406"/>
                        </a:lnTo>
                        <a:lnTo>
                          <a:pt x="1040" y="374"/>
                        </a:lnTo>
                        <a:lnTo>
                          <a:pt x="1092" y="342"/>
                        </a:lnTo>
                        <a:lnTo>
                          <a:pt x="1148" y="312"/>
                        </a:lnTo>
                        <a:lnTo>
                          <a:pt x="1202" y="282"/>
                        </a:lnTo>
                        <a:lnTo>
                          <a:pt x="1258" y="254"/>
                        </a:lnTo>
                        <a:lnTo>
                          <a:pt x="1316" y="228"/>
                        </a:lnTo>
                        <a:lnTo>
                          <a:pt x="1374" y="202"/>
                        </a:lnTo>
                        <a:lnTo>
                          <a:pt x="1374" y="202"/>
                        </a:lnTo>
                        <a:lnTo>
                          <a:pt x="1432" y="178"/>
                        </a:lnTo>
                        <a:lnTo>
                          <a:pt x="1490" y="156"/>
                        </a:lnTo>
                        <a:lnTo>
                          <a:pt x="1550" y="136"/>
                        </a:lnTo>
                        <a:lnTo>
                          <a:pt x="1610" y="116"/>
                        </a:lnTo>
                        <a:lnTo>
                          <a:pt x="1672" y="98"/>
                        </a:lnTo>
                        <a:lnTo>
                          <a:pt x="1732" y="80"/>
                        </a:lnTo>
                        <a:lnTo>
                          <a:pt x="1794" y="66"/>
                        </a:lnTo>
                        <a:lnTo>
                          <a:pt x="1858" y="52"/>
                        </a:lnTo>
                        <a:lnTo>
                          <a:pt x="1922" y="40"/>
                        </a:lnTo>
                        <a:lnTo>
                          <a:pt x="1984" y="30"/>
                        </a:lnTo>
                        <a:lnTo>
                          <a:pt x="2050" y="20"/>
                        </a:lnTo>
                        <a:lnTo>
                          <a:pt x="2114" y="12"/>
                        </a:lnTo>
                        <a:lnTo>
                          <a:pt x="2180" y="8"/>
                        </a:lnTo>
                        <a:lnTo>
                          <a:pt x="2246" y="2"/>
                        </a:lnTo>
                        <a:lnTo>
                          <a:pt x="2312" y="0"/>
                        </a:lnTo>
                        <a:lnTo>
                          <a:pt x="2378" y="0"/>
                        </a:lnTo>
                        <a:lnTo>
                          <a:pt x="2378" y="0"/>
                        </a:lnTo>
                        <a:lnTo>
                          <a:pt x="2444" y="0"/>
                        </a:lnTo>
                        <a:lnTo>
                          <a:pt x="2510" y="2"/>
                        </a:lnTo>
                        <a:lnTo>
                          <a:pt x="2576" y="8"/>
                        </a:lnTo>
                        <a:lnTo>
                          <a:pt x="2642" y="12"/>
                        </a:lnTo>
                        <a:lnTo>
                          <a:pt x="2706" y="20"/>
                        </a:lnTo>
                        <a:lnTo>
                          <a:pt x="2772" y="30"/>
                        </a:lnTo>
                        <a:lnTo>
                          <a:pt x="2834" y="40"/>
                        </a:lnTo>
                        <a:lnTo>
                          <a:pt x="2898" y="52"/>
                        </a:lnTo>
                        <a:lnTo>
                          <a:pt x="2962" y="66"/>
                        </a:lnTo>
                        <a:lnTo>
                          <a:pt x="3024" y="80"/>
                        </a:lnTo>
                        <a:lnTo>
                          <a:pt x="3084" y="98"/>
                        </a:lnTo>
                        <a:lnTo>
                          <a:pt x="3146" y="116"/>
                        </a:lnTo>
                        <a:lnTo>
                          <a:pt x="3206" y="136"/>
                        </a:lnTo>
                        <a:lnTo>
                          <a:pt x="3266" y="156"/>
                        </a:lnTo>
                        <a:lnTo>
                          <a:pt x="3324" y="178"/>
                        </a:lnTo>
                        <a:lnTo>
                          <a:pt x="3382" y="202"/>
                        </a:lnTo>
                        <a:lnTo>
                          <a:pt x="3382" y="202"/>
                        </a:lnTo>
                        <a:lnTo>
                          <a:pt x="3440" y="228"/>
                        </a:lnTo>
                        <a:lnTo>
                          <a:pt x="3498" y="254"/>
                        </a:lnTo>
                        <a:lnTo>
                          <a:pt x="3554" y="282"/>
                        </a:lnTo>
                        <a:lnTo>
                          <a:pt x="3608" y="312"/>
                        </a:lnTo>
                        <a:lnTo>
                          <a:pt x="3664" y="342"/>
                        </a:lnTo>
                        <a:lnTo>
                          <a:pt x="3716" y="374"/>
                        </a:lnTo>
                        <a:lnTo>
                          <a:pt x="3770" y="406"/>
                        </a:lnTo>
                        <a:lnTo>
                          <a:pt x="3822" y="440"/>
                        </a:lnTo>
                        <a:lnTo>
                          <a:pt x="3872" y="476"/>
                        </a:lnTo>
                        <a:lnTo>
                          <a:pt x="3922" y="512"/>
                        </a:lnTo>
                        <a:lnTo>
                          <a:pt x="3972" y="550"/>
                        </a:lnTo>
                        <a:lnTo>
                          <a:pt x="4020" y="590"/>
                        </a:lnTo>
                        <a:lnTo>
                          <a:pt x="4068" y="630"/>
                        </a:lnTo>
                        <a:lnTo>
                          <a:pt x="4114" y="670"/>
                        </a:lnTo>
                        <a:lnTo>
                          <a:pt x="4160" y="712"/>
                        </a:lnTo>
                        <a:lnTo>
                          <a:pt x="4204" y="756"/>
                        </a:lnTo>
                        <a:lnTo>
                          <a:pt x="4204" y="756"/>
                        </a:lnTo>
                        <a:lnTo>
                          <a:pt x="4246" y="800"/>
                        </a:lnTo>
                        <a:lnTo>
                          <a:pt x="4288" y="846"/>
                        </a:lnTo>
                        <a:lnTo>
                          <a:pt x="4330" y="892"/>
                        </a:lnTo>
                        <a:lnTo>
                          <a:pt x="4370" y="940"/>
                        </a:lnTo>
                        <a:lnTo>
                          <a:pt x="4410" y="988"/>
                        </a:lnTo>
                        <a:lnTo>
                          <a:pt x="4446" y="1036"/>
                        </a:lnTo>
                        <a:lnTo>
                          <a:pt x="4484" y="1086"/>
                        </a:lnTo>
                        <a:lnTo>
                          <a:pt x="4518" y="1138"/>
                        </a:lnTo>
                        <a:lnTo>
                          <a:pt x="4552" y="1190"/>
                        </a:lnTo>
                        <a:lnTo>
                          <a:pt x="4586" y="1242"/>
                        </a:lnTo>
                        <a:lnTo>
                          <a:pt x="4618" y="1296"/>
                        </a:lnTo>
                        <a:lnTo>
                          <a:pt x="4648" y="1350"/>
                        </a:lnTo>
                        <a:lnTo>
                          <a:pt x="4678" y="1406"/>
                        </a:lnTo>
                        <a:lnTo>
                          <a:pt x="4706" y="1462"/>
                        </a:lnTo>
                        <a:lnTo>
                          <a:pt x="4732" y="1518"/>
                        </a:lnTo>
                        <a:lnTo>
                          <a:pt x="4756" y="1576"/>
                        </a:lnTo>
                        <a:lnTo>
                          <a:pt x="0" y="1576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chemeClr val="bg1">
                          <a:alpha val="75000"/>
                        </a:schemeClr>
                      </a:gs>
                      <a:gs pos="100000">
                        <a:schemeClr val="bg1">
                          <a:gamma/>
                          <a:tint val="0"/>
                          <a:invGamma/>
                          <a:alpha val="0"/>
                        </a:schemeClr>
                      </a:gs>
                    </a:gsLst>
                    <a:lin ang="5400000" scaled="1"/>
                  </a:gradFill>
                  <a:ln w="9525" cap="flat" cmpd="sng">
                    <a:noFill/>
                    <a:prstDash val="solid"/>
                    <a:rou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CN" altLang="en-US" b="0">
                      <a:solidFill>
                        <a:srgbClr val="002060"/>
                      </a:solidFill>
                    </a:endParaRPr>
                  </a:p>
                </p:txBody>
              </p:sp>
            </p:grpSp>
          </p:grpSp>
          <p:sp>
            <p:nvSpPr>
              <p:cNvPr id="73" name="Oval 57"/>
              <p:cNvSpPr>
                <a:spLocks noChangeArrowheads="1"/>
              </p:cNvSpPr>
              <p:nvPr/>
            </p:nvSpPr>
            <p:spPr bwMode="auto">
              <a:xfrm>
                <a:off x="9799651" y="2798037"/>
                <a:ext cx="72710" cy="65529"/>
              </a:xfrm>
              <a:prstGeom prst="ellipse">
                <a:avLst/>
              </a:prstGeom>
              <a:gradFill rotWithShape="1">
                <a:gsLst>
                  <a:gs pos="0">
                    <a:schemeClr val="bg1"/>
                  </a:gs>
                  <a:gs pos="100000">
                    <a:srgbClr val="67ABF5"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none" anchor="ctr"/>
              <a:lstStyle/>
              <a:p>
                <a:endParaRPr lang="zh-CN" altLang="en-US" b="0">
                  <a:solidFill>
                    <a:srgbClr val="002060"/>
                  </a:solidFill>
                </a:endParaRPr>
              </a:p>
            </p:txBody>
          </p:sp>
        </p:grpSp>
      </p:grpSp>
      <p:grpSp>
        <p:nvGrpSpPr>
          <p:cNvPr id="78" name="组合 77"/>
          <p:cNvGrpSpPr/>
          <p:nvPr/>
        </p:nvGrpSpPr>
        <p:grpSpPr>
          <a:xfrm>
            <a:off x="2568935" y="3996159"/>
            <a:ext cx="5071385" cy="563126"/>
            <a:chOff x="914400" y="1720161"/>
            <a:chExt cx="4160597" cy="461992"/>
          </a:xfrm>
        </p:grpSpPr>
        <p:grpSp>
          <p:nvGrpSpPr>
            <p:cNvPr id="79" name="组合 78"/>
            <p:cNvGrpSpPr/>
            <p:nvPr/>
          </p:nvGrpSpPr>
          <p:grpSpPr>
            <a:xfrm>
              <a:off x="914400" y="1720161"/>
              <a:ext cx="4160597" cy="461992"/>
              <a:chOff x="914400" y="1682061"/>
              <a:chExt cx="4160597" cy="461992"/>
            </a:xfrm>
          </p:grpSpPr>
          <p:sp>
            <p:nvSpPr>
              <p:cNvPr id="81" name="矩形 80"/>
              <p:cNvSpPr/>
              <p:nvPr/>
            </p:nvSpPr>
            <p:spPr>
              <a:xfrm>
                <a:off x="914400" y="1736037"/>
                <a:ext cx="717550" cy="134038"/>
              </a:xfrm>
              <a:prstGeom prst="rect">
                <a:avLst/>
              </a:prstGeom>
              <a:gradFill>
                <a:gsLst>
                  <a:gs pos="0">
                    <a:srgbClr val="0070C0"/>
                  </a:gs>
                  <a:gs pos="100000">
                    <a:srgbClr val="00B0F0">
                      <a:alpha val="0"/>
                    </a:srgbClr>
                  </a:gs>
                </a:gsLst>
                <a:lin ang="27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 dirty="0">
                  <a:ea typeface="+mj-ea"/>
                </a:endParaRPr>
              </a:p>
            </p:txBody>
          </p:sp>
          <p:sp>
            <p:nvSpPr>
              <p:cNvPr id="82" name="矩形 81"/>
              <p:cNvSpPr/>
              <p:nvPr/>
            </p:nvSpPr>
            <p:spPr>
              <a:xfrm>
                <a:off x="965200" y="1682061"/>
                <a:ext cx="79375" cy="334063"/>
              </a:xfrm>
              <a:prstGeom prst="rect">
                <a:avLst/>
              </a:prstGeom>
              <a:gradFill>
                <a:gsLst>
                  <a:gs pos="0">
                    <a:srgbClr val="F76E37"/>
                  </a:gs>
                  <a:gs pos="100000">
                    <a:schemeClr val="accent4">
                      <a:alpha val="0"/>
                    </a:schemeClr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ea typeface="+mj-ea"/>
                </a:endParaRPr>
              </a:p>
            </p:txBody>
          </p:sp>
          <p:sp>
            <p:nvSpPr>
              <p:cNvPr id="83" name="文本框 82"/>
              <p:cNvSpPr txBox="1"/>
              <p:nvPr/>
            </p:nvSpPr>
            <p:spPr>
              <a:xfrm>
                <a:off x="1004887" y="1765300"/>
                <a:ext cx="4070110" cy="3787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dirty="0">
                    <a:solidFill>
                      <a:srgbClr val="3C6EC8"/>
                    </a:solidFill>
                    <a:ea typeface="+mj-ea"/>
                  </a:rPr>
                  <a:t>消除协议设计安全缺陷的方法</a:t>
                </a:r>
                <a:endParaRPr lang="zh-CN" altLang="en-US" sz="2400" dirty="0">
                  <a:solidFill>
                    <a:srgbClr val="3C6EC8"/>
                  </a:solidFill>
                  <a:ea typeface="+mj-ea"/>
                </a:endParaRPr>
              </a:p>
            </p:txBody>
          </p:sp>
        </p:grpSp>
        <p:sp>
          <p:nvSpPr>
            <p:cNvPr id="80" name="矩形 79"/>
            <p:cNvSpPr/>
            <p:nvPr/>
          </p:nvSpPr>
          <p:spPr>
            <a:xfrm>
              <a:off x="1012825" y="1812978"/>
              <a:ext cx="116681" cy="116681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ea typeface="+mj-ea"/>
              </a:endParaRPr>
            </a:p>
          </p:txBody>
        </p:sp>
      </p:grpSp>
      <p:grpSp>
        <p:nvGrpSpPr>
          <p:cNvPr id="84" name="组合 83"/>
          <p:cNvGrpSpPr/>
          <p:nvPr/>
        </p:nvGrpSpPr>
        <p:grpSpPr>
          <a:xfrm>
            <a:off x="4025662" y="5044226"/>
            <a:ext cx="6222136" cy="435247"/>
            <a:chOff x="2994392" y="2085290"/>
            <a:chExt cx="6222136" cy="435247"/>
          </a:xfrm>
        </p:grpSpPr>
        <p:sp>
          <p:nvSpPr>
            <p:cNvPr id="85" name="矩形 84"/>
            <p:cNvSpPr/>
            <p:nvPr/>
          </p:nvSpPr>
          <p:spPr>
            <a:xfrm>
              <a:off x="3332335" y="2085290"/>
              <a:ext cx="5884193" cy="435247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 lvl="0" defTabSz="457200">
                <a:lnSpc>
                  <a:spcPct val="120000"/>
                </a:lnSpc>
                <a:defRPr/>
              </a:pPr>
              <a:r>
                <a:rPr lang="zh-CN" altLang="en-US" sz="2000" dirty="0">
                  <a:solidFill>
                    <a:srgbClr val="002060"/>
                  </a:solidFill>
                  <a:ea typeface="思源黑体 CN Regular" panose="020B0500000000000000" pitchFamily="34" charset="-122"/>
                  <a:cs typeface="Times New Roman" panose="02020603050405020304" pitchFamily="18" charset="0"/>
                  <a:sym typeface="字魂105号-简雅黑" panose="00000500000000000000" pitchFamily="2" charset="-122"/>
                </a:rPr>
                <a:t>加强对协议运行环境和系统的了解，如</a:t>
              </a:r>
              <a:r>
                <a:rPr lang="en-US" altLang="zh-CN" sz="2000" dirty="0">
                  <a:solidFill>
                    <a:srgbClr val="002060"/>
                  </a:solidFill>
                  <a:ea typeface="思源黑体 CN Regular" panose="020B0500000000000000" pitchFamily="34" charset="-122"/>
                  <a:cs typeface="Times New Roman" panose="02020603050405020304" pitchFamily="18" charset="0"/>
                  <a:sym typeface="字魂105号-简雅黑" panose="00000500000000000000" pitchFamily="2" charset="-122"/>
                </a:rPr>
                <a:t>UNIX</a:t>
              </a:r>
              <a:r>
                <a:rPr lang="zh-CN" altLang="en-US" sz="2000" dirty="0">
                  <a:solidFill>
                    <a:srgbClr val="002060"/>
                  </a:solidFill>
                  <a:ea typeface="思源黑体 CN Regular" panose="020B0500000000000000" pitchFamily="34" charset="-122"/>
                  <a:cs typeface="Times New Roman" panose="02020603050405020304" pitchFamily="18" charset="0"/>
                  <a:sym typeface="字魂105号-简雅黑" panose="00000500000000000000" pitchFamily="2" charset="-122"/>
                </a:rPr>
                <a:t>类</a:t>
              </a:r>
              <a:r>
                <a:rPr lang="en-US" altLang="zh-CN" sz="2000" dirty="0">
                  <a:solidFill>
                    <a:srgbClr val="002060"/>
                  </a:solidFill>
                  <a:ea typeface="思源黑体 CN Regular" panose="020B0500000000000000" pitchFamily="34" charset="-122"/>
                  <a:cs typeface="Times New Roman" panose="02020603050405020304" pitchFamily="18" charset="0"/>
                  <a:sym typeface="字魂105号-简雅黑" panose="00000500000000000000" pitchFamily="2" charset="-122"/>
                </a:rPr>
                <a:t>OS</a:t>
              </a:r>
              <a:endParaRPr lang="en-US" altLang="zh-CN" sz="2000" dirty="0">
                <a:solidFill>
                  <a:srgbClr val="002060"/>
                </a:solidFill>
                <a:ea typeface="思源黑体 CN Regular" panose="020B0500000000000000" pitchFamily="34" charset="-122"/>
                <a:cs typeface="Times New Roman" panose="02020603050405020304" pitchFamily="18" charset="0"/>
                <a:sym typeface="字魂105号-简雅黑" panose="00000500000000000000" pitchFamily="2" charset="-122"/>
              </a:endParaRPr>
            </a:p>
          </p:txBody>
        </p:sp>
        <p:grpSp>
          <p:nvGrpSpPr>
            <p:cNvPr id="86" name="Group 51"/>
            <p:cNvGrpSpPr/>
            <p:nvPr/>
          </p:nvGrpSpPr>
          <p:grpSpPr bwMode="auto">
            <a:xfrm>
              <a:off x="2994392" y="2163023"/>
              <a:ext cx="273210" cy="302684"/>
              <a:chOff x="2744" y="-584"/>
              <a:chExt cx="634" cy="702"/>
            </a:xfrm>
          </p:grpSpPr>
          <p:sp>
            <p:nvSpPr>
              <p:cNvPr id="87" name="Oval 52"/>
              <p:cNvSpPr>
                <a:spLocks noChangeArrowheads="1"/>
              </p:cNvSpPr>
              <p:nvPr/>
            </p:nvSpPr>
            <p:spPr bwMode="auto">
              <a:xfrm>
                <a:off x="2744" y="-85"/>
                <a:ext cx="590" cy="203"/>
              </a:xfrm>
              <a:prstGeom prst="ellipse">
                <a:avLst/>
              </a:prstGeom>
              <a:gradFill rotWithShape="1">
                <a:gsLst>
                  <a:gs pos="0">
                    <a:schemeClr val="tx1">
                      <a:alpha val="50000"/>
                    </a:schemeClr>
                  </a:gs>
                  <a:gs pos="100000">
                    <a:schemeClr val="tx1">
                      <a:gamma/>
                      <a:shade val="46275"/>
                      <a:invGamma/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</a:gradFill>
              <a:ln w="31750" cap="rnd" algn="ctr">
                <a:noFill/>
                <a:prstDash val="sysDot"/>
                <a:rou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 b="0"/>
              </a:p>
            </p:txBody>
          </p:sp>
          <p:grpSp>
            <p:nvGrpSpPr>
              <p:cNvPr id="88" name="Group 53"/>
              <p:cNvGrpSpPr/>
              <p:nvPr/>
            </p:nvGrpSpPr>
            <p:grpSpPr bwMode="auto">
              <a:xfrm>
                <a:off x="2765" y="-584"/>
                <a:ext cx="613" cy="613"/>
                <a:chOff x="2370" y="1139"/>
                <a:chExt cx="1089" cy="1089"/>
              </a:xfrm>
            </p:grpSpPr>
            <p:sp>
              <p:nvSpPr>
                <p:cNvPr id="89" name="Oval 54"/>
                <p:cNvSpPr>
                  <a:spLocks noChangeArrowheads="1"/>
                </p:cNvSpPr>
                <p:nvPr/>
              </p:nvSpPr>
              <p:spPr bwMode="auto">
                <a:xfrm>
                  <a:off x="2370" y="1139"/>
                  <a:ext cx="1089" cy="1089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0070C0"/>
                    </a:gs>
                    <a:gs pos="100000">
                      <a:srgbClr val="002060"/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zh-CN" altLang="en-US" b="0"/>
                </a:p>
              </p:txBody>
            </p:sp>
            <p:grpSp>
              <p:nvGrpSpPr>
                <p:cNvPr id="90" name="Group 55"/>
                <p:cNvGrpSpPr/>
                <p:nvPr/>
              </p:nvGrpSpPr>
              <p:grpSpPr bwMode="auto">
                <a:xfrm>
                  <a:off x="2426" y="1169"/>
                  <a:ext cx="908" cy="296"/>
                  <a:chOff x="1431" y="1843"/>
                  <a:chExt cx="907" cy="295"/>
                </a:xfrm>
              </p:grpSpPr>
              <p:sp>
                <p:nvSpPr>
                  <p:cNvPr id="91" name="Freeform 56"/>
                  <p:cNvSpPr/>
                  <p:nvPr/>
                </p:nvSpPr>
                <p:spPr bwMode="auto">
                  <a:xfrm>
                    <a:off x="1423" y="1843"/>
                    <a:ext cx="916" cy="296"/>
                  </a:xfrm>
                  <a:custGeom>
                    <a:avLst/>
                    <a:gdLst/>
                    <a:ahLst/>
                    <a:cxnLst>
                      <a:cxn ang="0">
                        <a:pos x="0" y="1576"/>
                      </a:cxn>
                      <a:cxn ang="0">
                        <a:pos x="50" y="1462"/>
                      </a:cxn>
                      <a:cxn ang="0">
                        <a:pos x="108" y="1350"/>
                      </a:cxn>
                      <a:cxn ang="0">
                        <a:pos x="170" y="1242"/>
                      </a:cxn>
                      <a:cxn ang="0">
                        <a:pos x="238" y="1138"/>
                      </a:cxn>
                      <a:cxn ang="0">
                        <a:pos x="310" y="1036"/>
                      </a:cxn>
                      <a:cxn ang="0">
                        <a:pos x="386" y="940"/>
                      </a:cxn>
                      <a:cxn ang="0">
                        <a:pos x="468" y="846"/>
                      </a:cxn>
                      <a:cxn ang="0">
                        <a:pos x="552" y="756"/>
                      </a:cxn>
                      <a:cxn ang="0">
                        <a:pos x="596" y="712"/>
                      </a:cxn>
                      <a:cxn ang="0">
                        <a:pos x="688" y="630"/>
                      </a:cxn>
                      <a:cxn ang="0">
                        <a:pos x="784" y="550"/>
                      </a:cxn>
                      <a:cxn ang="0">
                        <a:pos x="884" y="476"/>
                      </a:cxn>
                      <a:cxn ang="0">
                        <a:pos x="986" y="406"/>
                      </a:cxn>
                      <a:cxn ang="0">
                        <a:pos x="1092" y="342"/>
                      </a:cxn>
                      <a:cxn ang="0">
                        <a:pos x="1202" y="282"/>
                      </a:cxn>
                      <a:cxn ang="0">
                        <a:pos x="1316" y="228"/>
                      </a:cxn>
                      <a:cxn ang="0">
                        <a:pos x="1374" y="202"/>
                      </a:cxn>
                      <a:cxn ang="0">
                        <a:pos x="1490" y="156"/>
                      </a:cxn>
                      <a:cxn ang="0">
                        <a:pos x="1610" y="116"/>
                      </a:cxn>
                      <a:cxn ang="0">
                        <a:pos x="1732" y="80"/>
                      </a:cxn>
                      <a:cxn ang="0">
                        <a:pos x="1858" y="52"/>
                      </a:cxn>
                      <a:cxn ang="0">
                        <a:pos x="1984" y="30"/>
                      </a:cxn>
                      <a:cxn ang="0">
                        <a:pos x="2114" y="12"/>
                      </a:cxn>
                      <a:cxn ang="0">
                        <a:pos x="2246" y="2"/>
                      </a:cxn>
                      <a:cxn ang="0">
                        <a:pos x="2378" y="0"/>
                      </a:cxn>
                      <a:cxn ang="0">
                        <a:pos x="2444" y="0"/>
                      </a:cxn>
                      <a:cxn ang="0">
                        <a:pos x="2576" y="8"/>
                      </a:cxn>
                      <a:cxn ang="0">
                        <a:pos x="2706" y="20"/>
                      </a:cxn>
                      <a:cxn ang="0">
                        <a:pos x="2834" y="40"/>
                      </a:cxn>
                      <a:cxn ang="0">
                        <a:pos x="2962" y="66"/>
                      </a:cxn>
                      <a:cxn ang="0">
                        <a:pos x="3084" y="98"/>
                      </a:cxn>
                      <a:cxn ang="0">
                        <a:pos x="3206" y="136"/>
                      </a:cxn>
                      <a:cxn ang="0">
                        <a:pos x="3324" y="178"/>
                      </a:cxn>
                      <a:cxn ang="0">
                        <a:pos x="3382" y="202"/>
                      </a:cxn>
                      <a:cxn ang="0">
                        <a:pos x="3498" y="254"/>
                      </a:cxn>
                      <a:cxn ang="0">
                        <a:pos x="3608" y="312"/>
                      </a:cxn>
                      <a:cxn ang="0">
                        <a:pos x="3716" y="374"/>
                      </a:cxn>
                      <a:cxn ang="0">
                        <a:pos x="3822" y="440"/>
                      </a:cxn>
                      <a:cxn ang="0">
                        <a:pos x="3922" y="512"/>
                      </a:cxn>
                      <a:cxn ang="0">
                        <a:pos x="4020" y="590"/>
                      </a:cxn>
                      <a:cxn ang="0">
                        <a:pos x="4114" y="670"/>
                      </a:cxn>
                      <a:cxn ang="0">
                        <a:pos x="4204" y="756"/>
                      </a:cxn>
                      <a:cxn ang="0">
                        <a:pos x="4246" y="800"/>
                      </a:cxn>
                      <a:cxn ang="0">
                        <a:pos x="4330" y="892"/>
                      </a:cxn>
                      <a:cxn ang="0">
                        <a:pos x="4410" y="988"/>
                      </a:cxn>
                      <a:cxn ang="0">
                        <a:pos x="4484" y="1086"/>
                      </a:cxn>
                      <a:cxn ang="0">
                        <a:pos x="4552" y="1190"/>
                      </a:cxn>
                      <a:cxn ang="0">
                        <a:pos x="4618" y="1296"/>
                      </a:cxn>
                      <a:cxn ang="0">
                        <a:pos x="4678" y="1406"/>
                      </a:cxn>
                      <a:cxn ang="0">
                        <a:pos x="4732" y="1518"/>
                      </a:cxn>
                      <a:cxn ang="0">
                        <a:pos x="0" y="1576"/>
                      </a:cxn>
                    </a:cxnLst>
                    <a:rect l="0" t="0" r="r" b="b"/>
                    <a:pathLst>
                      <a:path w="4756" h="1576">
                        <a:moveTo>
                          <a:pt x="0" y="1576"/>
                        </a:moveTo>
                        <a:lnTo>
                          <a:pt x="0" y="1576"/>
                        </a:lnTo>
                        <a:lnTo>
                          <a:pt x="24" y="1518"/>
                        </a:lnTo>
                        <a:lnTo>
                          <a:pt x="50" y="1462"/>
                        </a:lnTo>
                        <a:lnTo>
                          <a:pt x="78" y="1406"/>
                        </a:lnTo>
                        <a:lnTo>
                          <a:pt x="108" y="1350"/>
                        </a:lnTo>
                        <a:lnTo>
                          <a:pt x="138" y="1296"/>
                        </a:lnTo>
                        <a:lnTo>
                          <a:pt x="170" y="1242"/>
                        </a:lnTo>
                        <a:lnTo>
                          <a:pt x="204" y="1190"/>
                        </a:lnTo>
                        <a:lnTo>
                          <a:pt x="238" y="1138"/>
                        </a:lnTo>
                        <a:lnTo>
                          <a:pt x="272" y="1086"/>
                        </a:lnTo>
                        <a:lnTo>
                          <a:pt x="310" y="1036"/>
                        </a:lnTo>
                        <a:lnTo>
                          <a:pt x="348" y="988"/>
                        </a:lnTo>
                        <a:lnTo>
                          <a:pt x="386" y="940"/>
                        </a:lnTo>
                        <a:lnTo>
                          <a:pt x="426" y="892"/>
                        </a:lnTo>
                        <a:lnTo>
                          <a:pt x="468" y="846"/>
                        </a:lnTo>
                        <a:lnTo>
                          <a:pt x="510" y="800"/>
                        </a:lnTo>
                        <a:lnTo>
                          <a:pt x="552" y="756"/>
                        </a:lnTo>
                        <a:lnTo>
                          <a:pt x="552" y="756"/>
                        </a:lnTo>
                        <a:lnTo>
                          <a:pt x="596" y="712"/>
                        </a:lnTo>
                        <a:lnTo>
                          <a:pt x="642" y="670"/>
                        </a:lnTo>
                        <a:lnTo>
                          <a:pt x="688" y="630"/>
                        </a:lnTo>
                        <a:lnTo>
                          <a:pt x="736" y="590"/>
                        </a:lnTo>
                        <a:lnTo>
                          <a:pt x="784" y="550"/>
                        </a:lnTo>
                        <a:lnTo>
                          <a:pt x="834" y="512"/>
                        </a:lnTo>
                        <a:lnTo>
                          <a:pt x="884" y="476"/>
                        </a:lnTo>
                        <a:lnTo>
                          <a:pt x="934" y="440"/>
                        </a:lnTo>
                        <a:lnTo>
                          <a:pt x="986" y="406"/>
                        </a:lnTo>
                        <a:lnTo>
                          <a:pt x="1040" y="374"/>
                        </a:lnTo>
                        <a:lnTo>
                          <a:pt x="1092" y="342"/>
                        </a:lnTo>
                        <a:lnTo>
                          <a:pt x="1148" y="312"/>
                        </a:lnTo>
                        <a:lnTo>
                          <a:pt x="1202" y="282"/>
                        </a:lnTo>
                        <a:lnTo>
                          <a:pt x="1258" y="254"/>
                        </a:lnTo>
                        <a:lnTo>
                          <a:pt x="1316" y="228"/>
                        </a:lnTo>
                        <a:lnTo>
                          <a:pt x="1374" y="202"/>
                        </a:lnTo>
                        <a:lnTo>
                          <a:pt x="1374" y="202"/>
                        </a:lnTo>
                        <a:lnTo>
                          <a:pt x="1432" y="178"/>
                        </a:lnTo>
                        <a:lnTo>
                          <a:pt x="1490" y="156"/>
                        </a:lnTo>
                        <a:lnTo>
                          <a:pt x="1550" y="136"/>
                        </a:lnTo>
                        <a:lnTo>
                          <a:pt x="1610" y="116"/>
                        </a:lnTo>
                        <a:lnTo>
                          <a:pt x="1672" y="98"/>
                        </a:lnTo>
                        <a:lnTo>
                          <a:pt x="1732" y="80"/>
                        </a:lnTo>
                        <a:lnTo>
                          <a:pt x="1794" y="66"/>
                        </a:lnTo>
                        <a:lnTo>
                          <a:pt x="1858" y="52"/>
                        </a:lnTo>
                        <a:lnTo>
                          <a:pt x="1922" y="40"/>
                        </a:lnTo>
                        <a:lnTo>
                          <a:pt x="1984" y="30"/>
                        </a:lnTo>
                        <a:lnTo>
                          <a:pt x="2050" y="20"/>
                        </a:lnTo>
                        <a:lnTo>
                          <a:pt x="2114" y="12"/>
                        </a:lnTo>
                        <a:lnTo>
                          <a:pt x="2180" y="8"/>
                        </a:lnTo>
                        <a:lnTo>
                          <a:pt x="2246" y="2"/>
                        </a:lnTo>
                        <a:lnTo>
                          <a:pt x="2312" y="0"/>
                        </a:lnTo>
                        <a:lnTo>
                          <a:pt x="2378" y="0"/>
                        </a:lnTo>
                        <a:lnTo>
                          <a:pt x="2378" y="0"/>
                        </a:lnTo>
                        <a:lnTo>
                          <a:pt x="2444" y="0"/>
                        </a:lnTo>
                        <a:lnTo>
                          <a:pt x="2510" y="2"/>
                        </a:lnTo>
                        <a:lnTo>
                          <a:pt x="2576" y="8"/>
                        </a:lnTo>
                        <a:lnTo>
                          <a:pt x="2642" y="12"/>
                        </a:lnTo>
                        <a:lnTo>
                          <a:pt x="2706" y="20"/>
                        </a:lnTo>
                        <a:lnTo>
                          <a:pt x="2772" y="30"/>
                        </a:lnTo>
                        <a:lnTo>
                          <a:pt x="2834" y="40"/>
                        </a:lnTo>
                        <a:lnTo>
                          <a:pt x="2898" y="52"/>
                        </a:lnTo>
                        <a:lnTo>
                          <a:pt x="2962" y="66"/>
                        </a:lnTo>
                        <a:lnTo>
                          <a:pt x="3024" y="80"/>
                        </a:lnTo>
                        <a:lnTo>
                          <a:pt x="3084" y="98"/>
                        </a:lnTo>
                        <a:lnTo>
                          <a:pt x="3146" y="116"/>
                        </a:lnTo>
                        <a:lnTo>
                          <a:pt x="3206" y="136"/>
                        </a:lnTo>
                        <a:lnTo>
                          <a:pt x="3266" y="156"/>
                        </a:lnTo>
                        <a:lnTo>
                          <a:pt x="3324" y="178"/>
                        </a:lnTo>
                        <a:lnTo>
                          <a:pt x="3382" y="202"/>
                        </a:lnTo>
                        <a:lnTo>
                          <a:pt x="3382" y="202"/>
                        </a:lnTo>
                        <a:lnTo>
                          <a:pt x="3440" y="228"/>
                        </a:lnTo>
                        <a:lnTo>
                          <a:pt x="3498" y="254"/>
                        </a:lnTo>
                        <a:lnTo>
                          <a:pt x="3554" y="282"/>
                        </a:lnTo>
                        <a:lnTo>
                          <a:pt x="3608" y="312"/>
                        </a:lnTo>
                        <a:lnTo>
                          <a:pt x="3664" y="342"/>
                        </a:lnTo>
                        <a:lnTo>
                          <a:pt x="3716" y="374"/>
                        </a:lnTo>
                        <a:lnTo>
                          <a:pt x="3770" y="406"/>
                        </a:lnTo>
                        <a:lnTo>
                          <a:pt x="3822" y="440"/>
                        </a:lnTo>
                        <a:lnTo>
                          <a:pt x="3872" y="476"/>
                        </a:lnTo>
                        <a:lnTo>
                          <a:pt x="3922" y="512"/>
                        </a:lnTo>
                        <a:lnTo>
                          <a:pt x="3972" y="550"/>
                        </a:lnTo>
                        <a:lnTo>
                          <a:pt x="4020" y="590"/>
                        </a:lnTo>
                        <a:lnTo>
                          <a:pt x="4068" y="630"/>
                        </a:lnTo>
                        <a:lnTo>
                          <a:pt x="4114" y="670"/>
                        </a:lnTo>
                        <a:lnTo>
                          <a:pt x="4160" y="712"/>
                        </a:lnTo>
                        <a:lnTo>
                          <a:pt x="4204" y="756"/>
                        </a:lnTo>
                        <a:lnTo>
                          <a:pt x="4204" y="756"/>
                        </a:lnTo>
                        <a:lnTo>
                          <a:pt x="4246" y="800"/>
                        </a:lnTo>
                        <a:lnTo>
                          <a:pt x="4288" y="846"/>
                        </a:lnTo>
                        <a:lnTo>
                          <a:pt x="4330" y="892"/>
                        </a:lnTo>
                        <a:lnTo>
                          <a:pt x="4370" y="940"/>
                        </a:lnTo>
                        <a:lnTo>
                          <a:pt x="4410" y="988"/>
                        </a:lnTo>
                        <a:lnTo>
                          <a:pt x="4446" y="1036"/>
                        </a:lnTo>
                        <a:lnTo>
                          <a:pt x="4484" y="1086"/>
                        </a:lnTo>
                        <a:lnTo>
                          <a:pt x="4518" y="1138"/>
                        </a:lnTo>
                        <a:lnTo>
                          <a:pt x="4552" y="1190"/>
                        </a:lnTo>
                        <a:lnTo>
                          <a:pt x="4586" y="1242"/>
                        </a:lnTo>
                        <a:lnTo>
                          <a:pt x="4618" y="1296"/>
                        </a:lnTo>
                        <a:lnTo>
                          <a:pt x="4648" y="1350"/>
                        </a:lnTo>
                        <a:lnTo>
                          <a:pt x="4678" y="1406"/>
                        </a:lnTo>
                        <a:lnTo>
                          <a:pt x="4706" y="1462"/>
                        </a:lnTo>
                        <a:lnTo>
                          <a:pt x="4732" y="1518"/>
                        </a:lnTo>
                        <a:lnTo>
                          <a:pt x="4756" y="1576"/>
                        </a:lnTo>
                        <a:lnTo>
                          <a:pt x="0" y="1576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chemeClr val="bg1">
                          <a:alpha val="75000"/>
                        </a:schemeClr>
                      </a:gs>
                      <a:gs pos="100000">
                        <a:schemeClr val="bg1">
                          <a:gamma/>
                          <a:tint val="0"/>
                          <a:invGamma/>
                          <a:alpha val="0"/>
                        </a:schemeClr>
                      </a:gs>
                    </a:gsLst>
                    <a:lin ang="5400000" scaled="1"/>
                  </a:gradFill>
                  <a:ln w="9525" cap="flat" cmpd="sng">
                    <a:noFill/>
                    <a:prstDash val="solid"/>
                    <a:rou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CN" altLang="en-US" b="0"/>
                  </a:p>
                </p:txBody>
              </p:sp>
              <p:sp>
                <p:nvSpPr>
                  <p:cNvPr id="92" name="Oval 57"/>
                  <p:cNvSpPr>
                    <a:spLocks noChangeArrowheads="1"/>
                  </p:cNvSpPr>
                  <p:nvPr/>
                </p:nvSpPr>
                <p:spPr bwMode="auto">
                  <a:xfrm>
                    <a:off x="1771" y="1843"/>
                    <a:ext cx="227" cy="204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chemeClr val="bg1"/>
                      </a:gs>
                      <a:gs pos="100000">
                        <a:srgbClr val="67ABF5"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 b="0"/>
                  </a:p>
                </p:txBody>
              </p:sp>
            </p:grpSp>
          </p:grpSp>
        </p:grpSp>
      </p:grpSp>
      <p:grpSp>
        <p:nvGrpSpPr>
          <p:cNvPr id="93" name="组合 92"/>
          <p:cNvGrpSpPr/>
          <p:nvPr/>
        </p:nvGrpSpPr>
        <p:grpSpPr>
          <a:xfrm>
            <a:off x="4025662" y="4584132"/>
            <a:ext cx="4684353" cy="435247"/>
            <a:chOff x="2994392" y="1577185"/>
            <a:chExt cx="4684353" cy="435247"/>
          </a:xfrm>
        </p:grpSpPr>
        <p:sp>
          <p:nvSpPr>
            <p:cNvPr id="94" name="矩形 93"/>
            <p:cNvSpPr/>
            <p:nvPr/>
          </p:nvSpPr>
          <p:spPr>
            <a:xfrm>
              <a:off x="3332336" y="1577185"/>
              <a:ext cx="4346409" cy="435247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 lvl="0" defTabSz="457200">
                <a:lnSpc>
                  <a:spcPct val="120000"/>
                </a:lnSpc>
                <a:defRPr/>
              </a:pPr>
              <a:r>
                <a:rPr lang="zh-CN" altLang="en-US" sz="2000" dirty="0">
                  <a:solidFill>
                    <a:srgbClr val="002060"/>
                  </a:solidFill>
                  <a:cs typeface="Times New Roman" panose="02020603050405020304" pitchFamily="18" charset="0"/>
                  <a:sym typeface="字魂105号-简雅黑" panose="00000500000000000000" pitchFamily="2" charset="-122"/>
                </a:rPr>
                <a:t>深入学习和理解密码学算法的原理</a:t>
              </a:r>
              <a:endParaRPr lang="zh-CN" altLang="en-US" sz="2000" dirty="0">
                <a:solidFill>
                  <a:srgbClr val="002060"/>
                </a:solidFill>
                <a:cs typeface="Times New Roman" panose="02020603050405020304" pitchFamily="18" charset="0"/>
                <a:sym typeface="字魂105号-简雅黑" panose="00000500000000000000" pitchFamily="2" charset="-122"/>
              </a:endParaRPr>
            </a:p>
          </p:txBody>
        </p:sp>
        <p:grpSp>
          <p:nvGrpSpPr>
            <p:cNvPr id="95" name="组合 94"/>
            <p:cNvGrpSpPr/>
            <p:nvPr/>
          </p:nvGrpSpPr>
          <p:grpSpPr>
            <a:xfrm>
              <a:off x="2994392" y="1682776"/>
              <a:ext cx="264745" cy="302955"/>
              <a:chOff x="9653234" y="2771751"/>
              <a:chExt cx="349200" cy="399600"/>
            </a:xfrm>
          </p:grpSpPr>
          <p:grpSp>
            <p:nvGrpSpPr>
              <p:cNvPr id="96" name="Group 58"/>
              <p:cNvGrpSpPr/>
              <p:nvPr/>
            </p:nvGrpSpPr>
            <p:grpSpPr bwMode="auto">
              <a:xfrm>
                <a:off x="9653234" y="2771751"/>
                <a:ext cx="349200" cy="399600"/>
                <a:chOff x="3061" y="-879"/>
                <a:chExt cx="614" cy="702"/>
              </a:xfrm>
            </p:grpSpPr>
            <p:sp>
              <p:nvSpPr>
                <p:cNvPr id="98" name="Oval 59"/>
                <p:cNvSpPr>
                  <a:spLocks noChangeArrowheads="1"/>
                </p:cNvSpPr>
                <p:nvPr/>
              </p:nvSpPr>
              <p:spPr bwMode="auto">
                <a:xfrm>
                  <a:off x="3061" y="-380"/>
                  <a:ext cx="590" cy="203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tx1">
                        <a:alpha val="50000"/>
                      </a:schemeClr>
                    </a:gs>
                    <a:gs pos="100000">
                      <a:schemeClr val="tx1">
                        <a:gamma/>
                        <a:shade val="46275"/>
                        <a:invGamma/>
                        <a:alpha val="0"/>
                      </a:schemeClr>
                    </a:gs>
                  </a:gsLst>
                  <a:path path="shape">
                    <a:fillToRect l="50000" t="50000" r="50000" b="50000"/>
                  </a:path>
                </a:gradFill>
                <a:ln w="31750" cap="rnd" algn="ctr">
                  <a:noFill/>
                  <a:prstDash val="sysDot"/>
                  <a:rou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 b="0">
                    <a:solidFill>
                      <a:srgbClr val="002060"/>
                    </a:solidFill>
                  </a:endParaRPr>
                </a:p>
              </p:txBody>
            </p:sp>
            <p:grpSp>
              <p:nvGrpSpPr>
                <p:cNvPr id="99" name="Group 60"/>
                <p:cNvGrpSpPr/>
                <p:nvPr/>
              </p:nvGrpSpPr>
              <p:grpSpPr bwMode="auto">
                <a:xfrm>
                  <a:off x="3062" y="-879"/>
                  <a:ext cx="613" cy="613"/>
                  <a:chOff x="2335" y="1139"/>
                  <a:chExt cx="1089" cy="1089"/>
                </a:xfrm>
              </p:grpSpPr>
              <p:sp>
                <p:nvSpPr>
                  <p:cNvPr id="100" name="Oval 61"/>
                  <p:cNvSpPr>
                    <a:spLocks noChangeArrowheads="1"/>
                  </p:cNvSpPr>
                  <p:nvPr/>
                </p:nvSpPr>
                <p:spPr bwMode="auto">
                  <a:xfrm>
                    <a:off x="2335" y="1139"/>
                    <a:ext cx="1089" cy="1089"/>
                  </a:xfrm>
                  <a:prstGeom prst="ellipse">
                    <a:avLst/>
                  </a:prstGeom>
                  <a:solidFill>
                    <a:srgbClr val="7030A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 b="0">
                      <a:solidFill>
                        <a:srgbClr val="002060"/>
                      </a:solidFill>
                    </a:endParaRPr>
                  </a:p>
                </p:txBody>
              </p:sp>
              <p:sp>
                <p:nvSpPr>
                  <p:cNvPr id="101" name="Freeform 63"/>
                  <p:cNvSpPr/>
                  <p:nvPr/>
                </p:nvSpPr>
                <p:spPr bwMode="auto">
                  <a:xfrm>
                    <a:off x="2419" y="1169"/>
                    <a:ext cx="917" cy="297"/>
                  </a:xfrm>
                  <a:custGeom>
                    <a:avLst/>
                    <a:gdLst/>
                    <a:ahLst/>
                    <a:cxnLst>
                      <a:cxn ang="0">
                        <a:pos x="0" y="1576"/>
                      </a:cxn>
                      <a:cxn ang="0">
                        <a:pos x="50" y="1462"/>
                      </a:cxn>
                      <a:cxn ang="0">
                        <a:pos x="108" y="1350"/>
                      </a:cxn>
                      <a:cxn ang="0">
                        <a:pos x="170" y="1242"/>
                      </a:cxn>
                      <a:cxn ang="0">
                        <a:pos x="238" y="1138"/>
                      </a:cxn>
                      <a:cxn ang="0">
                        <a:pos x="310" y="1036"/>
                      </a:cxn>
                      <a:cxn ang="0">
                        <a:pos x="386" y="940"/>
                      </a:cxn>
                      <a:cxn ang="0">
                        <a:pos x="468" y="846"/>
                      </a:cxn>
                      <a:cxn ang="0">
                        <a:pos x="552" y="756"/>
                      </a:cxn>
                      <a:cxn ang="0">
                        <a:pos x="596" y="712"/>
                      </a:cxn>
                      <a:cxn ang="0">
                        <a:pos x="688" y="630"/>
                      </a:cxn>
                      <a:cxn ang="0">
                        <a:pos x="784" y="550"/>
                      </a:cxn>
                      <a:cxn ang="0">
                        <a:pos x="884" y="476"/>
                      </a:cxn>
                      <a:cxn ang="0">
                        <a:pos x="986" y="406"/>
                      </a:cxn>
                      <a:cxn ang="0">
                        <a:pos x="1092" y="342"/>
                      </a:cxn>
                      <a:cxn ang="0">
                        <a:pos x="1202" y="282"/>
                      </a:cxn>
                      <a:cxn ang="0">
                        <a:pos x="1316" y="228"/>
                      </a:cxn>
                      <a:cxn ang="0">
                        <a:pos x="1374" y="202"/>
                      </a:cxn>
                      <a:cxn ang="0">
                        <a:pos x="1490" y="156"/>
                      </a:cxn>
                      <a:cxn ang="0">
                        <a:pos x="1610" y="116"/>
                      </a:cxn>
                      <a:cxn ang="0">
                        <a:pos x="1732" y="80"/>
                      </a:cxn>
                      <a:cxn ang="0">
                        <a:pos x="1858" y="52"/>
                      </a:cxn>
                      <a:cxn ang="0">
                        <a:pos x="1984" y="30"/>
                      </a:cxn>
                      <a:cxn ang="0">
                        <a:pos x="2114" y="12"/>
                      </a:cxn>
                      <a:cxn ang="0">
                        <a:pos x="2246" y="2"/>
                      </a:cxn>
                      <a:cxn ang="0">
                        <a:pos x="2378" y="0"/>
                      </a:cxn>
                      <a:cxn ang="0">
                        <a:pos x="2444" y="0"/>
                      </a:cxn>
                      <a:cxn ang="0">
                        <a:pos x="2576" y="8"/>
                      </a:cxn>
                      <a:cxn ang="0">
                        <a:pos x="2706" y="20"/>
                      </a:cxn>
                      <a:cxn ang="0">
                        <a:pos x="2834" y="40"/>
                      </a:cxn>
                      <a:cxn ang="0">
                        <a:pos x="2962" y="66"/>
                      </a:cxn>
                      <a:cxn ang="0">
                        <a:pos x="3084" y="98"/>
                      </a:cxn>
                      <a:cxn ang="0">
                        <a:pos x="3206" y="136"/>
                      </a:cxn>
                      <a:cxn ang="0">
                        <a:pos x="3324" y="178"/>
                      </a:cxn>
                      <a:cxn ang="0">
                        <a:pos x="3382" y="202"/>
                      </a:cxn>
                      <a:cxn ang="0">
                        <a:pos x="3498" y="254"/>
                      </a:cxn>
                      <a:cxn ang="0">
                        <a:pos x="3608" y="312"/>
                      </a:cxn>
                      <a:cxn ang="0">
                        <a:pos x="3716" y="374"/>
                      </a:cxn>
                      <a:cxn ang="0">
                        <a:pos x="3822" y="440"/>
                      </a:cxn>
                      <a:cxn ang="0">
                        <a:pos x="3922" y="512"/>
                      </a:cxn>
                      <a:cxn ang="0">
                        <a:pos x="4020" y="590"/>
                      </a:cxn>
                      <a:cxn ang="0">
                        <a:pos x="4114" y="670"/>
                      </a:cxn>
                      <a:cxn ang="0">
                        <a:pos x="4204" y="756"/>
                      </a:cxn>
                      <a:cxn ang="0">
                        <a:pos x="4246" y="800"/>
                      </a:cxn>
                      <a:cxn ang="0">
                        <a:pos x="4330" y="892"/>
                      </a:cxn>
                      <a:cxn ang="0">
                        <a:pos x="4410" y="988"/>
                      </a:cxn>
                      <a:cxn ang="0">
                        <a:pos x="4484" y="1086"/>
                      </a:cxn>
                      <a:cxn ang="0">
                        <a:pos x="4552" y="1190"/>
                      </a:cxn>
                      <a:cxn ang="0">
                        <a:pos x="4618" y="1296"/>
                      </a:cxn>
                      <a:cxn ang="0">
                        <a:pos x="4678" y="1406"/>
                      </a:cxn>
                      <a:cxn ang="0">
                        <a:pos x="4732" y="1518"/>
                      </a:cxn>
                      <a:cxn ang="0">
                        <a:pos x="0" y="1576"/>
                      </a:cxn>
                    </a:cxnLst>
                    <a:rect l="0" t="0" r="r" b="b"/>
                    <a:pathLst>
                      <a:path w="4756" h="1576">
                        <a:moveTo>
                          <a:pt x="0" y="1576"/>
                        </a:moveTo>
                        <a:lnTo>
                          <a:pt x="0" y="1576"/>
                        </a:lnTo>
                        <a:lnTo>
                          <a:pt x="24" y="1518"/>
                        </a:lnTo>
                        <a:lnTo>
                          <a:pt x="50" y="1462"/>
                        </a:lnTo>
                        <a:lnTo>
                          <a:pt x="78" y="1406"/>
                        </a:lnTo>
                        <a:lnTo>
                          <a:pt x="108" y="1350"/>
                        </a:lnTo>
                        <a:lnTo>
                          <a:pt x="138" y="1296"/>
                        </a:lnTo>
                        <a:lnTo>
                          <a:pt x="170" y="1242"/>
                        </a:lnTo>
                        <a:lnTo>
                          <a:pt x="204" y="1190"/>
                        </a:lnTo>
                        <a:lnTo>
                          <a:pt x="238" y="1138"/>
                        </a:lnTo>
                        <a:lnTo>
                          <a:pt x="272" y="1086"/>
                        </a:lnTo>
                        <a:lnTo>
                          <a:pt x="310" y="1036"/>
                        </a:lnTo>
                        <a:lnTo>
                          <a:pt x="348" y="988"/>
                        </a:lnTo>
                        <a:lnTo>
                          <a:pt x="386" y="940"/>
                        </a:lnTo>
                        <a:lnTo>
                          <a:pt x="426" y="892"/>
                        </a:lnTo>
                        <a:lnTo>
                          <a:pt x="468" y="846"/>
                        </a:lnTo>
                        <a:lnTo>
                          <a:pt x="510" y="800"/>
                        </a:lnTo>
                        <a:lnTo>
                          <a:pt x="552" y="756"/>
                        </a:lnTo>
                        <a:lnTo>
                          <a:pt x="552" y="756"/>
                        </a:lnTo>
                        <a:lnTo>
                          <a:pt x="596" y="712"/>
                        </a:lnTo>
                        <a:lnTo>
                          <a:pt x="642" y="670"/>
                        </a:lnTo>
                        <a:lnTo>
                          <a:pt x="688" y="630"/>
                        </a:lnTo>
                        <a:lnTo>
                          <a:pt x="736" y="590"/>
                        </a:lnTo>
                        <a:lnTo>
                          <a:pt x="784" y="550"/>
                        </a:lnTo>
                        <a:lnTo>
                          <a:pt x="834" y="512"/>
                        </a:lnTo>
                        <a:lnTo>
                          <a:pt x="884" y="476"/>
                        </a:lnTo>
                        <a:lnTo>
                          <a:pt x="934" y="440"/>
                        </a:lnTo>
                        <a:lnTo>
                          <a:pt x="986" y="406"/>
                        </a:lnTo>
                        <a:lnTo>
                          <a:pt x="1040" y="374"/>
                        </a:lnTo>
                        <a:lnTo>
                          <a:pt x="1092" y="342"/>
                        </a:lnTo>
                        <a:lnTo>
                          <a:pt x="1148" y="312"/>
                        </a:lnTo>
                        <a:lnTo>
                          <a:pt x="1202" y="282"/>
                        </a:lnTo>
                        <a:lnTo>
                          <a:pt x="1258" y="254"/>
                        </a:lnTo>
                        <a:lnTo>
                          <a:pt x="1316" y="228"/>
                        </a:lnTo>
                        <a:lnTo>
                          <a:pt x="1374" y="202"/>
                        </a:lnTo>
                        <a:lnTo>
                          <a:pt x="1374" y="202"/>
                        </a:lnTo>
                        <a:lnTo>
                          <a:pt x="1432" y="178"/>
                        </a:lnTo>
                        <a:lnTo>
                          <a:pt x="1490" y="156"/>
                        </a:lnTo>
                        <a:lnTo>
                          <a:pt x="1550" y="136"/>
                        </a:lnTo>
                        <a:lnTo>
                          <a:pt x="1610" y="116"/>
                        </a:lnTo>
                        <a:lnTo>
                          <a:pt x="1672" y="98"/>
                        </a:lnTo>
                        <a:lnTo>
                          <a:pt x="1732" y="80"/>
                        </a:lnTo>
                        <a:lnTo>
                          <a:pt x="1794" y="66"/>
                        </a:lnTo>
                        <a:lnTo>
                          <a:pt x="1858" y="52"/>
                        </a:lnTo>
                        <a:lnTo>
                          <a:pt x="1922" y="40"/>
                        </a:lnTo>
                        <a:lnTo>
                          <a:pt x="1984" y="30"/>
                        </a:lnTo>
                        <a:lnTo>
                          <a:pt x="2050" y="20"/>
                        </a:lnTo>
                        <a:lnTo>
                          <a:pt x="2114" y="12"/>
                        </a:lnTo>
                        <a:lnTo>
                          <a:pt x="2180" y="8"/>
                        </a:lnTo>
                        <a:lnTo>
                          <a:pt x="2246" y="2"/>
                        </a:lnTo>
                        <a:lnTo>
                          <a:pt x="2312" y="0"/>
                        </a:lnTo>
                        <a:lnTo>
                          <a:pt x="2378" y="0"/>
                        </a:lnTo>
                        <a:lnTo>
                          <a:pt x="2378" y="0"/>
                        </a:lnTo>
                        <a:lnTo>
                          <a:pt x="2444" y="0"/>
                        </a:lnTo>
                        <a:lnTo>
                          <a:pt x="2510" y="2"/>
                        </a:lnTo>
                        <a:lnTo>
                          <a:pt x="2576" y="8"/>
                        </a:lnTo>
                        <a:lnTo>
                          <a:pt x="2642" y="12"/>
                        </a:lnTo>
                        <a:lnTo>
                          <a:pt x="2706" y="20"/>
                        </a:lnTo>
                        <a:lnTo>
                          <a:pt x="2772" y="30"/>
                        </a:lnTo>
                        <a:lnTo>
                          <a:pt x="2834" y="40"/>
                        </a:lnTo>
                        <a:lnTo>
                          <a:pt x="2898" y="52"/>
                        </a:lnTo>
                        <a:lnTo>
                          <a:pt x="2962" y="66"/>
                        </a:lnTo>
                        <a:lnTo>
                          <a:pt x="3024" y="80"/>
                        </a:lnTo>
                        <a:lnTo>
                          <a:pt x="3084" y="98"/>
                        </a:lnTo>
                        <a:lnTo>
                          <a:pt x="3146" y="116"/>
                        </a:lnTo>
                        <a:lnTo>
                          <a:pt x="3206" y="136"/>
                        </a:lnTo>
                        <a:lnTo>
                          <a:pt x="3266" y="156"/>
                        </a:lnTo>
                        <a:lnTo>
                          <a:pt x="3324" y="178"/>
                        </a:lnTo>
                        <a:lnTo>
                          <a:pt x="3382" y="202"/>
                        </a:lnTo>
                        <a:lnTo>
                          <a:pt x="3382" y="202"/>
                        </a:lnTo>
                        <a:lnTo>
                          <a:pt x="3440" y="228"/>
                        </a:lnTo>
                        <a:lnTo>
                          <a:pt x="3498" y="254"/>
                        </a:lnTo>
                        <a:lnTo>
                          <a:pt x="3554" y="282"/>
                        </a:lnTo>
                        <a:lnTo>
                          <a:pt x="3608" y="312"/>
                        </a:lnTo>
                        <a:lnTo>
                          <a:pt x="3664" y="342"/>
                        </a:lnTo>
                        <a:lnTo>
                          <a:pt x="3716" y="374"/>
                        </a:lnTo>
                        <a:lnTo>
                          <a:pt x="3770" y="406"/>
                        </a:lnTo>
                        <a:lnTo>
                          <a:pt x="3822" y="440"/>
                        </a:lnTo>
                        <a:lnTo>
                          <a:pt x="3872" y="476"/>
                        </a:lnTo>
                        <a:lnTo>
                          <a:pt x="3922" y="512"/>
                        </a:lnTo>
                        <a:lnTo>
                          <a:pt x="3972" y="550"/>
                        </a:lnTo>
                        <a:lnTo>
                          <a:pt x="4020" y="590"/>
                        </a:lnTo>
                        <a:lnTo>
                          <a:pt x="4068" y="630"/>
                        </a:lnTo>
                        <a:lnTo>
                          <a:pt x="4114" y="670"/>
                        </a:lnTo>
                        <a:lnTo>
                          <a:pt x="4160" y="712"/>
                        </a:lnTo>
                        <a:lnTo>
                          <a:pt x="4204" y="756"/>
                        </a:lnTo>
                        <a:lnTo>
                          <a:pt x="4204" y="756"/>
                        </a:lnTo>
                        <a:lnTo>
                          <a:pt x="4246" y="800"/>
                        </a:lnTo>
                        <a:lnTo>
                          <a:pt x="4288" y="846"/>
                        </a:lnTo>
                        <a:lnTo>
                          <a:pt x="4330" y="892"/>
                        </a:lnTo>
                        <a:lnTo>
                          <a:pt x="4370" y="940"/>
                        </a:lnTo>
                        <a:lnTo>
                          <a:pt x="4410" y="988"/>
                        </a:lnTo>
                        <a:lnTo>
                          <a:pt x="4446" y="1036"/>
                        </a:lnTo>
                        <a:lnTo>
                          <a:pt x="4484" y="1086"/>
                        </a:lnTo>
                        <a:lnTo>
                          <a:pt x="4518" y="1138"/>
                        </a:lnTo>
                        <a:lnTo>
                          <a:pt x="4552" y="1190"/>
                        </a:lnTo>
                        <a:lnTo>
                          <a:pt x="4586" y="1242"/>
                        </a:lnTo>
                        <a:lnTo>
                          <a:pt x="4618" y="1296"/>
                        </a:lnTo>
                        <a:lnTo>
                          <a:pt x="4648" y="1350"/>
                        </a:lnTo>
                        <a:lnTo>
                          <a:pt x="4678" y="1406"/>
                        </a:lnTo>
                        <a:lnTo>
                          <a:pt x="4706" y="1462"/>
                        </a:lnTo>
                        <a:lnTo>
                          <a:pt x="4732" y="1518"/>
                        </a:lnTo>
                        <a:lnTo>
                          <a:pt x="4756" y="1576"/>
                        </a:lnTo>
                        <a:lnTo>
                          <a:pt x="0" y="1576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chemeClr val="bg1">
                          <a:alpha val="75000"/>
                        </a:schemeClr>
                      </a:gs>
                      <a:gs pos="100000">
                        <a:schemeClr val="bg1">
                          <a:gamma/>
                          <a:tint val="0"/>
                          <a:invGamma/>
                          <a:alpha val="0"/>
                        </a:schemeClr>
                      </a:gs>
                    </a:gsLst>
                    <a:lin ang="5400000" scaled="1"/>
                  </a:gradFill>
                  <a:ln w="9525" cap="flat" cmpd="sng">
                    <a:noFill/>
                    <a:prstDash val="solid"/>
                    <a:rou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CN" altLang="en-US" b="0">
                      <a:solidFill>
                        <a:srgbClr val="002060"/>
                      </a:solidFill>
                    </a:endParaRPr>
                  </a:p>
                </p:txBody>
              </p:sp>
            </p:grpSp>
          </p:grpSp>
          <p:sp>
            <p:nvSpPr>
              <p:cNvPr id="97" name="Oval 57"/>
              <p:cNvSpPr>
                <a:spLocks noChangeArrowheads="1"/>
              </p:cNvSpPr>
              <p:nvPr/>
            </p:nvSpPr>
            <p:spPr bwMode="auto">
              <a:xfrm>
                <a:off x="9799651" y="2798037"/>
                <a:ext cx="72710" cy="65529"/>
              </a:xfrm>
              <a:prstGeom prst="ellipse">
                <a:avLst/>
              </a:prstGeom>
              <a:gradFill rotWithShape="1">
                <a:gsLst>
                  <a:gs pos="0">
                    <a:schemeClr val="bg1"/>
                  </a:gs>
                  <a:gs pos="100000">
                    <a:srgbClr val="67ABF5"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none" anchor="ctr"/>
              <a:lstStyle/>
              <a:p>
                <a:endParaRPr lang="zh-CN" altLang="en-US" b="0">
                  <a:solidFill>
                    <a:srgbClr val="002060"/>
                  </a:solidFill>
                </a:endParaRPr>
              </a:p>
            </p:txBody>
          </p:sp>
        </p:grpSp>
      </p:grpSp>
      <p:grpSp>
        <p:nvGrpSpPr>
          <p:cNvPr id="102" name="组合 101"/>
          <p:cNvGrpSpPr/>
          <p:nvPr/>
        </p:nvGrpSpPr>
        <p:grpSpPr>
          <a:xfrm>
            <a:off x="4025662" y="5964415"/>
            <a:ext cx="6137724" cy="435247"/>
            <a:chOff x="2994392" y="2085290"/>
            <a:chExt cx="6137724" cy="435247"/>
          </a:xfrm>
        </p:grpSpPr>
        <p:sp>
          <p:nvSpPr>
            <p:cNvPr id="103" name="矩形 102"/>
            <p:cNvSpPr/>
            <p:nvPr/>
          </p:nvSpPr>
          <p:spPr>
            <a:xfrm>
              <a:off x="3332336" y="2085290"/>
              <a:ext cx="5799780" cy="435247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 lvl="0" defTabSz="457200">
                <a:lnSpc>
                  <a:spcPct val="120000"/>
                </a:lnSpc>
                <a:defRPr/>
              </a:pPr>
              <a:r>
                <a:rPr lang="zh-CN" altLang="en-US" sz="2000" dirty="0">
                  <a:solidFill>
                    <a:srgbClr val="002060"/>
                  </a:solidFill>
                  <a:ea typeface="思源黑体 CN Regular" panose="020B0500000000000000" pitchFamily="34" charset="-122"/>
                  <a:cs typeface="Times New Roman" panose="02020603050405020304" pitchFamily="18" charset="0"/>
                  <a:sym typeface="字魂105号-简雅黑" panose="00000500000000000000" pitchFamily="2" charset="-122"/>
                </a:rPr>
                <a:t>提高协议设计人员的技术素质和理论水平</a:t>
              </a:r>
              <a:endParaRPr lang="zh-CN" altLang="en-US" sz="2000" dirty="0">
                <a:solidFill>
                  <a:srgbClr val="002060"/>
                </a:solidFill>
                <a:ea typeface="思源黑体 CN Regular" panose="020B0500000000000000" pitchFamily="34" charset="-122"/>
                <a:cs typeface="Times New Roman" panose="02020603050405020304" pitchFamily="18" charset="0"/>
                <a:sym typeface="字魂105号-简雅黑" panose="00000500000000000000" pitchFamily="2" charset="-122"/>
              </a:endParaRPr>
            </a:p>
          </p:txBody>
        </p:sp>
        <p:grpSp>
          <p:nvGrpSpPr>
            <p:cNvPr id="104" name="Group 51"/>
            <p:cNvGrpSpPr/>
            <p:nvPr/>
          </p:nvGrpSpPr>
          <p:grpSpPr bwMode="auto">
            <a:xfrm>
              <a:off x="2994392" y="2163023"/>
              <a:ext cx="273210" cy="302684"/>
              <a:chOff x="2744" y="-584"/>
              <a:chExt cx="634" cy="702"/>
            </a:xfrm>
          </p:grpSpPr>
          <p:sp>
            <p:nvSpPr>
              <p:cNvPr id="105" name="Oval 52"/>
              <p:cNvSpPr>
                <a:spLocks noChangeArrowheads="1"/>
              </p:cNvSpPr>
              <p:nvPr/>
            </p:nvSpPr>
            <p:spPr bwMode="auto">
              <a:xfrm>
                <a:off x="2744" y="-85"/>
                <a:ext cx="590" cy="203"/>
              </a:xfrm>
              <a:prstGeom prst="ellipse">
                <a:avLst/>
              </a:prstGeom>
              <a:gradFill rotWithShape="1">
                <a:gsLst>
                  <a:gs pos="0">
                    <a:schemeClr val="tx1">
                      <a:alpha val="50000"/>
                    </a:schemeClr>
                  </a:gs>
                  <a:gs pos="100000">
                    <a:schemeClr val="tx1">
                      <a:gamma/>
                      <a:shade val="46275"/>
                      <a:invGamma/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</a:gradFill>
              <a:ln w="31750" cap="rnd" algn="ctr">
                <a:noFill/>
                <a:prstDash val="sysDot"/>
                <a:rou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 b="0"/>
              </a:p>
            </p:txBody>
          </p:sp>
          <p:grpSp>
            <p:nvGrpSpPr>
              <p:cNvPr id="106" name="Group 53"/>
              <p:cNvGrpSpPr/>
              <p:nvPr/>
            </p:nvGrpSpPr>
            <p:grpSpPr bwMode="auto">
              <a:xfrm>
                <a:off x="2765" y="-584"/>
                <a:ext cx="613" cy="613"/>
                <a:chOff x="2370" y="1139"/>
                <a:chExt cx="1089" cy="1089"/>
              </a:xfrm>
            </p:grpSpPr>
            <p:sp>
              <p:nvSpPr>
                <p:cNvPr id="107" name="Oval 54"/>
                <p:cNvSpPr>
                  <a:spLocks noChangeArrowheads="1"/>
                </p:cNvSpPr>
                <p:nvPr/>
              </p:nvSpPr>
              <p:spPr bwMode="auto">
                <a:xfrm>
                  <a:off x="2370" y="1139"/>
                  <a:ext cx="1089" cy="1089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zh-CN" altLang="en-US" b="0"/>
                </a:p>
              </p:txBody>
            </p:sp>
            <p:grpSp>
              <p:nvGrpSpPr>
                <p:cNvPr id="108" name="Group 55"/>
                <p:cNvGrpSpPr/>
                <p:nvPr/>
              </p:nvGrpSpPr>
              <p:grpSpPr bwMode="auto">
                <a:xfrm>
                  <a:off x="2426" y="1169"/>
                  <a:ext cx="908" cy="296"/>
                  <a:chOff x="1431" y="1843"/>
                  <a:chExt cx="907" cy="295"/>
                </a:xfrm>
              </p:grpSpPr>
              <p:sp>
                <p:nvSpPr>
                  <p:cNvPr id="109" name="Freeform 56"/>
                  <p:cNvSpPr/>
                  <p:nvPr/>
                </p:nvSpPr>
                <p:spPr bwMode="auto">
                  <a:xfrm>
                    <a:off x="1423" y="1843"/>
                    <a:ext cx="916" cy="296"/>
                  </a:xfrm>
                  <a:custGeom>
                    <a:avLst/>
                    <a:gdLst/>
                    <a:ahLst/>
                    <a:cxnLst>
                      <a:cxn ang="0">
                        <a:pos x="0" y="1576"/>
                      </a:cxn>
                      <a:cxn ang="0">
                        <a:pos x="50" y="1462"/>
                      </a:cxn>
                      <a:cxn ang="0">
                        <a:pos x="108" y="1350"/>
                      </a:cxn>
                      <a:cxn ang="0">
                        <a:pos x="170" y="1242"/>
                      </a:cxn>
                      <a:cxn ang="0">
                        <a:pos x="238" y="1138"/>
                      </a:cxn>
                      <a:cxn ang="0">
                        <a:pos x="310" y="1036"/>
                      </a:cxn>
                      <a:cxn ang="0">
                        <a:pos x="386" y="940"/>
                      </a:cxn>
                      <a:cxn ang="0">
                        <a:pos x="468" y="846"/>
                      </a:cxn>
                      <a:cxn ang="0">
                        <a:pos x="552" y="756"/>
                      </a:cxn>
                      <a:cxn ang="0">
                        <a:pos x="596" y="712"/>
                      </a:cxn>
                      <a:cxn ang="0">
                        <a:pos x="688" y="630"/>
                      </a:cxn>
                      <a:cxn ang="0">
                        <a:pos x="784" y="550"/>
                      </a:cxn>
                      <a:cxn ang="0">
                        <a:pos x="884" y="476"/>
                      </a:cxn>
                      <a:cxn ang="0">
                        <a:pos x="986" y="406"/>
                      </a:cxn>
                      <a:cxn ang="0">
                        <a:pos x="1092" y="342"/>
                      </a:cxn>
                      <a:cxn ang="0">
                        <a:pos x="1202" y="282"/>
                      </a:cxn>
                      <a:cxn ang="0">
                        <a:pos x="1316" y="228"/>
                      </a:cxn>
                      <a:cxn ang="0">
                        <a:pos x="1374" y="202"/>
                      </a:cxn>
                      <a:cxn ang="0">
                        <a:pos x="1490" y="156"/>
                      </a:cxn>
                      <a:cxn ang="0">
                        <a:pos x="1610" y="116"/>
                      </a:cxn>
                      <a:cxn ang="0">
                        <a:pos x="1732" y="80"/>
                      </a:cxn>
                      <a:cxn ang="0">
                        <a:pos x="1858" y="52"/>
                      </a:cxn>
                      <a:cxn ang="0">
                        <a:pos x="1984" y="30"/>
                      </a:cxn>
                      <a:cxn ang="0">
                        <a:pos x="2114" y="12"/>
                      </a:cxn>
                      <a:cxn ang="0">
                        <a:pos x="2246" y="2"/>
                      </a:cxn>
                      <a:cxn ang="0">
                        <a:pos x="2378" y="0"/>
                      </a:cxn>
                      <a:cxn ang="0">
                        <a:pos x="2444" y="0"/>
                      </a:cxn>
                      <a:cxn ang="0">
                        <a:pos x="2576" y="8"/>
                      </a:cxn>
                      <a:cxn ang="0">
                        <a:pos x="2706" y="20"/>
                      </a:cxn>
                      <a:cxn ang="0">
                        <a:pos x="2834" y="40"/>
                      </a:cxn>
                      <a:cxn ang="0">
                        <a:pos x="2962" y="66"/>
                      </a:cxn>
                      <a:cxn ang="0">
                        <a:pos x="3084" y="98"/>
                      </a:cxn>
                      <a:cxn ang="0">
                        <a:pos x="3206" y="136"/>
                      </a:cxn>
                      <a:cxn ang="0">
                        <a:pos x="3324" y="178"/>
                      </a:cxn>
                      <a:cxn ang="0">
                        <a:pos x="3382" y="202"/>
                      </a:cxn>
                      <a:cxn ang="0">
                        <a:pos x="3498" y="254"/>
                      </a:cxn>
                      <a:cxn ang="0">
                        <a:pos x="3608" y="312"/>
                      </a:cxn>
                      <a:cxn ang="0">
                        <a:pos x="3716" y="374"/>
                      </a:cxn>
                      <a:cxn ang="0">
                        <a:pos x="3822" y="440"/>
                      </a:cxn>
                      <a:cxn ang="0">
                        <a:pos x="3922" y="512"/>
                      </a:cxn>
                      <a:cxn ang="0">
                        <a:pos x="4020" y="590"/>
                      </a:cxn>
                      <a:cxn ang="0">
                        <a:pos x="4114" y="670"/>
                      </a:cxn>
                      <a:cxn ang="0">
                        <a:pos x="4204" y="756"/>
                      </a:cxn>
                      <a:cxn ang="0">
                        <a:pos x="4246" y="800"/>
                      </a:cxn>
                      <a:cxn ang="0">
                        <a:pos x="4330" y="892"/>
                      </a:cxn>
                      <a:cxn ang="0">
                        <a:pos x="4410" y="988"/>
                      </a:cxn>
                      <a:cxn ang="0">
                        <a:pos x="4484" y="1086"/>
                      </a:cxn>
                      <a:cxn ang="0">
                        <a:pos x="4552" y="1190"/>
                      </a:cxn>
                      <a:cxn ang="0">
                        <a:pos x="4618" y="1296"/>
                      </a:cxn>
                      <a:cxn ang="0">
                        <a:pos x="4678" y="1406"/>
                      </a:cxn>
                      <a:cxn ang="0">
                        <a:pos x="4732" y="1518"/>
                      </a:cxn>
                      <a:cxn ang="0">
                        <a:pos x="0" y="1576"/>
                      </a:cxn>
                    </a:cxnLst>
                    <a:rect l="0" t="0" r="r" b="b"/>
                    <a:pathLst>
                      <a:path w="4756" h="1576">
                        <a:moveTo>
                          <a:pt x="0" y="1576"/>
                        </a:moveTo>
                        <a:lnTo>
                          <a:pt x="0" y="1576"/>
                        </a:lnTo>
                        <a:lnTo>
                          <a:pt x="24" y="1518"/>
                        </a:lnTo>
                        <a:lnTo>
                          <a:pt x="50" y="1462"/>
                        </a:lnTo>
                        <a:lnTo>
                          <a:pt x="78" y="1406"/>
                        </a:lnTo>
                        <a:lnTo>
                          <a:pt x="108" y="1350"/>
                        </a:lnTo>
                        <a:lnTo>
                          <a:pt x="138" y="1296"/>
                        </a:lnTo>
                        <a:lnTo>
                          <a:pt x="170" y="1242"/>
                        </a:lnTo>
                        <a:lnTo>
                          <a:pt x="204" y="1190"/>
                        </a:lnTo>
                        <a:lnTo>
                          <a:pt x="238" y="1138"/>
                        </a:lnTo>
                        <a:lnTo>
                          <a:pt x="272" y="1086"/>
                        </a:lnTo>
                        <a:lnTo>
                          <a:pt x="310" y="1036"/>
                        </a:lnTo>
                        <a:lnTo>
                          <a:pt x="348" y="988"/>
                        </a:lnTo>
                        <a:lnTo>
                          <a:pt x="386" y="940"/>
                        </a:lnTo>
                        <a:lnTo>
                          <a:pt x="426" y="892"/>
                        </a:lnTo>
                        <a:lnTo>
                          <a:pt x="468" y="846"/>
                        </a:lnTo>
                        <a:lnTo>
                          <a:pt x="510" y="800"/>
                        </a:lnTo>
                        <a:lnTo>
                          <a:pt x="552" y="756"/>
                        </a:lnTo>
                        <a:lnTo>
                          <a:pt x="552" y="756"/>
                        </a:lnTo>
                        <a:lnTo>
                          <a:pt x="596" y="712"/>
                        </a:lnTo>
                        <a:lnTo>
                          <a:pt x="642" y="670"/>
                        </a:lnTo>
                        <a:lnTo>
                          <a:pt x="688" y="630"/>
                        </a:lnTo>
                        <a:lnTo>
                          <a:pt x="736" y="590"/>
                        </a:lnTo>
                        <a:lnTo>
                          <a:pt x="784" y="550"/>
                        </a:lnTo>
                        <a:lnTo>
                          <a:pt x="834" y="512"/>
                        </a:lnTo>
                        <a:lnTo>
                          <a:pt x="884" y="476"/>
                        </a:lnTo>
                        <a:lnTo>
                          <a:pt x="934" y="440"/>
                        </a:lnTo>
                        <a:lnTo>
                          <a:pt x="986" y="406"/>
                        </a:lnTo>
                        <a:lnTo>
                          <a:pt x="1040" y="374"/>
                        </a:lnTo>
                        <a:lnTo>
                          <a:pt x="1092" y="342"/>
                        </a:lnTo>
                        <a:lnTo>
                          <a:pt x="1148" y="312"/>
                        </a:lnTo>
                        <a:lnTo>
                          <a:pt x="1202" y="282"/>
                        </a:lnTo>
                        <a:lnTo>
                          <a:pt x="1258" y="254"/>
                        </a:lnTo>
                        <a:lnTo>
                          <a:pt x="1316" y="228"/>
                        </a:lnTo>
                        <a:lnTo>
                          <a:pt x="1374" y="202"/>
                        </a:lnTo>
                        <a:lnTo>
                          <a:pt x="1374" y="202"/>
                        </a:lnTo>
                        <a:lnTo>
                          <a:pt x="1432" y="178"/>
                        </a:lnTo>
                        <a:lnTo>
                          <a:pt x="1490" y="156"/>
                        </a:lnTo>
                        <a:lnTo>
                          <a:pt x="1550" y="136"/>
                        </a:lnTo>
                        <a:lnTo>
                          <a:pt x="1610" y="116"/>
                        </a:lnTo>
                        <a:lnTo>
                          <a:pt x="1672" y="98"/>
                        </a:lnTo>
                        <a:lnTo>
                          <a:pt x="1732" y="80"/>
                        </a:lnTo>
                        <a:lnTo>
                          <a:pt x="1794" y="66"/>
                        </a:lnTo>
                        <a:lnTo>
                          <a:pt x="1858" y="52"/>
                        </a:lnTo>
                        <a:lnTo>
                          <a:pt x="1922" y="40"/>
                        </a:lnTo>
                        <a:lnTo>
                          <a:pt x="1984" y="30"/>
                        </a:lnTo>
                        <a:lnTo>
                          <a:pt x="2050" y="20"/>
                        </a:lnTo>
                        <a:lnTo>
                          <a:pt x="2114" y="12"/>
                        </a:lnTo>
                        <a:lnTo>
                          <a:pt x="2180" y="8"/>
                        </a:lnTo>
                        <a:lnTo>
                          <a:pt x="2246" y="2"/>
                        </a:lnTo>
                        <a:lnTo>
                          <a:pt x="2312" y="0"/>
                        </a:lnTo>
                        <a:lnTo>
                          <a:pt x="2378" y="0"/>
                        </a:lnTo>
                        <a:lnTo>
                          <a:pt x="2378" y="0"/>
                        </a:lnTo>
                        <a:lnTo>
                          <a:pt x="2444" y="0"/>
                        </a:lnTo>
                        <a:lnTo>
                          <a:pt x="2510" y="2"/>
                        </a:lnTo>
                        <a:lnTo>
                          <a:pt x="2576" y="8"/>
                        </a:lnTo>
                        <a:lnTo>
                          <a:pt x="2642" y="12"/>
                        </a:lnTo>
                        <a:lnTo>
                          <a:pt x="2706" y="20"/>
                        </a:lnTo>
                        <a:lnTo>
                          <a:pt x="2772" y="30"/>
                        </a:lnTo>
                        <a:lnTo>
                          <a:pt x="2834" y="40"/>
                        </a:lnTo>
                        <a:lnTo>
                          <a:pt x="2898" y="52"/>
                        </a:lnTo>
                        <a:lnTo>
                          <a:pt x="2962" y="66"/>
                        </a:lnTo>
                        <a:lnTo>
                          <a:pt x="3024" y="80"/>
                        </a:lnTo>
                        <a:lnTo>
                          <a:pt x="3084" y="98"/>
                        </a:lnTo>
                        <a:lnTo>
                          <a:pt x="3146" y="116"/>
                        </a:lnTo>
                        <a:lnTo>
                          <a:pt x="3206" y="136"/>
                        </a:lnTo>
                        <a:lnTo>
                          <a:pt x="3266" y="156"/>
                        </a:lnTo>
                        <a:lnTo>
                          <a:pt x="3324" y="178"/>
                        </a:lnTo>
                        <a:lnTo>
                          <a:pt x="3382" y="202"/>
                        </a:lnTo>
                        <a:lnTo>
                          <a:pt x="3382" y="202"/>
                        </a:lnTo>
                        <a:lnTo>
                          <a:pt x="3440" y="228"/>
                        </a:lnTo>
                        <a:lnTo>
                          <a:pt x="3498" y="254"/>
                        </a:lnTo>
                        <a:lnTo>
                          <a:pt x="3554" y="282"/>
                        </a:lnTo>
                        <a:lnTo>
                          <a:pt x="3608" y="312"/>
                        </a:lnTo>
                        <a:lnTo>
                          <a:pt x="3664" y="342"/>
                        </a:lnTo>
                        <a:lnTo>
                          <a:pt x="3716" y="374"/>
                        </a:lnTo>
                        <a:lnTo>
                          <a:pt x="3770" y="406"/>
                        </a:lnTo>
                        <a:lnTo>
                          <a:pt x="3822" y="440"/>
                        </a:lnTo>
                        <a:lnTo>
                          <a:pt x="3872" y="476"/>
                        </a:lnTo>
                        <a:lnTo>
                          <a:pt x="3922" y="512"/>
                        </a:lnTo>
                        <a:lnTo>
                          <a:pt x="3972" y="550"/>
                        </a:lnTo>
                        <a:lnTo>
                          <a:pt x="4020" y="590"/>
                        </a:lnTo>
                        <a:lnTo>
                          <a:pt x="4068" y="630"/>
                        </a:lnTo>
                        <a:lnTo>
                          <a:pt x="4114" y="670"/>
                        </a:lnTo>
                        <a:lnTo>
                          <a:pt x="4160" y="712"/>
                        </a:lnTo>
                        <a:lnTo>
                          <a:pt x="4204" y="756"/>
                        </a:lnTo>
                        <a:lnTo>
                          <a:pt x="4204" y="756"/>
                        </a:lnTo>
                        <a:lnTo>
                          <a:pt x="4246" y="800"/>
                        </a:lnTo>
                        <a:lnTo>
                          <a:pt x="4288" y="846"/>
                        </a:lnTo>
                        <a:lnTo>
                          <a:pt x="4330" y="892"/>
                        </a:lnTo>
                        <a:lnTo>
                          <a:pt x="4370" y="940"/>
                        </a:lnTo>
                        <a:lnTo>
                          <a:pt x="4410" y="988"/>
                        </a:lnTo>
                        <a:lnTo>
                          <a:pt x="4446" y="1036"/>
                        </a:lnTo>
                        <a:lnTo>
                          <a:pt x="4484" y="1086"/>
                        </a:lnTo>
                        <a:lnTo>
                          <a:pt x="4518" y="1138"/>
                        </a:lnTo>
                        <a:lnTo>
                          <a:pt x="4552" y="1190"/>
                        </a:lnTo>
                        <a:lnTo>
                          <a:pt x="4586" y="1242"/>
                        </a:lnTo>
                        <a:lnTo>
                          <a:pt x="4618" y="1296"/>
                        </a:lnTo>
                        <a:lnTo>
                          <a:pt x="4648" y="1350"/>
                        </a:lnTo>
                        <a:lnTo>
                          <a:pt x="4678" y="1406"/>
                        </a:lnTo>
                        <a:lnTo>
                          <a:pt x="4706" y="1462"/>
                        </a:lnTo>
                        <a:lnTo>
                          <a:pt x="4732" y="1518"/>
                        </a:lnTo>
                        <a:lnTo>
                          <a:pt x="4756" y="1576"/>
                        </a:lnTo>
                        <a:lnTo>
                          <a:pt x="0" y="1576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chemeClr val="bg1">
                          <a:alpha val="75000"/>
                        </a:schemeClr>
                      </a:gs>
                      <a:gs pos="100000">
                        <a:schemeClr val="bg1">
                          <a:gamma/>
                          <a:tint val="0"/>
                          <a:invGamma/>
                          <a:alpha val="0"/>
                        </a:schemeClr>
                      </a:gs>
                    </a:gsLst>
                    <a:lin ang="5400000" scaled="1"/>
                  </a:gradFill>
                  <a:ln w="9525" cap="flat" cmpd="sng">
                    <a:noFill/>
                    <a:prstDash val="solid"/>
                    <a:rou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CN" altLang="en-US" b="0"/>
                  </a:p>
                </p:txBody>
              </p:sp>
              <p:sp>
                <p:nvSpPr>
                  <p:cNvPr id="110" name="Oval 57"/>
                  <p:cNvSpPr>
                    <a:spLocks noChangeArrowheads="1"/>
                  </p:cNvSpPr>
                  <p:nvPr/>
                </p:nvSpPr>
                <p:spPr bwMode="auto">
                  <a:xfrm>
                    <a:off x="1771" y="1843"/>
                    <a:ext cx="227" cy="204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chemeClr val="bg1"/>
                      </a:gs>
                      <a:gs pos="100000">
                        <a:srgbClr val="67ABF5"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 b="0"/>
                  </a:p>
                </p:txBody>
              </p:sp>
            </p:grpSp>
          </p:grpSp>
        </p:grpSp>
      </p:grpSp>
      <p:grpSp>
        <p:nvGrpSpPr>
          <p:cNvPr id="111" name="组合 110"/>
          <p:cNvGrpSpPr/>
          <p:nvPr/>
        </p:nvGrpSpPr>
        <p:grpSpPr>
          <a:xfrm>
            <a:off x="4025662" y="5504320"/>
            <a:ext cx="4684353" cy="435247"/>
            <a:chOff x="2994392" y="1577185"/>
            <a:chExt cx="4684353" cy="435247"/>
          </a:xfrm>
        </p:grpSpPr>
        <p:sp>
          <p:nvSpPr>
            <p:cNvPr id="112" name="矩形 111"/>
            <p:cNvSpPr/>
            <p:nvPr/>
          </p:nvSpPr>
          <p:spPr>
            <a:xfrm>
              <a:off x="3332336" y="1577185"/>
              <a:ext cx="4346409" cy="435247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 lvl="0" defTabSz="457200">
                <a:lnSpc>
                  <a:spcPct val="120000"/>
                </a:lnSpc>
                <a:defRPr/>
              </a:pPr>
              <a:r>
                <a:rPr lang="zh-CN" altLang="en-US" sz="2000" dirty="0">
                  <a:solidFill>
                    <a:srgbClr val="002060"/>
                  </a:solidFill>
                  <a:cs typeface="Times New Roman" panose="02020603050405020304" pitchFamily="18" charset="0"/>
                  <a:sym typeface="字魂105号-简雅黑" panose="00000500000000000000" pitchFamily="2" charset="-122"/>
                </a:rPr>
                <a:t>对协议进行安全性分析和证明</a:t>
              </a:r>
              <a:endParaRPr lang="zh-CN" altLang="en-US" sz="2000" dirty="0">
                <a:solidFill>
                  <a:srgbClr val="002060"/>
                </a:solidFill>
                <a:cs typeface="Times New Roman" panose="02020603050405020304" pitchFamily="18" charset="0"/>
                <a:sym typeface="字魂105号-简雅黑" panose="00000500000000000000" pitchFamily="2" charset="-122"/>
              </a:endParaRPr>
            </a:p>
          </p:txBody>
        </p:sp>
        <p:grpSp>
          <p:nvGrpSpPr>
            <p:cNvPr id="113" name="组合 112"/>
            <p:cNvGrpSpPr/>
            <p:nvPr/>
          </p:nvGrpSpPr>
          <p:grpSpPr>
            <a:xfrm>
              <a:off x="2994392" y="1682776"/>
              <a:ext cx="264745" cy="302955"/>
              <a:chOff x="9653234" y="2771751"/>
              <a:chExt cx="349200" cy="399600"/>
            </a:xfrm>
          </p:grpSpPr>
          <p:grpSp>
            <p:nvGrpSpPr>
              <p:cNvPr id="114" name="Group 58"/>
              <p:cNvGrpSpPr/>
              <p:nvPr/>
            </p:nvGrpSpPr>
            <p:grpSpPr bwMode="auto">
              <a:xfrm>
                <a:off x="9653234" y="2771751"/>
                <a:ext cx="349200" cy="399600"/>
                <a:chOff x="3061" y="-879"/>
                <a:chExt cx="614" cy="702"/>
              </a:xfrm>
            </p:grpSpPr>
            <p:sp>
              <p:nvSpPr>
                <p:cNvPr id="116" name="Oval 59"/>
                <p:cNvSpPr>
                  <a:spLocks noChangeArrowheads="1"/>
                </p:cNvSpPr>
                <p:nvPr/>
              </p:nvSpPr>
              <p:spPr bwMode="auto">
                <a:xfrm>
                  <a:off x="3061" y="-380"/>
                  <a:ext cx="590" cy="203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tx1">
                        <a:alpha val="50000"/>
                      </a:schemeClr>
                    </a:gs>
                    <a:gs pos="100000">
                      <a:schemeClr val="tx1">
                        <a:gamma/>
                        <a:shade val="46275"/>
                        <a:invGamma/>
                        <a:alpha val="0"/>
                      </a:schemeClr>
                    </a:gs>
                  </a:gsLst>
                  <a:path path="shape">
                    <a:fillToRect l="50000" t="50000" r="50000" b="50000"/>
                  </a:path>
                </a:gradFill>
                <a:ln w="31750" cap="rnd" algn="ctr">
                  <a:noFill/>
                  <a:prstDash val="sysDot"/>
                  <a:rou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 b="0">
                    <a:solidFill>
                      <a:srgbClr val="002060"/>
                    </a:solidFill>
                  </a:endParaRPr>
                </a:p>
              </p:txBody>
            </p:sp>
            <p:grpSp>
              <p:nvGrpSpPr>
                <p:cNvPr id="117" name="Group 60"/>
                <p:cNvGrpSpPr/>
                <p:nvPr/>
              </p:nvGrpSpPr>
              <p:grpSpPr bwMode="auto">
                <a:xfrm>
                  <a:off x="3062" y="-879"/>
                  <a:ext cx="613" cy="613"/>
                  <a:chOff x="2335" y="1139"/>
                  <a:chExt cx="1089" cy="1089"/>
                </a:xfrm>
              </p:grpSpPr>
              <p:sp>
                <p:nvSpPr>
                  <p:cNvPr id="118" name="Oval 61"/>
                  <p:cNvSpPr>
                    <a:spLocks noChangeArrowheads="1"/>
                  </p:cNvSpPr>
                  <p:nvPr/>
                </p:nvSpPr>
                <p:spPr bwMode="auto">
                  <a:xfrm>
                    <a:off x="2335" y="1139"/>
                    <a:ext cx="1089" cy="1089"/>
                  </a:xfrm>
                  <a:prstGeom prst="ellipse">
                    <a:avLst/>
                  </a:prstGeom>
                  <a:solidFill>
                    <a:schemeClr val="accent4">
                      <a:lumMod val="75000"/>
                    </a:scheme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 b="0">
                      <a:solidFill>
                        <a:srgbClr val="002060"/>
                      </a:solidFill>
                    </a:endParaRPr>
                  </a:p>
                </p:txBody>
              </p:sp>
              <p:sp>
                <p:nvSpPr>
                  <p:cNvPr id="119" name="Freeform 63"/>
                  <p:cNvSpPr/>
                  <p:nvPr/>
                </p:nvSpPr>
                <p:spPr bwMode="auto">
                  <a:xfrm>
                    <a:off x="2419" y="1169"/>
                    <a:ext cx="917" cy="297"/>
                  </a:xfrm>
                  <a:custGeom>
                    <a:avLst/>
                    <a:gdLst/>
                    <a:ahLst/>
                    <a:cxnLst>
                      <a:cxn ang="0">
                        <a:pos x="0" y="1576"/>
                      </a:cxn>
                      <a:cxn ang="0">
                        <a:pos x="50" y="1462"/>
                      </a:cxn>
                      <a:cxn ang="0">
                        <a:pos x="108" y="1350"/>
                      </a:cxn>
                      <a:cxn ang="0">
                        <a:pos x="170" y="1242"/>
                      </a:cxn>
                      <a:cxn ang="0">
                        <a:pos x="238" y="1138"/>
                      </a:cxn>
                      <a:cxn ang="0">
                        <a:pos x="310" y="1036"/>
                      </a:cxn>
                      <a:cxn ang="0">
                        <a:pos x="386" y="940"/>
                      </a:cxn>
                      <a:cxn ang="0">
                        <a:pos x="468" y="846"/>
                      </a:cxn>
                      <a:cxn ang="0">
                        <a:pos x="552" y="756"/>
                      </a:cxn>
                      <a:cxn ang="0">
                        <a:pos x="596" y="712"/>
                      </a:cxn>
                      <a:cxn ang="0">
                        <a:pos x="688" y="630"/>
                      </a:cxn>
                      <a:cxn ang="0">
                        <a:pos x="784" y="550"/>
                      </a:cxn>
                      <a:cxn ang="0">
                        <a:pos x="884" y="476"/>
                      </a:cxn>
                      <a:cxn ang="0">
                        <a:pos x="986" y="406"/>
                      </a:cxn>
                      <a:cxn ang="0">
                        <a:pos x="1092" y="342"/>
                      </a:cxn>
                      <a:cxn ang="0">
                        <a:pos x="1202" y="282"/>
                      </a:cxn>
                      <a:cxn ang="0">
                        <a:pos x="1316" y="228"/>
                      </a:cxn>
                      <a:cxn ang="0">
                        <a:pos x="1374" y="202"/>
                      </a:cxn>
                      <a:cxn ang="0">
                        <a:pos x="1490" y="156"/>
                      </a:cxn>
                      <a:cxn ang="0">
                        <a:pos x="1610" y="116"/>
                      </a:cxn>
                      <a:cxn ang="0">
                        <a:pos x="1732" y="80"/>
                      </a:cxn>
                      <a:cxn ang="0">
                        <a:pos x="1858" y="52"/>
                      </a:cxn>
                      <a:cxn ang="0">
                        <a:pos x="1984" y="30"/>
                      </a:cxn>
                      <a:cxn ang="0">
                        <a:pos x="2114" y="12"/>
                      </a:cxn>
                      <a:cxn ang="0">
                        <a:pos x="2246" y="2"/>
                      </a:cxn>
                      <a:cxn ang="0">
                        <a:pos x="2378" y="0"/>
                      </a:cxn>
                      <a:cxn ang="0">
                        <a:pos x="2444" y="0"/>
                      </a:cxn>
                      <a:cxn ang="0">
                        <a:pos x="2576" y="8"/>
                      </a:cxn>
                      <a:cxn ang="0">
                        <a:pos x="2706" y="20"/>
                      </a:cxn>
                      <a:cxn ang="0">
                        <a:pos x="2834" y="40"/>
                      </a:cxn>
                      <a:cxn ang="0">
                        <a:pos x="2962" y="66"/>
                      </a:cxn>
                      <a:cxn ang="0">
                        <a:pos x="3084" y="98"/>
                      </a:cxn>
                      <a:cxn ang="0">
                        <a:pos x="3206" y="136"/>
                      </a:cxn>
                      <a:cxn ang="0">
                        <a:pos x="3324" y="178"/>
                      </a:cxn>
                      <a:cxn ang="0">
                        <a:pos x="3382" y="202"/>
                      </a:cxn>
                      <a:cxn ang="0">
                        <a:pos x="3498" y="254"/>
                      </a:cxn>
                      <a:cxn ang="0">
                        <a:pos x="3608" y="312"/>
                      </a:cxn>
                      <a:cxn ang="0">
                        <a:pos x="3716" y="374"/>
                      </a:cxn>
                      <a:cxn ang="0">
                        <a:pos x="3822" y="440"/>
                      </a:cxn>
                      <a:cxn ang="0">
                        <a:pos x="3922" y="512"/>
                      </a:cxn>
                      <a:cxn ang="0">
                        <a:pos x="4020" y="590"/>
                      </a:cxn>
                      <a:cxn ang="0">
                        <a:pos x="4114" y="670"/>
                      </a:cxn>
                      <a:cxn ang="0">
                        <a:pos x="4204" y="756"/>
                      </a:cxn>
                      <a:cxn ang="0">
                        <a:pos x="4246" y="800"/>
                      </a:cxn>
                      <a:cxn ang="0">
                        <a:pos x="4330" y="892"/>
                      </a:cxn>
                      <a:cxn ang="0">
                        <a:pos x="4410" y="988"/>
                      </a:cxn>
                      <a:cxn ang="0">
                        <a:pos x="4484" y="1086"/>
                      </a:cxn>
                      <a:cxn ang="0">
                        <a:pos x="4552" y="1190"/>
                      </a:cxn>
                      <a:cxn ang="0">
                        <a:pos x="4618" y="1296"/>
                      </a:cxn>
                      <a:cxn ang="0">
                        <a:pos x="4678" y="1406"/>
                      </a:cxn>
                      <a:cxn ang="0">
                        <a:pos x="4732" y="1518"/>
                      </a:cxn>
                      <a:cxn ang="0">
                        <a:pos x="0" y="1576"/>
                      </a:cxn>
                    </a:cxnLst>
                    <a:rect l="0" t="0" r="r" b="b"/>
                    <a:pathLst>
                      <a:path w="4756" h="1576">
                        <a:moveTo>
                          <a:pt x="0" y="1576"/>
                        </a:moveTo>
                        <a:lnTo>
                          <a:pt x="0" y="1576"/>
                        </a:lnTo>
                        <a:lnTo>
                          <a:pt x="24" y="1518"/>
                        </a:lnTo>
                        <a:lnTo>
                          <a:pt x="50" y="1462"/>
                        </a:lnTo>
                        <a:lnTo>
                          <a:pt x="78" y="1406"/>
                        </a:lnTo>
                        <a:lnTo>
                          <a:pt x="108" y="1350"/>
                        </a:lnTo>
                        <a:lnTo>
                          <a:pt x="138" y="1296"/>
                        </a:lnTo>
                        <a:lnTo>
                          <a:pt x="170" y="1242"/>
                        </a:lnTo>
                        <a:lnTo>
                          <a:pt x="204" y="1190"/>
                        </a:lnTo>
                        <a:lnTo>
                          <a:pt x="238" y="1138"/>
                        </a:lnTo>
                        <a:lnTo>
                          <a:pt x="272" y="1086"/>
                        </a:lnTo>
                        <a:lnTo>
                          <a:pt x="310" y="1036"/>
                        </a:lnTo>
                        <a:lnTo>
                          <a:pt x="348" y="988"/>
                        </a:lnTo>
                        <a:lnTo>
                          <a:pt x="386" y="940"/>
                        </a:lnTo>
                        <a:lnTo>
                          <a:pt x="426" y="892"/>
                        </a:lnTo>
                        <a:lnTo>
                          <a:pt x="468" y="846"/>
                        </a:lnTo>
                        <a:lnTo>
                          <a:pt x="510" y="800"/>
                        </a:lnTo>
                        <a:lnTo>
                          <a:pt x="552" y="756"/>
                        </a:lnTo>
                        <a:lnTo>
                          <a:pt x="552" y="756"/>
                        </a:lnTo>
                        <a:lnTo>
                          <a:pt x="596" y="712"/>
                        </a:lnTo>
                        <a:lnTo>
                          <a:pt x="642" y="670"/>
                        </a:lnTo>
                        <a:lnTo>
                          <a:pt x="688" y="630"/>
                        </a:lnTo>
                        <a:lnTo>
                          <a:pt x="736" y="590"/>
                        </a:lnTo>
                        <a:lnTo>
                          <a:pt x="784" y="550"/>
                        </a:lnTo>
                        <a:lnTo>
                          <a:pt x="834" y="512"/>
                        </a:lnTo>
                        <a:lnTo>
                          <a:pt x="884" y="476"/>
                        </a:lnTo>
                        <a:lnTo>
                          <a:pt x="934" y="440"/>
                        </a:lnTo>
                        <a:lnTo>
                          <a:pt x="986" y="406"/>
                        </a:lnTo>
                        <a:lnTo>
                          <a:pt x="1040" y="374"/>
                        </a:lnTo>
                        <a:lnTo>
                          <a:pt x="1092" y="342"/>
                        </a:lnTo>
                        <a:lnTo>
                          <a:pt x="1148" y="312"/>
                        </a:lnTo>
                        <a:lnTo>
                          <a:pt x="1202" y="282"/>
                        </a:lnTo>
                        <a:lnTo>
                          <a:pt x="1258" y="254"/>
                        </a:lnTo>
                        <a:lnTo>
                          <a:pt x="1316" y="228"/>
                        </a:lnTo>
                        <a:lnTo>
                          <a:pt x="1374" y="202"/>
                        </a:lnTo>
                        <a:lnTo>
                          <a:pt x="1374" y="202"/>
                        </a:lnTo>
                        <a:lnTo>
                          <a:pt x="1432" y="178"/>
                        </a:lnTo>
                        <a:lnTo>
                          <a:pt x="1490" y="156"/>
                        </a:lnTo>
                        <a:lnTo>
                          <a:pt x="1550" y="136"/>
                        </a:lnTo>
                        <a:lnTo>
                          <a:pt x="1610" y="116"/>
                        </a:lnTo>
                        <a:lnTo>
                          <a:pt x="1672" y="98"/>
                        </a:lnTo>
                        <a:lnTo>
                          <a:pt x="1732" y="80"/>
                        </a:lnTo>
                        <a:lnTo>
                          <a:pt x="1794" y="66"/>
                        </a:lnTo>
                        <a:lnTo>
                          <a:pt x="1858" y="52"/>
                        </a:lnTo>
                        <a:lnTo>
                          <a:pt x="1922" y="40"/>
                        </a:lnTo>
                        <a:lnTo>
                          <a:pt x="1984" y="30"/>
                        </a:lnTo>
                        <a:lnTo>
                          <a:pt x="2050" y="20"/>
                        </a:lnTo>
                        <a:lnTo>
                          <a:pt x="2114" y="12"/>
                        </a:lnTo>
                        <a:lnTo>
                          <a:pt x="2180" y="8"/>
                        </a:lnTo>
                        <a:lnTo>
                          <a:pt x="2246" y="2"/>
                        </a:lnTo>
                        <a:lnTo>
                          <a:pt x="2312" y="0"/>
                        </a:lnTo>
                        <a:lnTo>
                          <a:pt x="2378" y="0"/>
                        </a:lnTo>
                        <a:lnTo>
                          <a:pt x="2378" y="0"/>
                        </a:lnTo>
                        <a:lnTo>
                          <a:pt x="2444" y="0"/>
                        </a:lnTo>
                        <a:lnTo>
                          <a:pt x="2510" y="2"/>
                        </a:lnTo>
                        <a:lnTo>
                          <a:pt x="2576" y="8"/>
                        </a:lnTo>
                        <a:lnTo>
                          <a:pt x="2642" y="12"/>
                        </a:lnTo>
                        <a:lnTo>
                          <a:pt x="2706" y="20"/>
                        </a:lnTo>
                        <a:lnTo>
                          <a:pt x="2772" y="30"/>
                        </a:lnTo>
                        <a:lnTo>
                          <a:pt x="2834" y="40"/>
                        </a:lnTo>
                        <a:lnTo>
                          <a:pt x="2898" y="52"/>
                        </a:lnTo>
                        <a:lnTo>
                          <a:pt x="2962" y="66"/>
                        </a:lnTo>
                        <a:lnTo>
                          <a:pt x="3024" y="80"/>
                        </a:lnTo>
                        <a:lnTo>
                          <a:pt x="3084" y="98"/>
                        </a:lnTo>
                        <a:lnTo>
                          <a:pt x="3146" y="116"/>
                        </a:lnTo>
                        <a:lnTo>
                          <a:pt x="3206" y="136"/>
                        </a:lnTo>
                        <a:lnTo>
                          <a:pt x="3266" y="156"/>
                        </a:lnTo>
                        <a:lnTo>
                          <a:pt x="3324" y="178"/>
                        </a:lnTo>
                        <a:lnTo>
                          <a:pt x="3382" y="202"/>
                        </a:lnTo>
                        <a:lnTo>
                          <a:pt x="3382" y="202"/>
                        </a:lnTo>
                        <a:lnTo>
                          <a:pt x="3440" y="228"/>
                        </a:lnTo>
                        <a:lnTo>
                          <a:pt x="3498" y="254"/>
                        </a:lnTo>
                        <a:lnTo>
                          <a:pt x="3554" y="282"/>
                        </a:lnTo>
                        <a:lnTo>
                          <a:pt x="3608" y="312"/>
                        </a:lnTo>
                        <a:lnTo>
                          <a:pt x="3664" y="342"/>
                        </a:lnTo>
                        <a:lnTo>
                          <a:pt x="3716" y="374"/>
                        </a:lnTo>
                        <a:lnTo>
                          <a:pt x="3770" y="406"/>
                        </a:lnTo>
                        <a:lnTo>
                          <a:pt x="3822" y="440"/>
                        </a:lnTo>
                        <a:lnTo>
                          <a:pt x="3872" y="476"/>
                        </a:lnTo>
                        <a:lnTo>
                          <a:pt x="3922" y="512"/>
                        </a:lnTo>
                        <a:lnTo>
                          <a:pt x="3972" y="550"/>
                        </a:lnTo>
                        <a:lnTo>
                          <a:pt x="4020" y="590"/>
                        </a:lnTo>
                        <a:lnTo>
                          <a:pt x="4068" y="630"/>
                        </a:lnTo>
                        <a:lnTo>
                          <a:pt x="4114" y="670"/>
                        </a:lnTo>
                        <a:lnTo>
                          <a:pt x="4160" y="712"/>
                        </a:lnTo>
                        <a:lnTo>
                          <a:pt x="4204" y="756"/>
                        </a:lnTo>
                        <a:lnTo>
                          <a:pt x="4204" y="756"/>
                        </a:lnTo>
                        <a:lnTo>
                          <a:pt x="4246" y="800"/>
                        </a:lnTo>
                        <a:lnTo>
                          <a:pt x="4288" y="846"/>
                        </a:lnTo>
                        <a:lnTo>
                          <a:pt x="4330" y="892"/>
                        </a:lnTo>
                        <a:lnTo>
                          <a:pt x="4370" y="940"/>
                        </a:lnTo>
                        <a:lnTo>
                          <a:pt x="4410" y="988"/>
                        </a:lnTo>
                        <a:lnTo>
                          <a:pt x="4446" y="1036"/>
                        </a:lnTo>
                        <a:lnTo>
                          <a:pt x="4484" y="1086"/>
                        </a:lnTo>
                        <a:lnTo>
                          <a:pt x="4518" y="1138"/>
                        </a:lnTo>
                        <a:lnTo>
                          <a:pt x="4552" y="1190"/>
                        </a:lnTo>
                        <a:lnTo>
                          <a:pt x="4586" y="1242"/>
                        </a:lnTo>
                        <a:lnTo>
                          <a:pt x="4618" y="1296"/>
                        </a:lnTo>
                        <a:lnTo>
                          <a:pt x="4648" y="1350"/>
                        </a:lnTo>
                        <a:lnTo>
                          <a:pt x="4678" y="1406"/>
                        </a:lnTo>
                        <a:lnTo>
                          <a:pt x="4706" y="1462"/>
                        </a:lnTo>
                        <a:lnTo>
                          <a:pt x="4732" y="1518"/>
                        </a:lnTo>
                        <a:lnTo>
                          <a:pt x="4756" y="1576"/>
                        </a:lnTo>
                        <a:lnTo>
                          <a:pt x="0" y="1576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chemeClr val="bg1">
                          <a:alpha val="75000"/>
                        </a:schemeClr>
                      </a:gs>
                      <a:gs pos="100000">
                        <a:schemeClr val="bg1">
                          <a:gamma/>
                          <a:tint val="0"/>
                          <a:invGamma/>
                          <a:alpha val="0"/>
                        </a:schemeClr>
                      </a:gs>
                    </a:gsLst>
                    <a:lin ang="5400000" scaled="1"/>
                  </a:gradFill>
                  <a:ln w="9525" cap="flat" cmpd="sng">
                    <a:noFill/>
                    <a:prstDash val="solid"/>
                    <a:rou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CN" altLang="en-US" b="0">
                      <a:solidFill>
                        <a:srgbClr val="002060"/>
                      </a:solidFill>
                    </a:endParaRPr>
                  </a:p>
                </p:txBody>
              </p:sp>
            </p:grpSp>
          </p:grpSp>
          <p:sp>
            <p:nvSpPr>
              <p:cNvPr id="115" name="Oval 57"/>
              <p:cNvSpPr>
                <a:spLocks noChangeArrowheads="1"/>
              </p:cNvSpPr>
              <p:nvPr/>
            </p:nvSpPr>
            <p:spPr bwMode="auto">
              <a:xfrm>
                <a:off x="9799651" y="2798037"/>
                <a:ext cx="72710" cy="65529"/>
              </a:xfrm>
              <a:prstGeom prst="ellipse">
                <a:avLst/>
              </a:prstGeom>
              <a:gradFill rotWithShape="1">
                <a:gsLst>
                  <a:gs pos="0">
                    <a:schemeClr val="bg1"/>
                  </a:gs>
                  <a:gs pos="100000">
                    <a:srgbClr val="67ABF5"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none" anchor="ctr"/>
              <a:lstStyle/>
              <a:p>
                <a:endParaRPr lang="zh-CN" altLang="en-US" b="0">
                  <a:solidFill>
                    <a:srgbClr val="002060"/>
                  </a:solidFill>
                </a:endParaRPr>
              </a:p>
            </p:txBody>
          </p:sp>
        </p:grpSp>
      </p:grpSp>
      <p:sp>
        <p:nvSpPr>
          <p:cNvPr id="120" name="文本框 119"/>
          <p:cNvSpPr txBox="1"/>
          <p:nvPr/>
        </p:nvSpPr>
        <p:spPr>
          <a:xfrm>
            <a:off x="1674000" y="97200"/>
            <a:ext cx="403187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000" dirty="0">
                <a:solidFill>
                  <a:schemeClr val="accent1">
                    <a:lumMod val="50000"/>
                  </a:schemeClr>
                </a:solidFill>
                <a:latin typeface="+mj-ea"/>
                <a:ea typeface="+mj-ea"/>
              </a:rPr>
              <a:t>一、网络攻击八种形式</a:t>
            </a:r>
            <a:endParaRPr lang="zh-CN" altLang="en-US" sz="3000" dirty="0">
              <a:solidFill>
                <a:schemeClr val="accent1">
                  <a:lumMod val="50000"/>
                </a:schemeClr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  <p:bldLst>
      <p:bldP spid="12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直接连接符 38"/>
          <p:cNvCxnSpPr/>
          <p:nvPr/>
        </p:nvCxnSpPr>
        <p:spPr>
          <a:xfrm>
            <a:off x="1768171" y="778797"/>
            <a:ext cx="10240948" cy="0"/>
          </a:xfrm>
          <a:prstGeom prst="line">
            <a:avLst/>
          </a:prstGeom>
          <a:ln w="127000" cmpd="thinThick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组合 1"/>
          <p:cNvGrpSpPr/>
          <p:nvPr/>
        </p:nvGrpSpPr>
        <p:grpSpPr>
          <a:xfrm>
            <a:off x="2293469" y="970096"/>
            <a:ext cx="2034691" cy="492443"/>
            <a:chOff x="709057" y="2645517"/>
            <a:chExt cx="2278651" cy="551487"/>
          </a:xfrm>
        </p:grpSpPr>
        <p:sp>
          <p:nvSpPr>
            <p:cNvPr id="4" name="矩形 3"/>
            <p:cNvSpPr/>
            <p:nvPr/>
          </p:nvSpPr>
          <p:spPr>
            <a:xfrm>
              <a:off x="888000" y="2645517"/>
              <a:ext cx="2099707" cy="5514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600" b="1" dirty="0">
                  <a:solidFill>
                    <a:schemeClr val="accent1">
                      <a:lumMod val="75000"/>
                    </a:schemeClr>
                  </a:solidFill>
                  <a:ea typeface="+mj-ea"/>
                </a:rPr>
                <a:t>6. </a:t>
              </a:r>
              <a:r>
                <a:rPr lang="zh-CN" altLang="en-US" sz="2600" b="1" dirty="0">
                  <a:solidFill>
                    <a:schemeClr val="accent1">
                      <a:lumMod val="75000"/>
                    </a:schemeClr>
                  </a:solidFill>
                  <a:ea typeface="+mj-ea"/>
                </a:rPr>
                <a:t>信息泄漏</a:t>
              </a:r>
              <a:endParaRPr lang="zh-CN" altLang="en-US" sz="2600" b="1" dirty="0">
                <a:solidFill>
                  <a:schemeClr val="accent1">
                    <a:lumMod val="75000"/>
                  </a:schemeClr>
                </a:solidFill>
                <a:ea typeface="+mj-ea"/>
              </a:endParaRPr>
            </a:p>
          </p:txBody>
        </p:sp>
        <p:grpSp>
          <p:nvGrpSpPr>
            <p:cNvPr id="5" name="组合 4"/>
            <p:cNvGrpSpPr/>
            <p:nvPr/>
          </p:nvGrpSpPr>
          <p:grpSpPr>
            <a:xfrm>
              <a:off x="709057" y="2662078"/>
              <a:ext cx="2278651" cy="498556"/>
              <a:chOff x="998029" y="699619"/>
              <a:chExt cx="3100401" cy="678350"/>
            </a:xfrm>
          </p:grpSpPr>
          <p:cxnSp>
            <p:nvCxnSpPr>
              <p:cNvPr id="6" name="直接连接符 5"/>
              <p:cNvCxnSpPr/>
              <p:nvPr/>
            </p:nvCxnSpPr>
            <p:spPr>
              <a:xfrm>
                <a:off x="998029" y="738641"/>
                <a:ext cx="0" cy="595657"/>
              </a:xfrm>
              <a:prstGeom prst="line">
                <a:avLst/>
              </a:prstGeom>
              <a:ln>
                <a:solidFill>
                  <a:srgbClr val="294EA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直接连接符 6"/>
              <p:cNvCxnSpPr/>
              <p:nvPr/>
            </p:nvCxnSpPr>
            <p:spPr>
              <a:xfrm>
                <a:off x="1045654" y="736260"/>
                <a:ext cx="0" cy="593560"/>
              </a:xfrm>
              <a:prstGeom prst="line">
                <a:avLst/>
              </a:prstGeom>
              <a:ln>
                <a:solidFill>
                  <a:srgbClr val="294EA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直接连接符 8"/>
              <p:cNvCxnSpPr/>
              <p:nvPr/>
            </p:nvCxnSpPr>
            <p:spPr>
              <a:xfrm flipH="1">
                <a:off x="998031" y="1331691"/>
                <a:ext cx="3100399" cy="0"/>
              </a:xfrm>
              <a:prstGeom prst="line">
                <a:avLst/>
              </a:prstGeom>
              <a:ln>
                <a:solidFill>
                  <a:srgbClr val="294EA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矩形 9"/>
              <p:cNvSpPr/>
              <p:nvPr/>
            </p:nvSpPr>
            <p:spPr>
              <a:xfrm>
                <a:off x="1087156" y="699619"/>
                <a:ext cx="148860" cy="678350"/>
              </a:xfrm>
              <a:prstGeom prst="rect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7204" tIns="33602" rIns="67204" bIns="33602" numCol="1" spcCol="0" rtlCol="0" fromWordArt="0" anchor="ctr" anchorCtr="0" forceAA="0" compatLnSpc="1">
                <a:noAutofit/>
              </a:bodyPr>
              <a:lstStyle/>
              <a:p>
                <a:endParaRPr lang="zh-CN" altLang="en-US" sz="1050" b="1">
                  <a:ea typeface="+mj-ea"/>
                </a:endParaRPr>
              </a:p>
            </p:txBody>
          </p:sp>
        </p:grpSp>
      </p:grpSp>
      <p:grpSp>
        <p:nvGrpSpPr>
          <p:cNvPr id="11" name="组合 10"/>
          <p:cNvGrpSpPr/>
          <p:nvPr/>
        </p:nvGrpSpPr>
        <p:grpSpPr>
          <a:xfrm>
            <a:off x="2263646" y="1590576"/>
            <a:ext cx="9041307" cy="958234"/>
            <a:chOff x="2822921" y="1804416"/>
            <a:chExt cx="5348805" cy="1427936"/>
          </a:xfrm>
        </p:grpSpPr>
        <p:grpSp>
          <p:nvGrpSpPr>
            <p:cNvPr id="12" name="组合 11"/>
            <p:cNvGrpSpPr/>
            <p:nvPr/>
          </p:nvGrpSpPr>
          <p:grpSpPr>
            <a:xfrm>
              <a:off x="2822921" y="1804416"/>
              <a:ext cx="5348805" cy="1427936"/>
              <a:chOff x="611213" y="2375488"/>
              <a:chExt cx="4700805" cy="2509542"/>
            </a:xfrm>
          </p:grpSpPr>
          <p:sp>
            <p:nvSpPr>
              <p:cNvPr id="15" name="圆角矩形 16"/>
              <p:cNvSpPr/>
              <p:nvPr/>
            </p:nvSpPr>
            <p:spPr>
              <a:xfrm>
                <a:off x="611213" y="2399160"/>
                <a:ext cx="4672494" cy="2485870"/>
              </a:xfrm>
              <a:prstGeom prst="roundRect">
                <a:avLst>
                  <a:gd name="adj" fmla="val 6367"/>
                </a:avLst>
              </a:prstGeom>
              <a:gradFill>
                <a:gsLst>
                  <a:gs pos="100000">
                    <a:srgbClr val="1F4E79">
                      <a:alpha val="20000"/>
                    </a:srgbClr>
                  </a:gs>
                  <a:gs pos="0">
                    <a:srgbClr val="1F4E79">
                      <a:alpha val="20000"/>
                    </a:srgbClr>
                  </a:gs>
                  <a:gs pos="51000">
                    <a:srgbClr val="ABDBFF">
                      <a:alpha val="0"/>
                    </a:srgbClr>
                  </a:gs>
                </a:gsLst>
                <a:lin ang="9600000" scaled="0"/>
              </a:gra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6" name="圆角矩形 16"/>
              <p:cNvSpPr/>
              <p:nvPr/>
            </p:nvSpPr>
            <p:spPr>
              <a:xfrm>
                <a:off x="657023" y="2375488"/>
                <a:ext cx="4654995" cy="2478287"/>
              </a:xfrm>
              <a:prstGeom prst="roundRect">
                <a:avLst>
                  <a:gd name="adj" fmla="val 6367"/>
                </a:avLst>
              </a:prstGeom>
              <a:noFill/>
              <a:ln w="28575">
                <a:gradFill>
                  <a:gsLst>
                    <a:gs pos="54000">
                      <a:schemeClr val="bg1">
                        <a:alpha val="0"/>
                      </a:schemeClr>
                    </a:gs>
                    <a:gs pos="0">
                      <a:srgbClr val="0070C0"/>
                    </a:gs>
                    <a:gs pos="100000">
                      <a:srgbClr val="0070C0"/>
                    </a:gs>
                  </a:gsLst>
                  <a:lin ang="840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ea typeface="等线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14" name="矩形 13"/>
            <p:cNvSpPr/>
            <p:nvPr/>
          </p:nvSpPr>
          <p:spPr>
            <a:xfrm>
              <a:off x="2895679" y="1866367"/>
              <a:ext cx="5239668" cy="127922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  <a:buNone/>
              </a:pPr>
              <a:r>
                <a:rPr lang="zh-CN" altLang="en-US" sz="2000" b="1" dirty="0">
                  <a:solidFill>
                    <a:srgbClr val="002060"/>
                  </a:solidFill>
                </a:rPr>
                <a:t>        许多协议都会丢失一些信息，这就给攻击者提供了可乘之机。攻击者可利用这些信息攻破信息系统。</a:t>
              </a:r>
              <a:endParaRPr lang="zh-CN" altLang="en-US" sz="2000" b="1" dirty="0">
                <a:solidFill>
                  <a:srgbClr val="002060"/>
                </a:solidFill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2568935" y="2565412"/>
            <a:ext cx="5071385" cy="563126"/>
            <a:chOff x="914400" y="1720161"/>
            <a:chExt cx="4160597" cy="461992"/>
          </a:xfrm>
        </p:grpSpPr>
        <p:grpSp>
          <p:nvGrpSpPr>
            <p:cNvPr id="18" name="组合 17"/>
            <p:cNvGrpSpPr/>
            <p:nvPr/>
          </p:nvGrpSpPr>
          <p:grpSpPr>
            <a:xfrm>
              <a:off x="914400" y="1720161"/>
              <a:ext cx="4160597" cy="461992"/>
              <a:chOff x="914400" y="1682061"/>
              <a:chExt cx="4160597" cy="461992"/>
            </a:xfrm>
          </p:grpSpPr>
          <p:sp>
            <p:nvSpPr>
              <p:cNvPr id="20" name="矩形 19"/>
              <p:cNvSpPr/>
              <p:nvPr/>
            </p:nvSpPr>
            <p:spPr>
              <a:xfrm>
                <a:off x="914400" y="1736037"/>
                <a:ext cx="717550" cy="134038"/>
              </a:xfrm>
              <a:prstGeom prst="rect">
                <a:avLst/>
              </a:prstGeom>
              <a:gradFill>
                <a:gsLst>
                  <a:gs pos="0">
                    <a:srgbClr val="0070C0"/>
                  </a:gs>
                  <a:gs pos="100000">
                    <a:srgbClr val="00B0F0">
                      <a:alpha val="0"/>
                    </a:srgbClr>
                  </a:gs>
                </a:gsLst>
                <a:lin ang="27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 dirty="0">
                  <a:ea typeface="+mj-ea"/>
                </a:endParaRPr>
              </a:p>
            </p:txBody>
          </p:sp>
          <p:sp>
            <p:nvSpPr>
              <p:cNvPr id="21" name="矩形 20"/>
              <p:cNvSpPr/>
              <p:nvPr/>
            </p:nvSpPr>
            <p:spPr>
              <a:xfrm>
                <a:off x="965200" y="1682061"/>
                <a:ext cx="79375" cy="334063"/>
              </a:xfrm>
              <a:prstGeom prst="rect">
                <a:avLst/>
              </a:prstGeom>
              <a:gradFill>
                <a:gsLst>
                  <a:gs pos="0">
                    <a:srgbClr val="F76E37"/>
                  </a:gs>
                  <a:gs pos="100000">
                    <a:schemeClr val="accent4">
                      <a:alpha val="0"/>
                    </a:schemeClr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ea typeface="+mj-ea"/>
                </a:endParaRPr>
              </a:p>
            </p:txBody>
          </p:sp>
          <p:sp>
            <p:nvSpPr>
              <p:cNvPr id="22" name="文本框 21"/>
              <p:cNvSpPr txBox="1"/>
              <p:nvPr/>
            </p:nvSpPr>
            <p:spPr>
              <a:xfrm>
                <a:off x="1004887" y="1765300"/>
                <a:ext cx="4070110" cy="3787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dirty="0">
                    <a:solidFill>
                      <a:srgbClr val="3C6EC8"/>
                    </a:solidFill>
                    <a:ea typeface="+mj-ea"/>
                  </a:rPr>
                  <a:t>协议可能泄漏的有用信息</a:t>
                </a:r>
                <a:endParaRPr lang="zh-CN" altLang="en-US" sz="2400" dirty="0">
                  <a:solidFill>
                    <a:srgbClr val="3C6EC8"/>
                  </a:solidFill>
                  <a:ea typeface="+mj-ea"/>
                </a:endParaRPr>
              </a:p>
            </p:txBody>
          </p:sp>
        </p:grpSp>
        <p:sp>
          <p:nvSpPr>
            <p:cNvPr id="19" name="矩形 18"/>
            <p:cNvSpPr/>
            <p:nvPr/>
          </p:nvSpPr>
          <p:spPr>
            <a:xfrm>
              <a:off x="1012825" y="1812978"/>
              <a:ext cx="116681" cy="116681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ea typeface="+mj-ea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4025662" y="3596989"/>
            <a:ext cx="5900656" cy="435247"/>
            <a:chOff x="2994392" y="2085290"/>
            <a:chExt cx="5900656" cy="435247"/>
          </a:xfrm>
        </p:grpSpPr>
        <p:sp>
          <p:nvSpPr>
            <p:cNvPr id="24" name="矩形 23"/>
            <p:cNvSpPr/>
            <p:nvPr/>
          </p:nvSpPr>
          <p:spPr>
            <a:xfrm>
              <a:off x="3332335" y="2085290"/>
              <a:ext cx="5562713" cy="435247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 lvl="0" defTabSz="457200">
                <a:lnSpc>
                  <a:spcPct val="120000"/>
                </a:lnSpc>
                <a:defRPr/>
              </a:pPr>
              <a:r>
                <a:rPr lang="zh-CN" altLang="en-US" sz="2000" dirty="0">
                  <a:solidFill>
                    <a:srgbClr val="002060"/>
                  </a:solidFill>
                  <a:ea typeface="思源黑体 CN Regular" panose="020B0500000000000000" pitchFamily="34" charset="-122"/>
                  <a:cs typeface="Times New Roman" panose="02020603050405020304" pitchFamily="18" charset="0"/>
                  <a:sym typeface="字魂105号-简雅黑" panose="00000500000000000000" pitchFamily="2" charset="-122"/>
                </a:rPr>
                <a:t>域名解析服务器泄漏公司组织结构和有价值信息。</a:t>
              </a:r>
              <a:endParaRPr lang="zh-CN" altLang="en-US" sz="2000" dirty="0">
                <a:solidFill>
                  <a:srgbClr val="002060"/>
                </a:solidFill>
                <a:ea typeface="思源黑体 CN Regular" panose="020B0500000000000000" pitchFamily="34" charset="-122"/>
                <a:cs typeface="Times New Roman" panose="02020603050405020304" pitchFamily="18" charset="0"/>
                <a:sym typeface="字魂105号-简雅黑" panose="00000500000000000000" pitchFamily="2" charset="-122"/>
              </a:endParaRPr>
            </a:p>
          </p:txBody>
        </p:sp>
        <p:grpSp>
          <p:nvGrpSpPr>
            <p:cNvPr id="25" name="Group 51"/>
            <p:cNvGrpSpPr/>
            <p:nvPr/>
          </p:nvGrpSpPr>
          <p:grpSpPr bwMode="auto">
            <a:xfrm>
              <a:off x="2994392" y="2163023"/>
              <a:ext cx="273210" cy="302684"/>
              <a:chOff x="2744" y="-584"/>
              <a:chExt cx="634" cy="702"/>
            </a:xfrm>
          </p:grpSpPr>
          <p:sp>
            <p:nvSpPr>
              <p:cNvPr id="26" name="Oval 52"/>
              <p:cNvSpPr>
                <a:spLocks noChangeArrowheads="1"/>
              </p:cNvSpPr>
              <p:nvPr/>
            </p:nvSpPr>
            <p:spPr bwMode="auto">
              <a:xfrm>
                <a:off x="2744" y="-85"/>
                <a:ext cx="590" cy="203"/>
              </a:xfrm>
              <a:prstGeom prst="ellipse">
                <a:avLst/>
              </a:prstGeom>
              <a:gradFill rotWithShape="1">
                <a:gsLst>
                  <a:gs pos="0">
                    <a:schemeClr val="tx1">
                      <a:alpha val="50000"/>
                    </a:schemeClr>
                  </a:gs>
                  <a:gs pos="100000">
                    <a:schemeClr val="tx1">
                      <a:gamma/>
                      <a:shade val="46275"/>
                      <a:invGamma/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</a:gradFill>
              <a:ln w="31750" cap="rnd" algn="ctr">
                <a:noFill/>
                <a:prstDash val="sysDot"/>
                <a:rou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 b="0"/>
              </a:p>
            </p:txBody>
          </p:sp>
          <p:grpSp>
            <p:nvGrpSpPr>
              <p:cNvPr id="27" name="Group 53"/>
              <p:cNvGrpSpPr/>
              <p:nvPr/>
            </p:nvGrpSpPr>
            <p:grpSpPr bwMode="auto">
              <a:xfrm>
                <a:off x="2765" y="-584"/>
                <a:ext cx="613" cy="613"/>
                <a:chOff x="2370" y="1139"/>
                <a:chExt cx="1089" cy="1089"/>
              </a:xfrm>
            </p:grpSpPr>
            <p:sp>
              <p:nvSpPr>
                <p:cNvPr id="29" name="Oval 54"/>
                <p:cNvSpPr>
                  <a:spLocks noChangeArrowheads="1"/>
                </p:cNvSpPr>
                <p:nvPr/>
              </p:nvSpPr>
              <p:spPr bwMode="auto">
                <a:xfrm>
                  <a:off x="2370" y="1139"/>
                  <a:ext cx="1089" cy="1089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0070C0"/>
                    </a:gs>
                    <a:gs pos="100000">
                      <a:srgbClr val="002060"/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zh-CN" altLang="en-US" b="0"/>
                </a:p>
              </p:txBody>
            </p:sp>
            <p:grpSp>
              <p:nvGrpSpPr>
                <p:cNvPr id="61" name="Group 55"/>
                <p:cNvGrpSpPr/>
                <p:nvPr/>
              </p:nvGrpSpPr>
              <p:grpSpPr bwMode="auto">
                <a:xfrm>
                  <a:off x="2426" y="1169"/>
                  <a:ext cx="908" cy="296"/>
                  <a:chOff x="1431" y="1843"/>
                  <a:chExt cx="907" cy="295"/>
                </a:xfrm>
              </p:grpSpPr>
              <p:sp>
                <p:nvSpPr>
                  <p:cNvPr id="62" name="Freeform 56"/>
                  <p:cNvSpPr/>
                  <p:nvPr/>
                </p:nvSpPr>
                <p:spPr bwMode="auto">
                  <a:xfrm>
                    <a:off x="1423" y="1843"/>
                    <a:ext cx="916" cy="296"/>
                  </a:xfrm>
                  <a:custGeom>
                    <a:avLst/>
                    <a:gdLst/>
                    <a:ahLst/>
                    <a:cxnLst>
                      <a:cxn ang="0">
                        <a:pos x="0" y="1576"/>
                      </a:cxn>
                      <a:cxn ang="0">
                        <a:pos x="50" y="1462"/>
                      </a:cxn>
                      <a:cxn ang="0">
                        <a:pos x="108" y="1350"/>
                      </a:cxn>
                      <a:cxn ang="0">
                        <a:pos x="170" y="1242"/>
                      </a:cxn>
                      <a:cxn ang="0">
                        <a:pos x="238" y="1138"/>
                      </a:cxn>
                      <a:cxn ang="0">
                        <a:pos x="310" y="1036"/>
                      </a:cxn>
                      <a:cxn ang="0">
                        <a:pos x="386" y="940"/>
                      </a:cxn>
                      <a:cxn ang="0">
                        <a:pos x="468" y="846"/>
                      </a:cxn>
                      <a:cxn ang="0">
                        <a:pos x="552" y="756"/>
                      </a:cxn>
                      <a:cxn ang="0">
                        <a:pos x="596" y="712"/>
                      </a:cxn>
                      <a:cxn ang="0">
                        <a:pos x="688" y="630"/>
                      </a:cxn>
                      <a:cxn ang="0">
                        <a:pos x="784" y="550"/>
                      </a:cxn>
                      <a:cxn ang="0">
                        <a:pos x="884" y="476"/>
                      </a:cxn>
                      <a:cxn ang="0">
                        <a:pos x="986" y="406"/>
                      </a:cxn>
                      <a:cxn ang="0">
                        <a:pos x="1092" y="342"/>
                      </a:cxn>
                      <a:cxn ang="0">
                        <a:pos x="1202" y="282"/>
                      </a:cxn>
                      <a:cxn ang="0">
                        <a:pos x="1316" y="228"/>
                      </a:cxn>
                      <a:cxn ang="0">
                        <a:pos x="1374" y="202"/>
                      </a:cxn>
                      <a:cxn ang="0">
                        <a:pos x="1490" y="156"/>
                      </a:cxn>
                      <a:cxn ang="0">
                        <a:pos x="1610" y="116"/>
                      </a:cxn>
                      <a:cxn ang="0">
                        <a:pos x="1732" y="80"/>
                      </a:cxn>
                      <a:cxn ang="0">
                        <a:pos x="1858" y="52"/>
                      </a:cxn>
                      <a:cxn ang="0">
                        <a:pos x="1984" y="30"/>
                      </a:cxn>
                      <a:cxn ang="0">
                        <a:pos x="2114" y="12"/>
                      </a:cxn>
                      <a:cxn ang="0">
                        <a:pos x="2246" y="2"/>
                      </a:cxn>
                      <a:cxn ang="0">
                        <a:pos x="2378" y="0"/>
                      </a:cxn>
                      <a:cxn ang="0">
                        <a:pos x="2444" y="0"/>
                      </a:cxn>
                      <a:cxn ang="0">
                        <a:pos x="2576" y="8"/>
                      </a:cxn>
                      <a:cxn ang="0">
                        <a:pos x="2706" y="20"/>
                      </a:cxn>
                      <a:cxn ang="0">
                        <a:pos x="2834" y="40"/>
                      </a:cxn>
                      <a:cxn ang="0">
                        <a:pos x="2962" y="66"/>
                      </a:cxn>
                      <a:cxn ang="0">
                        <a:pos x="3084" y="98"/>
                      </a:cxn>
                      <a:cxn ang="0">
                        <a:pos x="3206" y="136"/>
                      </a:cxn>
                      <a:cxn ang="0">
                        <a:pos x="3324" y="178"/>
                      </a:cxn>
                      <a:cxn ang="0">
                        <a:pos x="3382" y="202"/>
                      </a:cxn>
                      <a:cxn ang="0">
                        <a:pos x="3498" y="254"/>
                      </a:cxn>
                      <a:cxn ang="0">
                        <a:pos x="3608" y="312"/>
                      </a:cxn>
                      <a:cxn ang="0">
                        <a:pos x="3716" y="374"/>
                      </a:cxn>
                      <a:cxn ang="0">
                        <a:pos x="3822" y="440"/>
                      </a:cxn>
                      <a:cxn ang="0">
                        <a:pos x="3922" y="512"/>
                      </a:cxn>
                      <a:cxn ang="0">
                        <a:pos x="4020" y="590"/>
                      </a:cxn>
                      <a:cxn ang="0">
                        <a:pos x="4114" y="670"/>
                      </a:cxn>
                      <a:cxn ang="0">
                        <a:pos x="4204" y="756"/>
                      </a:cxn>
                      <a:cxn ang="0">
                        <a:pos x="4246" y="800"/>
                      </a:cxn>
                      <a:cxn ang="0">
                        <a:pos x="4330" y="892"/>
                      </a:cxn>
                      <a:cxn ang="0">
                        <a:pos x="4410" y="988"/>
                      </a:cxn>
                      <a:cxn ang="0">
                        <a:pos x="4484" y="1086"/>
                      </a:cxn>
                      <a:cxn ang="0">
                        <a:pos x="4552" y="1190"/>
                      </a:cxn>
                      <a:cxn ang="0">
                        <a:pos x="4618" y="1296"/>
                      </a:cxn>
                      <a:cxn ang="0">
                        <a:pos x="4678" y="1406"/>
                      </a:cxn>
                      <a:cxn ang="0">
                        <a:pos x="4732" y="1518"/>
                      </a:cxn>
                      <a:cxn ang="0">
                        <a:pos x="0" y="1576"/>
                      </a:cxn>
                    </a:cxnLst>
                    <a:rect l="0" t="0" r="r" b="b"/>
                    <a:pathLst>
                      <a:path w="4756" h="1576">
                        <a:moveTo>
                          <a:pt x="0" y="1576"/>
                        </a:moveTo>
                        <a:lnTo>
                          <a:pt x="0" y="1576"/>
                        </a:lnTo>
                        <a:lnTo>
                          <a:pt x="24" y="1518"/>
                        </a:lnTo>
                        <a:lnTo>
                          <a:pt x="50" y="1462"/>
                        </a:lnTo>
                        <a:lnTo>
                          <a:pt x="78" y="1406"/>
                        </a:lnTo>
                        <a:lnTo>
                          <a:pt x="108" y="1350"/>
                        </a:lnTo>
                        <a:lnTo>
                          <a:pt x="138" y="1296"/>
                        </a:lnTo>
                        <a:lnTo>
                          <a:pt x="170" y="1242"/>
                        </a:lnTo>
                        <a:lnTo>
                          <a:pt x="204" y="1190"/>
                        </a:lnTo>
                        <a:lnTo>
                          <a:pt x="238" y="1138"/>
                        </a:lnTo>
                        <a:lnTo>
                          <a:pt x="272" y="1086"/>
                        </a:lnTo>
                        <a:lnTo>
                          <a:pt x="310" y="1036"/>
                        </a:lnTo>
                        <a:lnTo>
                          <a:pt x="348" y="988"/>
                        </a:lnTo>
                        <a:lnTo>
                          <a:pt x="386" y="940"/>
                        </a:lnTo>
                        <a:lnTo>
                          <a:pt x="426" y="892"/>
                        </a:lnTo>
                        <a:lnTo>
                          <a:pt x="468" y="846"/>
                        </a:lnTo>
                        <a:lnTo>
                          <a:pt x="510" y="800"/>
                        </a:lnTo>
                        <a:lnTo>
                          <a:pt x="552" y="756"/>
                        </a:lnTo>
                        <a:lnTo>
                          <a:pt x="552" y="756"/>
                        </a:lnTo>
                        <a:lnTo>
                          <a:pt x="596" y="712"/>
                        </a:lnTo>
                        <a:lnTo>
                          <a:pt x="642" y="670"/>
                        </a:lnTo>
                        <a:lnTo>
                          <a:pt x="688" y="630"/>
                        </a:lnTo>
                        <a:lnTo>
                          <a:pt x="736" y="590"/>
                        </a:lnTo>
                        <a:lnTo>
                          <a:pt x="784" y="550"/>
                        </a:lnTo>
                        <a:lnTo>
                          <a:pt x="834" y="512"/>
                        </a:lnTo>
                        <a:lnTo>
                          <a:pt x="884" y="476"/>
                        </a:lnTo>
                        <a:lnTo>
                          <a:pt x="934" y="440"/>
                        </a:lnTo>
                        <a:lnTo>
                          <a:pt x="986" y="406"/>
                        </a:lnTo>
                        <a:lnTo>
                          <a:pt x="1040" y="374"/>
                        </a:lnTo>
                        <a:lnTo>
                          <a:pt x="1092" y="342"/>
                        </a:lnTo>
                        <a:lnTo>
                          <a:pt x="1148" y="312"/>
                        </a:lnTo>
                        <a:lnTo>
                          <a:pt x="1202" y="282"/>
                        </a:lnTo>
                        <a:lnTo>
                          <a:pt x="1258" y="254"/>
                        </a:lnTo>
                        <a:lnTo>
                          <a:pt x="1316" y="228"/>
                        </a:lnTo>
                        <a:lnTo>
                          <a:pt x="1374" y="202"/>
                        </a:lnTo>
                        <a:lnTo>
                          <a:pt x="1374" y="202"/>
                        </a:lnTo>
                        <a:lnTo>
                          <a:pt x="1432" y="178"/>
                        </a:lnTo>
                        <a:lnTo>
                          <a:pt x="1490" y="156"/>
                        </a:lnTo>
                        <a:lnTo>
                          <a:pt x="1550" y="136"/>
                        </a:lnTo>
                        <a:lnTo>
                          <a:pt x="1610" y="116"/>
                        </a:lnTo>
                        <a:lnTo>
                          <a:pt x="1672" y="98"/>
                        </a:lnTo>
                        <a:lnTo>
                          <a:pt x="1732" y="80"/>
                        </a:lnTo>
                        <a:lnTo>
                          <a:pt x="1794" y="66"/>
                        </a:lnTo>
                        <a:lnTo>
                          <a:pt x="1858" y="52"/>
                        </a:lnTo>
                        <a:lnTo>
                          <a:pt x="1922" y="40"/>
                        </a:lnTo>
                        <a:lnTo>
                          <a:pt x="1984" y="30"/>
                        </a:lnTo>
                        <a:lnTo>
                          <a:pt x="2050" y="20"/>
                        </a:lnTo>
                        <a:lnTo>
                          <a:pt x="2114" y="12"/>
                        </a:lnTo>
                        <a:lnTo>
                          <a:pt x="2180" y="8"/>
                        </a:lnTo>
                        <a:lnTo>
                          <a:pt x="2246" y="2"/>
                        </a:lnTo>
                        <a:lnTo>
                          <a:pt x="2312" y="0"/>
                        </a:lnTo>
                        <a:lnTo>
                          <a:pt x="2378" y="0"/>
                        </a:lnTo>
                        <a:lnTo>
                          <a:pt x="2378" y="0"/>
                        </a:lnTo>
                        <a:lnTo>
                          <a:pt x="2444" y="0"/>
                        </a:lnTo>
                        <a:lnTo>
                          <a:pt x="2510" y="2"/>
                        </a:lnTo>
                        <a:lnTo>
                          <a:pt x="2576" y="8"/>
                        </a:lnTo>
                        <a:lnTo>
                          <a:pt x="2642" y="12"/>
                        </a:lnTo>
                        <a:lnTo>
                          <a:pt x="2706" y="20"/>
                        </a:lnTo>
                        <a:lnTo>
                          <a:pt x="2772" y="30"/>
                        </a:lnTo>
                        <a:lnTo>
                          <a:pt x="2834" y="40"/>
                        </a:lnTo>
                        <a:lnTo>
                          <a:pt x="2898" y="52"/>
                        </a:lnTo>
                        <a:lnTo>
                          <a:pt x="2962" y="66"/>
                        </a:lnTo>
                        <a:lnTo>
                          <a:pt x="3024" y="80"/>
                        </a:lnTo>
                        <a:lnTo>
                          <a:pt x="3084" y="98"/>
                        </a:lnTo>
                        <a:lnTo>
                          <a:pt x="3146" y="116"/>
                        </a:lnTo>
                        <a:lnTo>
                          <a:pt x="3206" y="136"/>
                        </a:lnTo>
                        <a:lnTo>
                          <a:pt x="3266" y="156"/>
                        </a:lnTo>
                        <a:lnTo>
                          <a:pt x="3324" y="178"/>
                        </a:lnTo>
                        <a:lnTo>
                          <a:pt x="3382" y="202"/>
                        </a:lnTo>
                        <a:lnTo>
                          <a:pt x="3382" y="202"/>
                        </a:lnTo>
                        <a:lnTo>
                          <a:pt x="3440" y="228"/>
                        </a:lnTo>
                        <a:lnTo>
                          <a:pt x="3498" y="254"/>
                        </a:lnTo>
                        <a:lnTo>
                          <a:pt x="3554" y="282"/>
                        </a:lnTo>
                        <a:lnTo>
                          <a:pt x="3608" y="312"/>
                        </a:lnTo>
                        <a:lnTo>
                          <a:pt x="3664" y="342"/>
                        </a:lnTo>
                        <a:lnTo>
                          <a:pt x="3716" y="374"/>
                        </a:lnTo>
                        <a:lnTo>
                          <a:pt x="3770" y="406"/>
                        </a:lnTo>
                        <a:lnTo>
                          <a:pt x="3822" y="440"/>
                        </a:lnTo>
                        <a:lnTo>
                          <a:pt x="3872" y="476"/>
                        </a:lnTo>
                        <a:lnTo>
                          <a:pt x="3922" y="512"/>
                        </a:lnTo>
                        <a:lnTo>
                          <a:pt x="3972" y="550"/>
                        </a:lnTo>
                        <a:lnTo>
                          <a:pt x="4020" y="590"/>
                        </a:lnTo>
                        <a:lnTo>
                          <a:pt x="4068" y="630"/>
                        </a:lnTo>
                        <a:lnTo>
                          <a:pt x="4114" y="670"/>
                        </a:lnTo>
                        <a:lnTo>
                          <a:pt x="4160" y="712"/>
                        </a:lnTo>
                        <a:lnTo>
                          <a:pt x="4204" y="756"/>
                        </a:lnTo>
                        <a:lnTo>
                          <a:pt x="4204" y="756"/>
                        </a:lnTo>
                        <a:lnTo>
                          <a:pt x="4246" y="800"/>
                        </a:lnTo>
                        <a:lnTo>
                          <a:pt x="4288" y="846"/>
                        </a:lnTo>
                        <a:lnTo>
                          <a:pt x="4330" y="892"/>
                        </a:lnTo>
                        <a:lnTo>
                          <a:pt x="4370" y="940"/>
                        </a:lnTo>
                        <a:lnTo>
                          <a:pt x="4410" y="988"/>
                        </a:lnTo>
                        <a:lnTo>
                          <a:pt x="4446" y="1036"/>
                        </a:lnTo>
                        <a:lnTo>
                          <a:pt x="4484" y="1086"/>
                        </a:lnTo>
                        <a:lnTo>
                          <a:pt x="4518" y="1138"/>
                        </a:lnTo>
                        <a:lnTo>
                          <a:pt x="4552" y="1190"/>
                        </a:lnTo>
                        <a:lnTo>
                          <a:pt x="4586" y="1242"/>
                        </a:lnTo>
                        <a:lnTo>
                          <a:pt x="4618" y="1296"/>
                        </a:lnTo>
                        <a:lnTo>
                          <a:pt x="4648" y="1350"/>
                        </a:lnTo>
                        <a:lnTo>
                          <a:pt x="4678" y="1406"/>
                        </a:lnTo>
                        <a:lnTo>
                          <a:pt x="4706" y="1462"/>
                        </a:lnTo>
                        <a:lnTo>
                          <a:pt x="4732" y="1518"/>
                        </a:lnTo>
                        <a:lnTo>
                          <a:pt x="4756" y="1576"/>
                        </a:lnTo>
                        <a:lnTo>
                          <a:pt x="0" y="1576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chemeClr val="bg1">
                          <a:alpha val="75000"/>
                        </a:schemeClr>
                      </a:gs>
                      <a:gs pos="100000">
                        <a:schemeClr val="bg1">
                          <a:gamma/>
                          <a:tint val="0"/>
                          <a:invGamma/>
                          <a:alpha val="0"/>
                        </a:schemeClr>
                      </a:gs>
                    </a:gsLst>
                    <a:lin ang="5400000" scaled="1"/>
                  </a:gradFill>
                  <a:ln w="9525" cap="flat" cmpd="sng">
                    <a:noFill/>
                    <a:prstDash val="solid"/>
                    <a:rou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CN" altLang="en-US" b="0"/>
                  </a:p>
                </p:txBody>
              </p:sp>
              <p:sp>
                <p:nvSpPr>
                  <p:cNvPr id="63" name="Oval 57"/>
                  <p:cNvSpPr>
                    <a:spLocks noChangeArrowheads="1"/>
                  </p:cNvSpPr>
                  <p:nvPr/>
                </p:nvSpPr>
                <p:spPr bwMode="auto">
                  <a:xfrm>
                    <a:off x="1771" y="1843"/>
                    <a:ext cx="227" cy="204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chemeClr val="bg1"/>
                      </a:gs>
                      <a:gs pos="100000">
                        <a:srgbClr val="67ABF5"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 b="0"/>
                  </a:p>
                </p:txBody>
              </p:sp>
            </p:grpSp>
          </p:grpSp>
        </p:grpSp>
      </p:grpSp>
      <p:grpSp>
        <p:nvGrpSpPr>
          <p:cNvPr id="120" name="组合 119"/>
          <p:cNvGrpSpPr/>
          <p:nvPr/>
        </p:nvGrpSpPr>
        <p:grpSpPr>
          <a:xfrm>
            <a:off x="4025662" y="3145140"/>
            <a:ext cx="4684353" cy="435247"/>
            <a:chOff x="2994392" y="1577185"/>
            <a:chExt cx="4684353" cy="435247"/>
          </a:xfrm>
        </p:grpSpPr>
        <p:sp>
          <p:nvSpPr>
            <p:cNvPr id="121" name="矩形 120"/>
            <p:cNvSpPr/>
            <p:nvPr/>
          </p:nvSpPr>
          <p:spPr>
            <a:xfrm>
              <a:off x="3332336" y="1577185"/>
              <a:ext cx="4346409" cy="435247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 lvl="0" defTabSz="457200">
                <a:lnSpc>
                  <a:spcPct val="120000"/>
                </a:lnSpc>
                <a:defRPr/>
              </a:pPr>
              <a:r>
                <a:rPr lang="zh-CN" altLang="en-US" sz="2000" dirty="0">
                  <a:solidFill>
                    <a:srgbClr val="002060"/>
                  </a:solidFill>
                  <a:cs typeface="Times New Roman" panose="02020603050405020304" pitchFamily="18" charset="0"/>
                  <a:sym typeface="字魂105号-简雅黑" panose="00000500000000000000" pitchFamily="2" charset="-122"/>
                </a:rPr>
                <a:t>电话号码、公司的房间号。</a:t>
              </a:r>
              <a:endParaRPr lang="zh-CN" altLang="en-US" sz="2000" dirty="0">
                <a:solidFill>
                  <a:srgbClr val="002060"/>
                </a:solidFill>
                <a:cs typeface="Times New Roman" panose="02020603050405020304" pitchFamily="18" charset="0"/>
                <a:sym typeface="字魂105号-简雅黑" panose="00000500000000000000" pitchFamily="2" charset="-122"/>
              </a:endParaRPr>
            </a:p>
          </p:txBody>
        </p:sp>
        <p:grpSp>
          <p:nvGrpSpPr>
            <p:cNvPr id="122" name="组合 121"/>
            <p:cNvGrpSpPr/>
            <p:nvPr/>
          </p:nvGrpSpPr>
          <p:grpSpPr>
            <a:xfrm>
              <a:off x="2994392" y="1682776"/>
              <a:ext cx="264745" cy="302955"/>
              <a:chOff x="9653234" y="2771751"/>
              <a:chExt cx="349200" cy="399600"/>
            </a:xfrm>
          </p:grpSpPr>
          <p:grpSp>
            <p:nvGrpSpPr>
              <p:cNvPr id="123" name="Group 58"/>
              <p:cNvGrpSpPr/>
              <p:nvPr/>
            </p:nvGrpSpPr>
            <p:grpSpPr bwMode="auto">
              <a:xfrm>
                <a:off x="9653234" y="2771751"/>
                <a:ext cx="349200" cy="399600"/>
                <a:chOff x="3061" y="-879"/>
                <a:chExt cx="614" cy="702"/>
              </a:xfrm>
            </p:grpSpPr>
            <p:sp>
              <p:nvSpPr>
                <p:cNvPr id="125" name="Oval 59"/>
                <p:cNvSpPr>
                  <a:spLocks noChangeArrowheads="1"/>
                </p:cNvSpPr>
                <p:nvPr/>
              </p:nvSpPr>
              <p:spPr bwMode="auto">
                <a:xfrm>
                  <a:off x="3061" y="-380"/>
                  <a:ext cx="590" cy="203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tx1">
                        <a:alpha val="50000"/>
                      </a:schemeClr>
                    </a:gs>
                    <a:gs pos="100000">
                      <a:schemeClr val="tx1">
                        <a:gamma/>
                        <a:shade val="46275"/>
                        <a:invGamma/>
                        <a:alpha val="0"/>
                      </a:schemeClr>
                    </a:gs>
                  </a:gsLst>
                  <a:path path="shape">
                    <a:fillToRect l="50000" t="50000" r="50000" b="50000"/>
                  </a:path>
                </a:gradFill>
                <a:ln w="31750" cap="rnd" algn="ctr">
                  <a:noFill/>
                  <a:prstDash val="sysDot"/>
                  <a:rou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 b="0">
                    <a:solidFill>
                      <a:srgbClr val="002060"/>
                    </a:solidFill>
                  </a:endParaRPr>
                </a:p>
              </p:txBody>
            </p:sp>
            <p:grpSp>
              <p:nvGrpSpPr>
                <p:cNvPr id="126" name="Group 60"/>
                <p:cNvGrpSpPr/>
                <p:nvPr/>
              </p:nvGrpSpPr>
              <p:grpSpPr bwMode="auto">
                <a:xfrm>
                  <a:off x="3062" y="-879"/>
                  <a:ext cx="613" cy="613"/>
                  <a:chOff x="2335" y="1139"/>
                  <a:chExt cx="1089" cy="1089"/>
                </a:xfrm>
              </p:grpSpPr>
              <p:sp>
                <p:nvSpPr>
                  <p:cNvPr id="127" name="Oval 61"/>
                  <p:cNvSpPr>
                    <a:spLocks noChangeArrowheads="1"/>
                  </p:cNvSpPr>
                  <p:nvPr/>
                </p:nvSpPr>
                <p:spPr bwMode="auto">
                  <a:xfrm>
                    <a:off x="2335" y="1139"/>
                    <a:ext cx="1089" cy="1089"/>
                  </a:xfrm>
                  <a:prstGeom prst="ellipse">
                    <a:avLst/>
                  </a:prstGeom>
                  <a:solidFill>
                    <a:srgbClr val="7030A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 b="0">
                      <a:solidFill>
                        <a:srgbClr val="002060"/>
                      </a:solidFill>
                    </a:endParaRPr>
                  </a:p>
                </p:txBody>
              </p:sp>
              <p:sp>
                <p:nvSpPr>
                  <p:cNvPr id="128" name="Freeform 63"/>
                  <p:cNvSpPr/>
                  <p:nvPr/>
                </p:nvSpPr>
                <p:spPr bwMode="auto">
                  <a:xfrm>
                    <a:off x="2419" y="1169"/>
                    <a:ext cx="917" cy="297"/>
                  </a:xfrm>
                  <a:custGeom>
                    <a:avLst/>
                    <a:gdLst/>
                    <a:ahLst/>
                    <a:cxnLst>
                      <a:cxn ang="0">
                        <a:pos x="0" y="1576"/>
                      </a:cxn>
                      <a:cxn ang="0">
                        <a:pos x="50" y="1462"/>
                      </a:cxn>
                      <a:cxn ang="0">
                        <a:pos x="108" y="1350"/>
                      </a:cxn>
                      <a:cxn ang="0">
                        <a:pos x="170" y="1242"/>
                      </a:cxn>
                      <a:cxn ang="0">
                        <a:pos x="238" y="1138"/>
                      </a:cxn>
                      <a:cxn ang="0">
                        <a:pos x="310" y="1036"/>
                      </a:cxn>
                      <a:cxn ang="0">
                        <a:pos x="386" y="940"/>
                      </a:cxn>
                      <a:cxn ang="0">
                        <a:pos x="468" y="846"/>
                      </a:cxn>
                      <a:cxn ang="0">
                        <a:pos x="552" y="756"/>
                      </a:cxn>
                      <a:cxn ang="0">
                        <a:pos x="596" y="712"/>
                      </a:cxn>
                      <a:cxn ang="0">
                        <a:pos x="688" y="630"/>
                      </a:cxn>
                      <a:cxn ang="0">
                        <a:pos x="784" y="550"/>
                      </a:cxn>
                      <a:cxn ang="0">
                        <a:pos x="884" y="476"/>
                      </a:cxn>
                      <a:cxn ang="0">
                        <a:pos x="986" y="406"/>
                      </a:cxn>
                      <a:cxn ang="0">
                        <a:pos x="1092" y="342"/>
                      </a:cxn>
                      <a:cxn ang="0">
                        <a:pos x="1202" y="282"/>
                      </a:cxn>
                      <a:cxn ang="0">
                        <a:pos x="1316" y="228"/>
                      </a:cxn>
                      <a:cxn ang="0">
                        <a:pos x="1374" y="202"/>
                      </a:cxn>
                      <a:cxn ang="0">
                        <a:pos x="1490" y="156"/>
                      </a:cxn>
                      <a:cxn ang="0">
                        <a:pos x="1610" y="116"/>
                      </a:cxn>
                      <a:cxn ang="0">
                        <a:pos x="1732" y="80"/>
                      </a:cxn>
                      <a:cxn ang="0">
                        <a:pos x="1858" y="52"/>
                      </a:cxn>
                      <a:cxn ang="0">
                        <a:pos x="1984" y="30"/>
                      </a:cxn>
                      <a:cxn ang="0">
                        <a:pos x="2114" y="12"/>
                      </a:cxn>
                      <a:cxn ang="0">
                        <a:pos x="2246" y="2"/>
                      </a:cxn>
                      <a:cxn ang="0">
                        <a:pos x="2378" y="0"/>
                      </a:cxn>
                      <a:cxn ang="0">
                        <a:pos x="2444" y="0"/>
                      </a:cxn>
                      <a:cxn ang="0">
                        <a:pos x="2576" y="8"/>
                      </a:cxn>
                      <a:cxn ang="0">
                        <a:pos x="2706" y="20"/>
                      </a:cxn>
                      <a:cxn ang="0">
                        <a:pos x="2834" y="40"/>
                      </a:cxn>
                      <a:cxn ang="0">
                        <a:pos x="2962" y="66"/>
                      </a:cxn>
                      <a:cxn ang="0">
                        <a:pos x="3084" y="98"/>
                      </a:cxn>
                      <a:cxn ang="0">
                        <a:pos x="3206" y="136"/>
                      </a:cxn>
                      <a:cxn ang="0">
                        <a:pos x="3324" y="178"/>
                      </a:cxn>
                      <a:cxn ang="0">
                        <a:pos x="3382" y="202"/>
                      </a:cxn>
                      <a:cxn ang="0">
                        <a:pos x="3498" y="254"/>
                      </a:cxn>
                      <a:cxn ang="0">
                        <a:pos x="3608" y="312"/>
                      </a:cxn>
                      <a:cxn ang="0">
                        <a:pos x="3716" y="374"/>
                      </a:cxn>
                      <a:cxn ang="0">
                        <a:pos x="3822" y="440"/>
                      </a:cxn>
                      <a:cxn ang="0">
                        <a:pos x="3922" y="512"/>
                      </a:cxn>
                      <a:cxn ang="0">
                        <a:pos x="4020" y="590"/>
                      </a:cxn>
                      <a:cxn ang="0">
                        <a:pos x="4114" y="670"/>
                      </a:cxn>
                      <a:cxn ang="0">
                        <a:pos x="4204" y="756"/>
                      </a:cxn>
                      <a:cxn ang="0">
                        <a:pos x="4246" y="800"/>
                      </a:cxn>
                      <a:cxn ang="0">
                        <a:pos x="4330" y="892"/>
                      </a:cxn>
                      <a:cxn ang="0">
                        <a:pos x="4410" y="988"/>
                      </a:cxn>
                      <a:cxn ang="0">
                        <a:pos x="4484" y="1086"/>
                      </a:cxn>
                      <a:cxn ang="0">
                        <a:pos x="4552" y="1190"/>
                      </a:cxn>
                      <a:cxn ang="0">
                        <a:pos x="4618" y="1296"/>
                      </a:cxn>
                      <a:cxn ang="0">
                        <a:pos x="4678" y="1406"/>
                      </a:cxn>
                      <a:cxn ang="0">
                        <a:pos x="4732" y="1518"/>
                      </a:cxn>
                      <a:cxn ang="0">
                        <a:pos x="0" y="1576"/>
                      </a:cxn>
                    </a:cxnLst>
                    <a:rect l="0" t="0" r="r" b="b"/>
                    <a:pathLst>
                      <a:path w="4756" h="1576">
                        <a:moveTo>
                          <a:pt x="0" y="1576"/>
                        </a:moveTo>
                        <a:lnTo>
                          <a:pt x="0" y="1576"/>
                        </a:lnTo>
                        <a:lnTo>
                          <a:pt x="24" y="1518"/>
                        </a:lnTo>
                        <a:lnTo>
                          <a:pt x="50" y="1462"/>
                        </a:lnTo>
                        <a:lnTo>
                          <a:pt x="78" y="1406"/>
                        </a:lnTo>
                        <a:lnTo>
                          <a:pt x="108" y="1350"/>
                        </a:lnTo>
                        <a:lnTo>
                          <a:pt x="138" y="1296"/>
                        </a:lnTo>
                        <a:lnTo>
                          <a:pt x="170" y="1242"/>
                        </a:lnTo>
                        <a:lnTo>
                          <a:pt x="204" y="1190"/>
                        </a:lnTo>
                        <a:lnTo>
                          <a:pt x="238" y="1138"/>
                        </a:lnTo>
                        <a:lnTo>
                          <a:pt x="272" y="1086"/>
                        </a:lnTo>
                        <a:lnTo>
                          <a:pt x="310" y="1036"/>
                        </a:lnTo>
                        <a:lnTo>
                          <a:pt x="348" y="988"/>
                        </a:lnTo>
                        <a:lnTo>
                          <a:pt x="386" y="940"/>
                        </a:lnTo>
                        <a:lnTo>
                          <a:pt x="426" y="892"/>
                        </a:lnTo>
                        <a:lnTo>
                          <a:pt x="468" y="846"/>
                        </a:lnTo>
                        <a:lnTo>
                          <a:pt x="510" y="800"/>
                        </a:lnTo>
                        <a:lnTo>
                          <a:pt x="552" y="756"/>
                        </a:lnTo>
                        <a:lnTo>
                          <a:pt x="552" y="756"/>
                        </a:lnTo>
                        <a:lnTo>
                          <a:pt x="596" y="712"/>
                        </a:lnTo>
                        <a:lnTo>
                          <a:pt x="642" y="670"/>
                        </a:lnTo>
                        <a:lnTo>
                          <a:pt x="688" y="630"/>
                        </a:lnTo>
                        <a:lnTo>
                          <a:pt x="736" y="590"/>
                        </a:lnTo>
                        <a:lnTo>
                          <a:pt x="784" y="550"/>
                        </a:lnTo>
                        <a:lnTo>
                          <a:pt x="834" y="512"/>
                        </a:lnTo>
                        <a:lnTo>
                          <a:pt x="884" y="476"/>
                        </a:lnTo>
                        <a:lnTo>
                          <a:pt x="934" y="440"/>
                        </a:lnTo>
                        <a:lnTo>
                          <a:pt x="986" y="406"/>
                        </a:lnTo>
                        <a:lnTo>
                          <a:pt x="1040" y="374"/>
                        </a:lnTo>
                        <a:lnTo>
                          <a:pt x="1092" y="342"/>
                        </a:lnTo>
                        <a:lnTo>
                          <a:pt x="1148" y="312"/>
                        </a:lnTo>
                        <a:lnTo>
                          <a:pt x="1202" y="282"/>
                        </a:lnTo>
                        <a:lnTo>
                          <a:pt x="1258" y="254"/>
                        </a:lnTo>
                        <a:lnTo>
                          <a:pt x="1316" y="228"/>
                        </a:lnTo>
                        <a:lnTo>
                          <a:pt x="1374" y="202"/>
                        </a:lnTo>
                        <a:lnTo>
                          <a:pt x="1374" y="202"/>
                        </a:lnTo>
                        <a:lnTo>
                          <a:pt x="1432" y="178"/>
                        </a:lnTo>
                        <a:lnTo>
                          <a:pt x="1490" y="156"/>
                        </a:lnTo>
                        <a:lnTo>
                          <a:pt x="1550" y="136"/>
                        </a:lnTo>
                        <a:lnTo>
                          <a:pt x="1610" y="116"/>
                        </a:lnTo>
                        <a:lnTo>
                          <a:pt x="1672" y="98"/>
                        </a:lnTo>
                        <a:lnTo>
                          <a:pt x="1732" y="80"/>
                        </a:lnTo>
                        <a:lnTo>
                          <a:pt x="1794" y="66"/>
                        </a:lnTo>
                        <a:lnTo>
                          <a:pt x="1858" y="52"/>
                        </a:lnTo>
                        <a:lnTo>
                          <a:pt x="1922" y="40"/>
                        </a:lnTo>
                        <a:lnTo>
                          <a:pt x="1984" y="30"/>
                        </a:lnTo>
                        <a:lnTo>
                          <a:pt x="2050" y="20"/>
                        </a:lnTo>
                        <a:lnTo>
                          <a:pt x="2114" y="12"/>
                        </a:lnTo>
                        <a:lnTo>
                          <a:pt x="2180" y="8"/>
                        </a:lnTo>
                        <a:lnTo>
                          <a:pt x="2246" y="2"/>
                        </a:lnTo>
                        <a:lnTo>
                          <a:pt x="2312" y="0"/>
                        </a:lnTo>
                        <a:lnTo>
                          <a:pt x="2378" y="0"/>
                        </a:lnTo>
                        <a:lnTo>
                          <a:pt x="2378" y="0"/>
                        </a:lnTo>
                        <a:lnTo>
                          <a:pt x="2444" y="0"/>
                        </a:lnTo>
                        <a:lnTo>
                          <a:pt x="2510" y="2"/>
                        </a:lnTo>
                        <a:lnTo>
                          <a:pt x="2576" y="8"/>
                        </a:lnTo>
                        <a:lnTo>
                          <a:pt x="2642" y="12"/>
                        </a:lnTo>
                        <a:lnTo>
                          <a:pt x="2706" y="20"/>
                        </a:lnTo>
                        <a:lnTo>
                          <a:pt x="2772" y="30"/>
                        </a:lnTo>
                        <a:lnTo>
                          <a:pt x="2834" y="40"/>
                        </a:lnTo>
                        <a:lnTo>
                          <a:pt x="2898" y="52"/>
                        </a:lnTo>
                        <a:lnTo>
                          <a:pt x="2962" y="66"/>
                        </a:lnTo>
                        <a:lnTo>
                          <a:pt x="3024" y="80"/>
                        </a:lnTo>
                        <a:lnTo>
                          <a:pt x="3084" y="98"/>
                        </a:lnTo>
                        <a:lnTo>
                          <a:pt x="3146" y="116"/>
                        </a:lnTo>
                        <a:lnTo>
                          <a:pt x="3206" y="136"/>
                        </a:lnTo>
                        <a:lnTo>
                          <a:pt x="3266" y="156"/>
                        </a:lnTo>
                        <a:lnTo>
                          <a:pt x="3324" y="178"/>
                        </a:lnTo>
                        <a:lnTo>
                          <a:pt x="3382" y="202"/>
                        </a:lnTo>
                        <a:lnTo>
                          <a:pt x="3382" y="202"/>
                        </a:lnTo>
                        <a:lnTo>
                          <a:pt x="3440" y="228"/>
                        </a:lnTo>
                        <a:lnTo>
                          <a:pt x="3498" y="254"/>
                        </a:lnTo>
                        <a:lnTo>
                          <a:pt x="3554" y="282"/>
                        </a:lnTo>
                        <a:lnTo>
                          <a:pt x="3608" y="312"/>
                        </a:lnTo>
                        <a:lnTo>
                          <a:pt x="3664" y="342"/>
                        </a:lnTo>
                        <a:lnTo>
                          <a:pt x="3716" y="374"/>
                        </a:lnTo>
                        <a:lnTo>
                          <a:pt x="3770" y="406"/>
                        </a:lnTo>
                        <a:lnTo>
                          <a:pt x="3822" y="440"/>
                        </a:lnTo>
                        <a:lnTo>
                          <a:pt x="3872" y="476"/>
                        </a:lnTo>
                        <a:lnTo>
                          <a:pt x="3922" y="512"/>
                        </a:lnTo>
                        <a:lnTo>
                          <a:pt x="3972" y="550"/>
                        </a:lnTo>
                        <a:lnTo>
                          <a:pt x="4020" y="590"/>
                        </a:lnTo>
                        <a:lnTo>
                          <a:pt x="4068" y="630"/>
                        </a:lnTo>
                        <a:lnTo>
                          <a:pt x="4114" y="670"/>
                        </a:lnTo>
                        <a:lnTo>
                          <a:pt x="4160" y="712"/>
                        </a:lnTo>
                        <a:lnTo>
                          <a:pt x="4204" y="756"/>
                        </a:lnTo>
                        <a:lnTo>
                          <a:pt x="4204" y="756"/>
                        </a:lnTo>
                        <a:lnTo>
                          <a:pt x="4246" y="800"/>
                        </a:lnTo>
                        <a:lnTo>
                          <a:pt x="4288" y="846"/>
                        </a:lnTo>
                        <a:lnTo>
                          <a:pt x="4330" y="892"/>
                        </a:lnTo>
                        <a:lnTo>
                          <a:pt x="4370" y="940"/>
                        </a:lnTo>
                        <a:lnTo>
                          <a:pt x="4410" y="988"/>
                        </a:lnTo>
                        <a:lnTo>
                          <a:pt x="4446" y="1036"/>
                        </a:lnTo>
                        <a:lnTo>
                          <a:pt x="4484" y="1086"/>
                        </a:lnTo>
                        <a:lnTo>
                          <a:pt x="4518" y="1138"/>
                        </a:lnTo>
                        <a:lnTo>
                          <a:pt x="4552" y="1190"/>
                        </a:lnTo>
                        <a:lnTo>
                          <a:pt x="4586" y="1242"/>
                        </a:lnTo>
                        <a:lnTo>
                          <a:pt x="4618" y="1296"/>
                        </a:lnTo>
                        <a:lnTo>
                          <a:pt x="4648" y="1350"/>
                        </a:lnTo>
                        <a:lnTo>
                          <a:pt x="4678" y="1406"/>
                        </a:lnTo>
                        <a:lnTo>
                          <a:pt x="4706" y="1462"/>
                        </a:lnTo>
                        <a:lnTo>
                          <a:pt x="4732" y="1518"/>
                        </a:lnTo>
                        <a:lnTo>
                          <a:pt x="4756" y="1576"/>
                        </a:lnTo>
                        <a:lnTo>
                          <a:pt x="0" y="1576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chemeClr val="bg1">
                          <a:alpha val="75000"/>
                        </a:schemeClr>
                      </a:gs>
                      <a:gs pos="100000">
                        <a:schemeClr val="bg1">
                          <a:gamma/>
                          <a:tint val="0"/>
                          <a:invGamma/>
                          <a:alpha val="0"/>
                        </a:schemeClr>
                      </a:gs>
                    </a:gsLst>
                    <a:lin ang="5400000" scaled="1"/>
                  </a:gradFill>
                  <a:ln w="9525" cap="flat" cmpd="sng">
                    <a:noFill/>
                    <a:prstDash val="solid"/>
                    <a:rou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CN" altLang="en-US" b="0">
                      <a:solidFill>
                        <a:srgbClr val="002060"/>
                      </a:solidFill>
                    </a:endParaRPr>
                  </a:p>
                </p:txBody>
              </p:sp>
            </p:grpSp>
          </p:grpSp>
          <p:sp>
            <p:nvSpPr>
              <p:cNvPr id="124" name="Oval 57"/>
              <p:cNvSpPr>
                <a:spLocks noChangeArrowheads="1"/>
              </p:cNvSpPr>
              <p:nvPr/>
            </p:nvSpPr>
            <p:spPr bwMode="auto">
              <a:xfrm>
                <a:off x="9799651" y="2798037"/>
                <a:ext cx="72710" cy="65529"/>
              </a:xfrm>
              <a:prstGeom prst="ellipse">
                <a:avLst/>
              </a:prstGeom>
              <a:gradFill rotWithShape="1">
                <a:gsLst>
                  <a:gs pos="0">
                    <a:schemeClr val="bg1"/>
                  </a:gs>
                  <a:gs pos="100000">
                    <a:srgbClr val="67ABF5"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none" anchor="ctr"/>
              <a:lstStyle/>
              <a:p>
                <a:endParaRPr lang="zh-CN" altLang="en-US" b="0">
                  <a:solidFill>
                    <a:srgbClr val="002060"/>
                  </a:solidFill>
                </a:endParaRPr>
              </a:p>
            </p:txBody>
          </p:sp>
        </p:grpSp>
      </p:grpSp>
      <p:grpSp>
        <p:nvGrpSpPr>
          <p:cNvPr id="129" name="组合 128"/>
          <p:cNvGrpSpPr/>
          <p:nvPr/>
        </p:nvGrpSpPr>
        <p:grpSpPr>
          <a:xfrm>
            <a:off x="4025662" y="4048838"/>
            <a:ext cx="4684353" cy="435247"/>
            <a:chOff x="2994392" y="1577185"/>
            <a:chExt cx="4684353" cy="435247"/>
          </a:xfrm>
        </p:grpSpPr>
        <p:sp>
          <p:nvSpPr>
            <p:cNvPr id="130" name="矩形 129"/>
            <p:cNvSpPr/>
            <p:nvPr/>
          </p:nvSpPr>
          <p:spPr>
            <a:xfrm>
              <a:off x="3332336" y="1577185"/>
              <a:ext cx="4346409" cy="435247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 lvl="0" defTabSz="457200">
                <a:lnSpc>
                  <a:spcPct val="120000"/>
                </a:lnSpc>
                <a:defRPr/>
              </a:pPr>
              <a:r>
                <a:rPr lang="zh-CN" altLang="en-US" sz="2000" dirty="0">
                  <a:solidFill>
                    <a:srgbClr val="002060"/>
                  </a:solidFill>
                  <a:cs typeface="Times New Roman" panose="02020603050405020304" pitchFamily="18" charset="0"/>
                  <a:sym typeface="字魂105号-简雅黑" panose="00000500000000000000" pitchFamily="2" charset="-122"/>
                </a:rPr>
                <a:t>泄漏服务器的端口号和网络服务类型。</a:t>
              </a:r>
              <a:endParaRPr lang="zh-CN" altLang="en-US" sz="2000" dirty="0">
                <a:solidFill>
                  <a:srgbClr val="002060"/>
                </a:solidFill>
                <a:cs typeface="Times New Roman" panose="02020603050405020304" pitchFamily="18" charset="0"/>
                <a:sym typeface="字魂105号-简雅黑" panose="00000500000000000000" pitchFamily="2" charset="-122"/>
              </a:endParaRPr>
            </a:p>
          </p:txBody>
        </p:sp>
        <p:grpSp>
          <p:nvGrpSpPr>
            <p:cNvPr id="131" name="组合 130"/>
            <p:cNvGrpSpPr/>
            <p:nvPr/>
          </p:nvGrpSpPr>
          <p:grpSpPr>
            <a:xfrm>
              <a:off x="2994392" y="1682776"/>
              <a:ext cx="264745" cy="302955"/>
              <a:chOff x="9653234" y="2771751"/>
              <a:chExt cx="349200" cy="399600"/>
            </a:xfrm>
          </p:grpSpPr>
          <p:grpSp>
            <p:nvGrpSpPr>
              <p:cNvPr id="132" name="Group 58"/>
              <p:cNvGrpSpPr/>
              <p:nvPr/>
            </p:nvGrpSpPr>
            <p:grpSpPr bwMode="auto">
              <a:xfrm>
                <a:off x="9653234" y="2771751"/>
                <a:ext cx="349200" cy="399600"/>
                <a:chOff x="3061" y="-879"/>
                <a:chExt cx="614" cy="702"/>
              </a:xfrm>
            </p:grpSpPr>
            <p:sp>
              <p:nvSpPr>
                <p:cNvPr id="134" name="Oval 59"/>
                <p:cNvSpPr>
                  <a:spLocks noChangeArrowheads="1"/>
                </p:cNvSpPr>
                <p:nvPr/>
              </p:nvSpPr>
              <p:spPr bwMode="auto">
                <a:xfrm>
                  <a:off x="3061" y="-380"/>
                  <a:ext cx="590" cy="203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tx1">
                        <a:alpha val="50000"/>
                      </a:schemeClr>
                    </a:gs>
                    <a:gs pos="100000">
                      <a:schemeClr val="tx1">
                        <a:gamma/>
                        <a:shade val="46275"/>
                        <a:invGamma/>
                        <a:alpha val="0"/>
                      </a:schemeClr>
                    </a:gs>
                  </a:gsLst>
                  <a:path path="shape">
                    <a:fillToRect l="50000" t="50000" r="50000" b="50000"/>
                  </a:path>
                </a:gradFill>
                <a:ln w="31750" cap="rnd" algn="ctr">
                  <a:noFill/>
                  <a:prstDash val="sysDot"/>
                  <a:rou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 b="0">
                    <a:solidFill>
                      <a:srgbClr val="002060"/>
                    </a:solidFill>
                  </a:endParaRPr>
                </a:p>
              </p:txBody>
            </p:sp>
            <p:grpSp>
              <p:nvGrpSpPr>
                <p:cNvPr id="135" name="Group 60"/>
                <p:cNvGrpSpPr/>
                <p:nvPr/>
              </p:nvGrpSpPr>
              <p:grpSpPr bwMode="auto">
                <a:xfrm>
                  <a:off x="3062" y="-879"/>
                  <a:ext cx="613" cy="613"/>
                  <a:chOff x="2335" y="1139"/>
                  <a:chExt cx="1089" cy="1089"/>
                </a:xfrm>
              </p:grpSpPr>
              <p:sp>
                <p:nvSpPr>
                  <p:cNvPr id="136" name="Oval 61"/>
                  <p:cNvSpPr>
                    <a:spLocks noChangeArrowheads="1"/>
                  </p:cNvSpPr>
                  <p:nvPr/>
                </p:nvSpPr>
                <p:spPr bwMode="auto">
                  <a:xfrm>
                    <a:off x="2335" y="1139"/>
                    <a:ext cx="1089" cy="1089"/>
                  </a:xfrm>
                  <a:prstGeom prst="ellipse">
                    <a:avLst/>
                  </a:prstGeom>
                  <a:solidFill>
                    <a:schemeClr val="accent4">
                      <a:lumMod val="75000"/>
                    </a:scheme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 b="0">
                      <a:solidFill>
                        <a:srgbClr val="002060"/>
                      </a:solidFill>
                    </a:endParaRPr>
                  </a:p>
                </p:txBody>
              </p:sp>
              <p:sp>
                <p:nvSpPr>
                  <p:cNvPr id="137" name="Freeform 63"/>
                  <p:cNvSpPr/>
                  <p:nvPr/>
                </p:nvSpPr>
                <p:spPr bwMode="auto">
                  <a:xfrm>
                    <a:off x="2419" y="1169"/>
                    <a:ext cx="917" cy="297"/>
                  </a:xfrm>
                  <a:custGeom>
                    <a:avLst/>
                    <a:gdLst/>
                    <a:ahLst/>
                    <a:cxnLst>
                      <a:cxn ang="0">
                        <a:pos x="0" y="1576"/>
                      </a:cxn>
                      <a:cxn ang="0">
                        <a:pos x="50" y="1462"/>
                      </a:cxn>
                      <a:cxn ang="0">
                        <a:pos x="108" y="1350"/>
                      </a:cxn>
                      <a:cxn ang="0">
                        <a:pos x="170" y="1242"/>
                      </a:cxn>
                      <a:cxn ang="0">
                        <a:pos x="238" y="1138"/>
                      </a:cxn>
                      <a:cxn ang="0">
                        <a:pos x="310" y="1036"/>
                      </a:cxn>
                      <a:cxn ang="0">
                        <a:pos x="386" y="940"/>
                      </a:cxn>
                      <a:cxn ang="0">
                        <a:pos x="468" y="846"/>
                      </a:cxn>
                      <a:cxn ang="0">
                        <a:pos x="552" y="756"/>
                      </a:cxn>
                      <a:cxn ang="0">
                        <a:pos x="596" y="712"/>
                      </a:cxn>
                      <a:cxn ang="0">
                        <a:pos x="688" y="630"/>
                      </a:cxn>
                      <a:cxn ang="0">
                        <a:pos x="784" y="550"/>
                      </a:cxn>
                      <a:cxn ang="0">
                        <a:pos x="884" y="476"/>
                      </a:cxn>
                      <a:cxn ang="0">
                        <a:pos x="986" y="406"/>
                      </a:cxn>
                      <a:cxn ang="0">
                        <a:pos x="1092" y="342"/>
                      </a:cxn>
                      <a:cxn ang="0">
                        <a:pos x="1202" y="282"/>
                      </a:cxn>
                      <a:cxn ang="0">
                        <a:pos x="1316" y="228"/>
                      </a:cxn>
                      <a:cxn ang="0">
                        <a:pos x="1374" y="202"/>
                      </a:cxn>
                      <a:cxn ang="0">
                        <a:pos x="1490" y="156"/>
                      </a:cxn>
                      <a:cxn ang="0">
                        <a:pos x="1610" y="116"/>
                      </a:cxn>
                      <a:cxn ang="0">
                        <a:pos x="1732" y="80"/>
                      </a:cxn>
                      <a:cxn ang="0">
                        <a:pos x="1858" y="52"/>
                      </a:cxn>
                      <a:cxn ang="0">
                        <a:pos x="1984" y="30"/>
                      </a:cxn>
                      <a:cxn ang="0">
                        <a:pos x="2114" y="12"/>
                      </a:cxn>
                      <a:cxn ang="0">
                        <a:pos x="2246" y="2"/>
                      </a:cxn>
                      <a:cxn ang="0">
                        <a:pos x="2378" y="0"/>
                      </a:cxn>
                      <a:cxn ang="0">
                        <a:pos x="2444" y="0"/>
                      </a:cxn>
                      <a:cxn ang="0">
                        <a:pos x="2576" y="8"/>
                      </a:cxn>
                      <a:cxn ang="0">
                        <a:pos x="2706" y="20"/>
                      </a:cxn>
                      <a:cxn ang="0">
                        <a:pos x="2834" y="40"/>
                      </a:cxn>
                      <a:cxn ang="0">
                        <a:pos x="2962" y="66"/>
                      </a:cxn>
                      <a:cxn ang="0">
                        <a:pos x="3084" y="98"/>
                      </a:cxn>
                      <a:cxn ang="0">
                        <a:pos x="3206" y="136"/>
                      </a:cxn>
                      <a:cxn ang="0">
                        <a:pos x="3324" y="178"/>
                      </a:cxn>
                      <a:cxn ang="0">
                        <a:pos x="3382" y="202"/>
                      </a:cxn>
                      <a:cxn ang="0">
                        <a:pos x="3498" y="254"/>
                      </a:cxn>
                      <a:cxn ang="0">
                        <a:pos x="3608" y="312"/>
                      </a:cxn>
                      <a:cxn ang="0">
                        <a:pos x="3716" y="374"/>
                      </a:cxn>
                      <a:cxn ang="0">
                        <a:pos x="3822" y="440"/>
                      </a:cxn>
                      <a:cxn ang="0">
                        <a:pos x="3922" y="512"/>
                      </a:cxn>
                      <a:cxn ang="0">
                        <a:pos x="4020" y="590"/>
                      </a:cxn>
                      <a:cxn ang="0">
                        <a:pos x="4114" y="670"/>
                      </a:cxn>
                      <a:cxn ang="0">
                        <a:pos x="4204" y="756"/>
                      </a:cxn>
                      <a:cxn ang="0">
                        <a:pos x="4246" y="800"/>
                      </a:cxn>
                      <a:cxn ang="0">
                        <a:pos x="4330" y="892"/>
                      </a:cxn>
                      <a:cxn ang="0">
                        <a:pos x="4410" y="988"/>
                      </a:cxn>
                      <a:cxn ang="0">
                        <a:pos x="4484" y="1086"/>
                      </a:cxn>
                      <a:cxn ang="0">
                        <a:pos x="4552" y="1190"/>
                      </a:cxn>
                      <a:cxn ang="0">
                        <a:pos x="4618" y="1296"/>
                      </a:cxn>
                      <a:cxn ang="0">
                        <a:pos x="4678" y="1406"/>
                      </a:cxn>
                      <a:cxn ang="0">
                        <a:pos x="4732" y="1518"/>
                      </a:cxn>
                      <a:cxn ang="0">
                        <a:pos x="0" y="1576"/>
                      </a:cxn>
                    </a:cxnLst>
                    <a:rect l="0" t="0" r="r" b="b"/>
                    <a:pathLst>
                      <a:path w="4756" h="1576">
                        <a:moveTo>
                          <a:pt x="0" y="1576"/>
                        </a:moveTo>
                        <a:lnTo>
                          <a:pt x="0" y="1576"/>
                        </a:lnTo>
                        <a:lnTo>
                          <a:pt x="24" y="1518"/>
                        </a:lnTo>
                        <a:lnTo>
                          <a:pt x="50" y="1462"/>
                        </a:lnTo>
                        <a:lnTo>
                          <a:pt x="78" y="1406"/>
                        </a:lnTo>
                        <a:lnTo>
                          <a:pt x="108" y="1350"/>
                        </a:lnTo>
                        <a:lnTo>
                          <a:pt x="138" y="1296"/>
                        </a:lnTo>
                        <a:lnTo>
                          <a:pt x="170" y="1242"/>
                        </a:lnTo>
                        <a:lnTo>
                          <a:pt x="204" y="1190"/>
                        </a:lnTo>
                        <a:lnTo>
                          <a:pt x="238" y="1138"/>
                        </a:lnTo>
                        <a:lnTo>
                          <a:pt x="272" y="1086"/>
                        </a:lnTo>
                        <a:lnTo>
                          <a:pt x="310" y="1036"/>
                        </a:lnTo>
                        <a:lnTo>
                          <a:pt x="348" y="988"/>
                        </a:lnTo>
                        <a:lnTo>
                          <a:pt x="386" y="940"/>
                        </a:lnTo>
                        <a:lnTo>
                          <a:pt x="426" y="892"/>
                        </a:lnTo>
                        <a:lnTo>
                          <a:pt x="468" y="846"/>
                        </a:lnTo>
                        <a:lnTo>
                          <a:pt x="510" y="800"/>
                        </a:lnTo>
                        <a:lnTo>
                          <a:pt x="552" y="756"/>
                        </a:lnTo>
                        <a:lnTo>
                          <a:pt x="552" y="756"/>
                        </a:lnTo>
                        <a:lnTo>
                          <a:pt x="596" y="712"/>
                        </a:lnTo>
                        <a:lnTo>
                          <a:pt x="642" y="670"/>
                        </a:lnTo>
                        <a:lnTo>
                          <a:pt x="688" y="630"/>
                        </a:lnTo>
                        <a:lnTo>
                          <a:pt x="736" y="590"/>
                        </a:lnTo>
                        <a:lnTo>
                          <a:pt x="784" y="550"/>
                        </a:lnTo>
                        <a:lnTo>
                          <a:pt x="834" y="512"/>
                        </a:lnTo>
                        <a:lnTo>
                          <a:pt x="884" y="476"/>
                        </a:lnTo>
                        <a:lnTo>
                          <a:pt x="934" y="440"/>
                        </a:lnTo>
                        <a:lnTo>
                          <a:pt x="986" y="406"/>
                        </a:lnTo>
                        <a:lnTo>
                          <a:pt x="1040" y="374"/>
                        </a:lnTo>
                        <a:lnTo>
                          <a:pt x="1092" y="342"/>
                        </a:lnTo>
                        <a:lnTo>
                          <a:pt x="1148" y="312"/>
                        </a:lnTo>
                        <a:lnTo>
                          <a:pt x="1202" y="282"/>
                        </a:lnTo>
                        <a:lnTo>
                          <a:pt x="1258" y="254"/>
                        </a:lnTo>
                        <a:lnTo>
                          <a:pt x="1316" y="228"/>
                        </a:lnTo>
                        <a:lnTo>
                          <a:pt x="1374" y="202"/>
                        </a:lnTo>
                        <a:lnTo>
                          <a:pt x="1374" y="202"/>
                        </a:lnTo>
                        <a:lnTo>
                          <a:pt x="1432" y="178"/>
                        </a:lnTo>
                        <a:lnTo>
                          <a:pt x="1490" y="156"/>
                        </a:lnTo>
                        <a:lnTo>
                          <a:pt x="1550" y="136"/>
                        </a:lnTo>
                        <a:lnTo>
                          <a:pt x="1610" y="116"/>
                        </a:lnTo>
                        <a:lnTo>
                          <a:pt x="1672" y="98"/>
                        </a:lnTo>
                        <a:lnTo>
                          <a:pt x="1732" y="80"/>
                        </a:lnTo>
                        <a:lnTo>
                          <a:pt x="1794" y="66"/>
                        </a:lnTo>
                        <a:lnTo>
                          <a:pt x="1858" y="52"/>
                        </a:lnTo>
                        <a:lnTo>
                          <a:pt x="1922" y="40"/>
                        </a:lnTo>
                        <a:lnTo>
                          <a:pt x="1984" y="30"/>
                        </a:lnTo>
                        <a:lnTo>
                          <a:pt x="2050" y="20"/>
                        </a:lnTo>
                        <a:lnTo>
                          <a:pt x="2114" y="12"/>
                        </a:lnTo>
                        <a:lnTo>
                          <a:pt x="2180" y="8"/>
                        </a:lnTo>
                        <a:lnTo>
                          <a:pt x="2246" y="2"/>
                        </a:lnTo>
                        <a:lnTo>
                          <a:pt x="2312" y="0"/>
                        </a:lnTo>
                        <a:lnTo>
                          <a:pt x="2378" y="0"/>
                        </a:lnTo>
                        <a:lnTo>
                          <a:pt x="2378" y="0"/>
                        </a:lnTo>
                        <a:lnTo>
                          <a:pt x="2444" y="0"/>
                        </a:lnTo>
                        <a:lnTo>
                          <a:pt x="2510" y="2"/>
                        </a:lnTo>
                        <a:lnTo>
                          <a:pt x="2576" y="8"/>
                        </a:lnTo>
                        <a:lnTo>
                          <a:pt x="2642" y="12"/>
                        </a:lnTo>
                        <a:lnTo>
                          <a:pt x="2706" y="20"/>
                        </a:lnTo>
                        <a:lnTo>
                          <a:pt x="2772" y="30"/>
                        </a:lnTo>
                        <a:lnTo>
                          <a:pt x="2834" y="40"/>
                        </a:lnTo>
                        <a:lnTo>
                          <a:pt x="2898" y="52"/>
                        </a:lnTo>
                        <a:lnTo>
                          <a:pt x="2962" y="66"/>
                        </a:lnTo>
                        <a:lnTo>
                          <a:pt x="3024" y="80"/>
                        </a:lnTo>
                        <a:lnTo>
                          <a:pt x="3084" y="98"/>
                        </a:lnTo>
                        <a:lnTo>
                          <a:pt x="3146" y="116"/>
                        </a:lnTo>
                        <a:lnTo>
                          <a:pt x="3206" y="136"/>
                        </a:lnTo>
                        <a:lnTo>
                          <a:pt x="3266" y="156"/>
                        </a:lnTo>
                        <a:lnTo>
                          <a:pt x="3324" y="178"/>
                        </a:lnTo>
                        <a:lnTo>
                          <a:pt x="3382" y="202"/>
                        </a:lnTo>
                        <a:lnTo>
                          <a:pt x="3382" y="202"/>
                        </a:lnTo>
                        <a:lnTo>
                          <a:pt x="3440" y="228"/>
                        </a:lnTo>
                        <a:lnTo>
                          <a:pt x="3498" y="254"/>
                        </a:lnTo>
                        <a:lnTo>
                          <a:pt x="3554" y="282"/>
                        </a:lnTo>
                        <a:lnTo>
                          <a:pt x="3608" y="312"/>
                        </a:lnTo>
                        <a:lnTo>
                          <a:pt x="3664" y="342"/>
                        </a:lnTo>
                        <a:lnTo>
                          <a:pt x="3716" y="374"/>
                        </a:lnTo>
                        <a:lnTo>
                          <a:pt x="3770" y="406"/>
                        </a:lnTo>
                        <a:lnTo>
                          <a:pt x="3822" y="440"/>
                        </a:lnTo>
                        <a:lnTo>
                          <a:pt x="3872" y="476"/>
                        </a:lnTo>
                        <a:lnTo>
                          <a:pt x="3922" y="512"/>
                        </a:lnTo>
                        <a:lnTo>
                          <a:pt x="3972" y="550"/>
                        </a:lnTo>
                        <a:lnTo>
                          <a:pt x="4020" y="590"/>
                        </a:lnTo>
                        <a:lnTo>
                          <a:pt x="4068" y="630"/>
                        </a:lnTo>
                        <a:lnTo>
                          <a:pt x="4114" y="670"/>
                        </a:lnTo>
                        <a:lnTo>
                          <a:pt x="4160" y="712"/>
                        </a:lnTo>
                        <a:lnTo>
                          <a:pt x="4204" y="756"/>
                        </a:lnTo>
                        <a:lnTo>
                          <a:pt x="4204" y="756"/>
                        </a:lnTo>
                        <a:lnTo>
                          <a:pt x="4246" y="800"/>
                        </a:lnTo>
                        <a:lnTo>
                          <a:pt x="4288" y="846"/>
                        </a:lnTo>
                        <a:lnTo>
                          <a:pt x="4330" y="892"/>
                        </a:lnTo>
                        <a:lnTo>
                          <a:pt x="4370" y="940"/>
                        </a:lnTo>
                        <a:lnTo>
                          <a:pt x="4410" y="988"/>
                        </a:lnTo>
                        <a:lnTo>
                          <a:pt x="4446" y="1036"/>
                        </a:lnTo>
                        <a:lnTo>
                          <a:pt x="4484" y="1086"/>
                        </a:lnTo>
                        <a:lnTo>
                          <a:pt x="4518" y="1138"/>
                        </a:lnTo>
                        <a:lnTo>
                          <a:pt x="4552" y="1190"/>
                        </a:lnTo>
                        <a:lnTo>
                          <a:pt x="4586" y="1242"/>
                        </a:lnTo>
                        <a:lnTo>
                          <a:pt x="4618" y="1296"/>
                        </a:lnTo>
                        <a:lnTo>
                          <a:pt x="4648" y="1350"/>
                        </a:lnTo>
                        <a:lnTo>
                          <a:pt x="4678" y="1406"/>
                        </a:lnTo>
                        <a:lnTo>
                          <a:pt x="4706" y="1462"/>
                        </a:lnTo>
                        <a:lnTo>
                          <a:pt x="4732" y="1518"/>
                        </a:lnTo>
                        <a:lnTo>
                          <a:pt x="4756" y="1576"/>
                        </a:lnTo>
                        <a:lnTo>
                          <a:pt x="0" y="1576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chemeClr val="bg1">
                          <a:alpha val="75000"/>
                        </a:schemeClr>
                      </a:gs>
                      <a:gs pos="100000">
                        <a:schemeClr val="bg1">
                          <a:gamma/>
                          <a:tint val="0"/>
                          <a:invGamma/>
                          <a:alpha val="0"/>
                        </a:schemeClr>
                      </a:gs>
                    </a:gsLst>
                    <a:lin ang="5400000" scaled="1"/>
                  </a:gradFill>
                  <a:ln w="9525" cap="flat" cmpd="sng">
                    <a:noFill/>
                    <a:prstDash val="solid"/>
                    <a:rou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CN" altLang="en-US" b="0">
                      <a:solidFill>
                        <a:srgbClr val="002060"/>
                      </a:solidFill>
                    </a:endParaRPr>
                  </a:p>
                </p:txBody>
              </p:sp>
            </p:grpSp>
          </p:grpSp>
          <p:sp>
            <p:nvSpPr>
              <p:cNvPr id="133" name="Oval 57"/>
              <p:cNvSpPr>
                <a:spLocks noChangeArrowheads="1"/>
              </p:cNvSpPr>
              <p:nvPr/>
            </p:nvSpPr>
            <p:spPr bwMode="auto">
              <a:xfrm>
                <a:off x="9799651" y="2798037"/>
                <a:ext cx="72710" cy="65529"/>
              </a:xfrm>
              <a:prstGeom prst="ellipse">
                <a:avLst/>
              </a:prstGeom>
              <a:gradFill rotWithShape="1">
                <a:gsLst>
                  <a:gs pos="0">
                    <a:schemeClr val="bg1"/>
                  </a:gs>
                  <a:gs pos="100000">
                    <a:srgbClr val="67ABF5"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none" anchor="ctr"/>
              <a:lstStyle/>
              <a:p>
                <a:endParaRPr lang="zh-CN" altLang="en-US" b="0">
                  <a:solidFill>
                    <a:srgbClr val="002060"/>
                  </a:solidFill>
                </a:endParaRPr>
              </a:p>
            </p:txBody>
          </p:sp>
        </p:grpSp>
      </p:grpSp>
      <p:grpSp>
        <p:nvGrpSpPr>
          <p:cNvPr id="138" name="组合 137"/>
          <p:cNvGrpSpPr/>
          <p:nvPr/>
        </p:nvGrpSpPr>
        <p:grpSpPr>
          <a:xfrm>
            <a:off x="2568935" y="4500687"/>
            <a:ext cx="5071385" cy="563126"/>
            <a:chOff x="914400" y="1720161"/>
            <a:chExt cx="4160597" cy="461992"/>
          </a:xfrm>
        </p:grpSpPr>
        <p:grpSp>
          <p:nvGrpSpPr>
            <p:cNvPr id="139" name="组合 138"/>
            <p:cNvGrpSpPr/>
            <p:nvPr/>
          </p:nvGrpSpPr>
          <p:grpSpPr>
            <a:xfrm>
              <a:off x="914400" y="1720161"/>
              <a:ext cx="4160597" cy="461992"/>
              <a:chOff x="914400" y="1682061"/>
              <a:chExt cx="4160597" cy="461992"/>
            </a:xfrm>
          </p:grpSpPr>
          <p:sp>
            <p:nvSpPr>
              <p:cNvPr id="141" name="矩形 140"/>
              <p:cNvSpPr/>
              <p:nvPr/>
            </p:nvSpPr>
            <p:spPr>
              <a:xfrm>
                <a:off x="914400" y="1736037"/>
                <a:ext cx="717550" cy="134038"/>
              </a:xfrm>
              <a:prstGeom prst="rect">
                <a:avLst/>
              </a:prstGeom>
              <a:gradFill>
                <a:gsLst>
                  <a:gs pos="0">
                    <a:srgbClr val="0070C0"/>
                  </a:gs>
                  <a:gs pos="100000">
                    <a:srgbClr val="00B0F0">
                      <a:alpha val="0"/>
                    </a:srgbClr>
                  </a:gs>
                </a:gsLst>
                <a:lin ang="27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 dirty="0">
                  <a:ea typeface="+mj-ea"/>
                </a:endParaRPr>
              </a:p>
            </p:txBody>
          </p:sp>
          <p:sp>
            <p:nvSpPr>
              <p:cNvPr id="142" name="矩形 141"/>
              <p:cNvSpPr/>
              <p:nvPr/>
            </p:nvSpPr>
            <p:spPr>
              <a:xfrm>
                <a:off x="965200" y="1682061"/>
                <a:ext cx="79375" cy="334063"/>
              </a:xfrm>
              <a:prstGeom prst="rect">
                <a:avLst/>
              </a:prstGeom>
              <a:gradFill>
                <a:gsLst>
                  <a:gs pos="0">
                    <a:srgbClr val="F76E37"/>
                  </a:gs>
                  <a:gs pos="100000">
                    <a:schemeClr val="accent4">
                      <a:alpha val="0"/>
                    </a:schemeClr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ea typeface="+mj-ea"/>
                </a:endParaRPr>
              </a:p>
            </p:txBody>
          </p:sp>
          <p:sp>
            <p:nvSpPr>
              <p:cNvPr id="143" name="文本框 142"/>
              <p:cNvSpPr txBox="1"/>
              <p:nvPr/>
            </p:nvSpPr>
            <p:spPr>
              <a:xfrm>
                <a:off x="1004887" y="1765300"/>
                <a:ext cx="4070110" cy="3787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dirty="0">
                    <a:solidFill>
                      <a:srgbClr val="3C6EC8"/>
                    </a:solidFill>
                    <a:ea typeface="+mj-ea"/>
                  </a:rPr>
                  <a:t>防止信息协议泄漏信息的方法</a:t>
                </a:r>
                <a:endParaRPr lang="zh-CN" altLang="en-US" sz="2400" dirty="0">
                  <a:solidFill>
                    <a:srgbClr val="3C6EC8"/>
                  </a:solidFill>
                  <a:ea typeface="+mj-ea"/>
                </a:endParaRPr>
              </a:p>
            </p:txBody>
          </p:sp>
        </p:grpSp>
        <p:sp>
          <p:nvSpPr>
            <p:cNvPr id="140" name="矩形 139"/>
            <p:cNvSpPr/>
            <p:nvPr/>
          </p:nvSpPr>
          <p:spPr>
            <a:xfrm>
              <a:off x="1012825" y="1812978"/>
              <a:ext cx="116681" cy="116681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ea typeface="+mj-ea"/>
              </a:endParaRPr>
            </a:p>
          </p:txBody>
        </p:sp>
      </p:grpSp>
      <p:grpSp>
        <p:nvGrpSpPr>
          <p:cNvPr id="144" name="组合 143"/>
          <p:cNvGrpSpPr/>
          <p:nvPr/>
        </p:nvGrpSpPr>
        <p:grpSpPr>
          <a:xfrm>
            <a:off x="4025662" y="5532264"/>
            <a:ext cx="5900656" cy="435247"/>
            <a:chOff x="2994392" y="2085290"/>
            <a:chExt cx="5900656" cy="435247"/>
          </a:xfrm>
        </p:grpSpPr>
        <p:sp>
          <p:nvSpPr>
            <p:cNvPr id="145" name="矩形 144"/>
            <p:cNvSpPr/>
            <p:nvPr/>
          </p:nvSpPr>
          <p:spPr>
            <a:xfrm>
              <a:off x="3332335" y="2085290"/>
              <a:ext cx="5562713" cy="435247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 lvl="0" defTabSz="457200">
                <a:lnSpc>
                  <a:spcPct val="120000"/>
                </a:lnSpc>
                <a:defRPr/>
              </a:pPr>
              <a:r>
                <a:rPr lang="zh-CN" altLang="en-US" sz="2000" dirty="0">
                  <a:solidFill>
                    <a:srgbClr val="002060"/>
                  </a:solidFill>
                  <a:ea typeface="思源黑体 CN Regular" panose="020B0500000000000000" pitchFamily="34" charset="-122"/>
                  <a:cs typeface="Times New Roman" panose="02020603050405020304" pitchFamily="18" charset="0"/>
                  <a:sym typeface="字魂105号-简雅黑" panose="00000500000000000000" pitchFamily="2" charset="-122"/>
                </a:rPr>
                <a:t>精心设计协议，避免协议存在安全缺陷。</a:t>
              </a:r>
              <a:endParaRPr lang="zh-CN" altLang="en-US" sz="2000" dirty="0">
                <a:solidFill>
                  <a:srgbClr val="002060"/>
                </a:solidFill>
                <a:ea typeface="思源黑体 CN Regular" panose="020B0500000000000000" pitchFamily="34" charset="-122"/>
                <a:cs typeface="Times New Roman" panose="02020603050405020304" pitchFamily="18" charset="0"/>
                <a:sym typeface="字魂105号-简雅黑" panose="00000500000000000000" pitchFamily="2" charset="-122"/>
              </a:endParaRPr>
            </a:p>
          </p:txBody>
        </p:sp>
        <p:grpSp>
          <p:nvGrpSpPr>
            <p:cNvPr id="146" name="Group 51"/>
            <p:cNvGrpSpPr/>
            <p:nvPr/>
          </p:nvGrpSpPr>
          <p:grpSpPr bwMode="auto">
            <a:xfrm>
              <a:off x="2994392" y="2163023"/>
              <a:ext cx="273210" cy="302684"/>
              <a:chOff x="2744" y="-584"/>
              <a:chExt cx="634" cy="702"/>
            </a:xfrm>
          </p:grpSpPr>
          <p:sp>
            <p:nvSpPr>
              <p:cNvPr id="147" name="Oval 52"/>
              <p:cNvSpPr>
                <a:spLocks noChangeArrowheads="1"/>
              </p:cNvSpPr>
              <p:nvPr/>
            </p:nvSpPr>
            <p:spPr bwMode="auto">
              <a:xfrm>
                <a:off x="2744" y="-85"/>
                <a:ext cx="590" cy="203"/>
              </a:xfrm>
              <a:prstGeom prst="ellipse">
                <a:avLst/>
              </a:prstGeom>
              <a:gradFill rotWithShape="1">
                <a:gsLst>
                  <a:gs pos="0">
                    <a:schemeClr val="tx1">
                      <a:alpha val="50000"/>
                    </a:schemeClr>
                  </a:gs>
                  <a:gs pos="100000">
                    <a:schemeClr val="tx1">
                      <a:gamma/>
                      <a:shade val="46275"/>
                      <a:invGamma/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</a:gradFill>
              <a:ln w="31750" cap="rnd" algn="ctr">
                <a:noFill/>
                <a:prstDash val="sysDot"/>
                <a:rou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 b="0"/>
              </a:p>
            </p:txBody>
          </p:sp>
          <p:grpSp>
            <p:nvGrpSpPr>
              <p:cNvPr id="148" name="Group 53"/>
              <p:cNvGrpSpPr/>
              <p:nvPr/>
            </p:nvGrpSpPr>
            <p:grpSpPr bwMode="auto">
              <a:xfrm>
                <a:off x="2765" y="-584"/>
                <a:ext cx="613" cy="613"/>
                <a:chOff x="2370" y="1139"/>
                <a:chExt cx="1089" cy="1089"/>
              </a:xfrm>
            </p:grpSpPr>
            <p:sp>
              <p:nvSpPr>
                <p:cNvPr id="149" name="Oval 54"/>
                <p:cNvSpPr>
                  <a:spLocks noChangeArrowheads="1"/>
                </p:cNvSpPr>
                <p:nvPr/>
              </p:nvSpPr>
              <p:spPr bwMode="auto">
                <a:xfrm>
                  <a:off x="2370" y="1139"/>
                  <a:ext cx="1089" cy="1089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0070C0"/>
                    </a:gs>
                    <a:gs pos="100000">
                      <a:srgbClr val="002060"/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zh-CN" altLang="en-US" b="0"/>
                </a:p>
              </p:txBody>
            </p:sp>
            <p:grpSp>
              <p:nvGrpSpPr>
                <p:cNvPr id="150" name="Group 55"/>
                <p:cNvGrpSpPr/>
                <p:nvPr/>
              </p:nvGrpSpPr>
              <p:grpSpPr bwMode="auto">
                <a:xfrm>
                  <a:off x="2426" y="1169"/>
                  <a:ext cx="908" cy="296"/>
                  <a:chOff x="1431" y="1843"/>
                  <a:chExt cx="907" cy="295"/>
                </a:xfrm>
              </p:grpSpPr>
              <p:sp>
                <p:nvSpPr>
                  <p:cNvPr id="151" name="Freeform 56"/>
                  <p:cNvSpPr/>
                  <p:nvPr/>
                </p:nvSpPr>
                <p:spPr bwMode="auto">
                  <a:xfrm>
                    <a:off x="1423" y="1843"/>
                    <a:ext cx="916" cy="296"/>
                  </a:xfrm>
                  <a:custGeom>
                    <a:avLst/>
                    <a:gdLst/>
                    <a:ahLst/>
                    <a:cxnLst>
                      <a:cxn ang="0">
                        <a:pos x="0" y="1576"/>
                      </a:cxn>
                      <a:cxn ang="0">
                        <a:pos x="50" y="1462"/>
                      </a:cxn>
                      <a:cxn ang="0">
                        <a:pos x="108" y="1350"/>
                      </a:cxn>
                      <a:cxn ang="0">
                        <a:pos x="170" y="1242"/>
                      </a:cxn>
                      <a:cxn ang="0">
                        <a:pos x="238" y="1138"/>
                      </a:cxn>
                      <a:cxn ang="0">
                        <a:pos x="310" y="1036"/>
                      </a:cxn>
                      <a:cxn ang="0">
                        <a:pos x="386" y="940"/>
                      </a:cxn>
                      <a:cxn ang="0">
                        <a:pos x="468" y="846"/>
                      </a:cxn>
                      <a:cxn ang="0">
                        <a:pos x="552" y="756"/>
                      </a:cxn>
                      <a:cxn ang="0">
                        <a:pos x="596" y="712"/>
                      </a:cxn>
                      <a:cxn ang="0">
                        <a:pos x="688" y="630"/>
                      </a:cxn>
                      <a:cxn ang="0">
                        <a:pos x="784" y="550"/>
                      </a:cxn>
                      <a:cxn ang="0">
                        <a:pos x="884" y="476"/>
                      </a:cxn>
                      <a:cxn ang="0">
                        <a:pos x="986" y="406"/>
                      </a:cxn>
                      <a:cxn ang="0">
                        <a:pos x="1092" y="342"/>
                      </a:cxn>
                      <a:cxn ang="0">
                        <a:pos x="1202" y="282"/>
                      </a:cxn>
                      <a:cxn ang="0">
                        <a:pos x="1316" y="228"/>
                      </a:cxn>
                      <a:cxn ang="0">
                        <a:pos x="1374" y="202"/>
                      </a:cxn>
                      <a:cxn ang="0">
                        <a:pos x="1490" y="156"/>
                      </a:cxn>
                      <a:cxn ang="0">
                        <a:pos x="1610" y="116"/>
                      </a:cxn>
                      <a:cxn ang="0">
                        <a:pos x="1732" y="80"/>
                      </a:cxn>
                      <a:cxn ang="0">
                        <a:pos x="1858" y="52"/>
                      </a:cxn>
                      <a:cxn ang="0">
                        <a:pos x="1984" y="30"/>
                      </a:cxn>
                      <a:cxn ang="0">
                        <a:pos x="2114" y="12"/>
                      </a:cxn>
                      <a:cxn ang="0">
                        <a:pos x="2246" y="2"/>
                      </a:cxn>
                      <a:cxn ang="0">
                        <a:pos x="2378" y="0"/>
                      </a:cxn>
                      <a:cxn ang="0">
                        <a:pos x="2444" y="0"/>
                      </a:cxn>
                      <a:cxn ang="0">
                        <a:pos x="2576" y="8"/>
                      </a:cxn>
                      <a:cxn ang="0">
                        <a:pos x="2706" y="20"/>
                      </a:cxn>
                      <a:cxn ang="0">
                        <a:pos x="2834" y="40"/>
                      </a:cxn>
                      <a:cxn ang="0">
                        <a:pos x="2962" y="66"/>
                      </a:cxn>
                      <a:cxn ang="0">
                        <a:pos x="3084" y="98"/>
                      </a:cxn>
                      <a:cxn ang="0">
                        <a:pos x="3206" y="136"/>
                      </a:cxn>
                      <a:cxn ang="0">
                        <a:pos x="3324" y="178"/>
                      </a:cxn>
                      <a:cxn ang="0">
                        <a:pos x="3382" y="202"/>
                      </a:cxn>
                      <a:cxn ang="0">
                        <a:pos x="3498" y="254"/>
                      </a:cxn>
                      <a:cxn ang="0">
                        <a:pos x="3608" y="312"/>
                      </a:cxn>
                      <a:cxn ang="0">
                        <a:pos x="3716" y="374"/>
                      </a:cxn>
                      <a:cxn ang="0">
                        <a:pos x="3822" y="440"/>
                      </a:cxn>
                      <a:cxn ang="0">
                        <a:pos x="3922" y="512"/>
                      </a:cxn>
                      <a:cxn ang="0">
                        <a:pos x="4020" y="590"/>
                      </a:cxn>
                      <a:cxn ang="0">
                        <a:pos x="4114" y="670"/>
                      </a:cxn>
                      <a:cxn ang="0">
                        <a:pos x="4204" y="756"/>
                      </a:cxn>
                      <a:cxn ang="0">
                        <a:pos x="4246" y="800"/>
                      </a:cxn>
                      <a:cxn ang="0">
                        <a:pos x="4330" y="892"/>
                      </a:cxn>
                      <a:cxn ang="0">
                        <a:pos x="4410" y="988"/>
                      </a:cxn>
                      <a:cxn ang="0">
                        <a:pos x="4484" y="1086"/>
                      </a:cxn>
                      <a:cxn ang="0">
                        <a:pos x="4552" y="1190"/>
                      </a:cxn>
                      <a:cxn ang="0">
                        <a:pos x="4618" y="1296"/>
                      </a:cxn>
                      <a:cxn ang="0">
                        <a:pos x="4678" y="1406"/>
                      </a:cxn>
                      <a:cxn ang="0">
                        <a:pos x="4732" y="1518"/>
                      </a:cxn>
                      <a:cxn ang="0">
                        <a:pos x="0" y="1576"/>
                      </a:cxn>
                    </a:cxnLst>
                    <a:rect l="0" t="0" r="r" b="b"/>
                    <a:pathLst>
                      <a:path w="4756" h="1576">
                        <a:moveTo>
                          <a:pt x="0" y="1576"/>
                        </a:moveTo>
                        <a:lnTo>
                          <a:pt x="0" y="1576"/>
                        </a:lnTo>
                        <a:lnTo>
                          <a:pt x="24" y="1518"/>
                        </a:lnTo>
                        <a:lnTo>
                          <a:pt x="50" y="1462"/>
                        </a:lnTo>
                        <a:lnTo>
                          <a:pt x="78" y="1406"/>
                        </a:lnTo>
                        <a:lnTo>
                          <a:pt x="108" y="1350"/>
                        </a:lnTo>
                        <a:lnTo>
                          <a:pt x="138" y="1296"/>
                        </a:lnTo>
                        <a:lnTo>
                          <a:pt x="170" y="1242"/>
                        </a:lnTo>
                        <a:lnTo>
                          <a:pt x="204" y="1190"/>
                        </a:lnTo>
                        <a:lnTo>
                          <a:pt x="238" y="1138"/>
                        </a:lnTo>
                        <a:lnTo>
                          <a:pt x="272" y="1086"/>
                        </a:lnTo>
                        <a:lnTo>
                          <a:pt x="310" y="1036"/>
                        </a:lnTo>
                        <a:lnTo>
                          <a:pt x="348" y="988"/>
                        </a:lnTo>
                        <a:lnTo>
                          <a:pt x="386" y="940"/>
                        </a:lnTo>
                        <a:lnTo>
                          <a:pt x="426" y="892"/>
                        </a:lnTo>
                        <a:lnTo>
                          <a:pt x="468" y="846"/>
                        </a:lnTo>
                        <a:lnTo>
                          <a:pt x="510" y="800"/>
                        </a:lnTo>
                        <a:lnTo>
                          <a:pt x="552" y="756"/>
                        </a:lnTo>
                        <a:lnTo>
                          <a:pt x="552" y="756"/>
                        </a:lnTo>
                        <a:lnTo>
                          <a:pt x="596" y="712"/>
                        </a:lnTo>
                        <a:lnTo>
                          <a:pt x="642" y="670"/>
                        </a:lnTo>
                        <a:lnTo>
                          <a:pt x="688" y="630"/>
                        </a:lnTo>
                        <a:lnTo>
                          <a:pt x="736" y="590"/>
                        </a:lnTo>
                        <a:lnTo>
                          <a:pt x="784" y="550"/>
                        </a:lnTo>
                        <a:lnTo>
                          <a:pt x="834" y="512"/>
                        </a:lnTo>
                        <a:lnTo>
                          <a:pt x="884" y="476"/>
                        </a:lnTo>
                        <a:lnTo>
                          <a:pt x="934" y="440"/>
                        </a:lnTo>
                        <a:lnTo>
                          <a:pt x="986" y="406"/>
                        </a:lnTo>
                        <a:lnTo>
                          <a:pt x="1040" y="374"/>
                        </a:lnTo>
                        <a:lnTo>
                          <a:pt x="1092" y="342"/>
                        </a:lnTo>
                        <a:lnTo>
                          <a:pt x="1148" y="312"/>
                        </a:lnTo>
                        <a:lnTo>
                          <a:pt x="1202" y="282"/>
                        </a:lnTo>
                        <a:lnTo>
                          <a:pt x="1258" y="254"/>
                        </a:lnTo>
                        <a:lnTo>
                          <a:pt x="1316" y="228"/>
                        </a:lnTo>
                        <a:lnTo>
                          <a:pt x="1374" y="202"/>
                        </a:lnTo>
                        <a:lnTo>
                          <a:pt x="1374" y="202"/>
                        </a:lnTo>
                        <a:lnTo>
                          <a:pt x="1432" y="178"/>
                        </a:lnTo>
                        <a:lnTo>
                          <a:pt x="1490" y="156"/>
                        </a:lnTo>
                        <a:lnTo>
                          <a:pt x="1550" y="136"/>
                        </a:lnTo>
                        <a:lnTo>
                          <a:pt x="1610" y="116"/>
                        </a:lnTo>
                        <a:lnTo>
                          <a:pt x="1672" y="98"/>
                        </a:lnTo>
                        <a:lnTo>
                          <a:pt x="1732" y="80"/>
                        </a:lnTo>
                        <a:lnTo>
                          <a:pt x="1794" y="66"/>
                        </a:lnTo>
                        <a:lnTo>
                          <a:pt x="1858" y="52"/>
                        </a:lnTo>
                        <a:lnTo>
                          <a:pt x="1922" y="40"/>
                        </a:lnTo>
                        <a:lnTo>
                          <a:pt x="1984" y="30"/>
                        </a:lnTo>
                        <a:lnTo>
                          <a:pt x="2050" y="20"/>
                        </a:lnTo>
                        <a:lnTo>
                          <a:pt x="2114" y="12"/>
                        </a:lnTo>
                        <a:lnTo>
                          <a:pt x="2180" y="8"/>
                        </a:lnTo>
                        <a:lnTo>
                          <a:pt x="2246" y="2"/>
                        </a:lnTo>
                        <a:lnTo>
                          <a:pt x="2312" y="0"/>
                        </a:lnTo>
                        <a:lnTo>
                          <a:pt x="2378" y="0"/>
                        </a:lnTo>
                        <a:lnTo>
                          <a:pt x="2378" y="0"/>
                        </a:lnTo>
                        <a:lnTo>
                          <a:pt x="2444" y="0"/>
                        </a:lnTo>
                        <a:lnTo>
                          <a:pt x="2510" y="2"/>
                        </a:lnTo>
                        <a:lnTo>
                          <a:pt x="2576" y="8"/>
                        </a:lnTo>
                        <a:lnTo>
                          <a:pt x="2642" y="12"/>
                        </a:lnTo>
                        <a:lnTo>
                          <a:pt x="2706" y="20"/>
                        </a:lnTo>
                        <a:lnTo>
                          <a:pt x="2772" y="30"/>
                        </a:lnTo>
                        <a:lnTo>
                          <a:pt x="2834" y="40"/>
                        </a:lnTo>
                        <a:lnTo>
                          <a:pt x="2898" y="52"/>
                        </a:lnTo>
                        <a:lnTo>
                          <a:pt x="2962" y="66"/>
                        </a:lnTo>
                        <a:lnTo>
                          <a:pt x="3024" y="80"/>
                        </a:lnTo>
                        <a:lnTo>
                          <a:pt x="3084" y="98"/>
                        </a:lnTo>
                        <a:lnTo>
                          <a:pt x="3146" y="116"/>
                        </a:lnTo>
                        <a:lnTo>
                          <a:pt x="3206" y="136"/>
                        </a:lnTo>
                        <a:lnTo>
                          <a:pt x="3266" y="156"/>
                        </a:lnTo>
                        <a:lnTo>
                          <a:pt x="3324" y="178"/>
                        </a:lnTo>
                        <a:lnTo>
                          <a:pt x="3382" y="202"/>
                        </a:lnTo>
                        <a:lnTo>
                          <a:pt x="3382" y="202"/>
                        </a:lnTo>
                        <a:lnTo>
                          <a:pt x="3440" y="228"/>
                        </a:lnTo>
                        <a:lnTo>
                          <a:pt x="3498" y="254"/>
                        </a:lnTo>
                        <a:lnTo>
                          <a:pt x="3554" y="282"/>
                        </a:lnTo>
                        <a:lnTo>
                          <a:pt x="3608" y="312"/>
                        </a:lnTo>
                        <a:lnTo>
                          <a:pt x="3664" y="342"/>
                        </a:lnTo>
                        <a:lnTo>
                          <a:pt x="3716" y="374"/>
                        </a:lnTo>
                        <a:lnTo>
                          <a:pt x="3770" y="406"/>
                        </a:lnTo>
                        <a:lnTo>
                          <a:pt x="3822" y="440"/>
                        </a:lnTo>
                        <a:lnTo>
                          <a:pt x="3872" y="476"/>
                        </a:lnTo>
                        <a:lnTo>
                          <a:pt x="3922" y="512"/>
                        </a:lnTo>
                        <a:lnTo>
                          <a:pt x="3972" y="550"/>
                        </a:lnTo>
                        <a:lnTo>
                          <a:pt x="4020" y="590"/>
                        </a:lnTo>
                        <a:lnTo>
                          <a:pt x="4068" y="630"/>
                        </a:lnTo>
                        <a:lnTo>
                          <a:pt x="4114" y="670"/>
                        </a:lnTo>
                        <a:lnTo>
                          <a:pt x="4160" y="712"/>
                        </a:lnTo>
                        <a:lnTo>
                          <a:pt x="4204" y="756"/>
                        </a:lnTo>
                        <a:lnTo>
                          <a:pt x="4204" y="756"/>
                        </a:lnTo>
                        <a:lnTo>
                          <a:pt x="4246" y="800"/>
                        </a:lnTo>
                        <a:lnTo>
                          <a:pt x="4288" y="846"/>
                        </a:lnTo>
                        <a:lnTo>
                          <a:pt x="4330" y="892"/>
                        </a:lnTo>
                        <a:lnTo>
                          <a:pt x="4370" y="940"/>
                        </a:lnTo>
                        <a:lnTo>
                          <a:pt x="4410" y="988"/>
                        </a:lnTo>
                        <a:lnTo>
                          <a:pt x="4446" y="1036"/>
                        </a:lnTo>
                        <a:lnTo>
                          <a:pt x="4484" y="1086"/>
                        </a:lnTo>
                        <a:lnTo>
                          <a:pt x="4518" y="1138"/>
                        </a:lnTo>
                        <a:lnTo>
                          <a:pt x="4552" y="1190"/>
                        </a:lnTo>
                        <a:lnTo>
                          <a:pt x="4586" y="1242"/>
                        </a:lnTo>
                        <a:lnTo>
                          <a:pt x="4618" y="1296"/>
                        </a:lnTo>
                        <a:lnTo>
                          <a:pt x="4648" y="1350"/>
                        </a:lnTo>
                        <a:lnTo>
                          <a:pt x="4678" y="1406"/>
                        </a:lnTo>
                        <a:lnTo>
                          <a:pt x="4706" y="1462"/>
                        </a:lnTo>
                        <a:lnTo>
                          <a:pt x="4732" y="1518"/>
                        </a:lnTo>
                        <a:lnTo>
                          <a:pt x="4756" y="1576"/>
                        </a:lnTo>
                        <a:lnTo>
                          <a:pt x="0" y="1576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chemeClr val="bg1">
                          <a:alpha val="75000"/>
                        </a:schemeClr>
                      </a:gs>
                      <a:gs pos="100000">
                        <a:schemeClr val="bg1">
                          <a:gamma/>
                          <a:tint val="0"/>
                          <a:invGamma/>
                          <a:alpha val="0"/>
                        </a:schemeClr>
                      </a:gs>
                    </a:gsLst>
                    <a:lin ang="5400000" scaled="1"/>
                  </a:gradFill>
                  <a:ln w="9525" cap="flat" cmpd="sng">
                    <a:noFill/>
                    <a:prstDash val="solid"/>
                    <a:rou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CN" altLang="en-US" b="0"/>
                  </a:p>
                </p:txBody>
              </p:sp>
              <p:sp>
                <p:nvSpPr>
                  <p:cNvPr id="152" name="Oval 57"/>
                  <p:cNvSpPr>
                    <a:spLocks noChangeArrowheads="1"/>
                  </p:cNvSpPr>
                  <p:nvPr/>
                </p:nvSpPr>
                <p:spPr bwMode="auto">
                  <a:xfrm>
                    <a:off x="1771" y="1843"/>
                    <a:ext cx="227" cy="204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chemeClr val="bg1"/>
                      </a:gs>
                      <a:gs pos="100000">
                        <a:srgbClr val="67ABF5"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 b="0"/>
                  </a:p>
                </p:txBody>
              </p:sp>
            </p:grpSp>
          </p:grpSp>
        </p:grpSp>
      </p:grpSp>
      <p:grpSp>
        <p:nvGrpSpPr>
          <p:cNvPr id="153" name="组合 152"/>
          <p:cNvGrpSpPr/>
          <p:nvPr/>
        </p:nvGrpSpPr>
        <p:grpSpPr>
          <a:xfrm>
            <a:off x="4025662" y="5080415"/>
            <a:ext cx="5104790" cy="435247"/>
            <a:chOff x="2994392" y="1577185"/>
            <a:chExt cx="5104790" cy="435247"/>
          </a:xfrm>
        </p:grpSpPr>
        <p:sp>
          <p:nvSpPr>
            <p:cNvPr id="154" name="矩形 153"/>
            <p:cNvSpPr/>
            <p:nvPr/>
          </p:nvSpPr>
          <p:spPr>
            <a:xfrm>
              <a:off x="3332336" y="1577185"/>
              <a:ext cx="4766846" cy="435247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 lvl="0" defTabSz="457200">
                <a:lnSpc>
                  <a:spcPct val="120000"/>
                </a:lnSpc>
                <a:defRPr/>
              </a:pPr>
              <a:r>
                <a:rPr lang="zh-CN" altLang="en-US" sz="2000" dirty="0">
                  <a:solidFill>
                    <a:srgbClr val="002060"/>
                  </a:solidFill>
                  <a:cs typeface="Times New Roman" panose="02020603050405020304" pitchFamily="18" charset="0"/>
                  <a:sym typeface="字魂105号-简雅黑" panose="00000500000000000000" pitchFamily="2" charset="-122"/>
                </a:rPr>
                <a:t>使用加密技术对协议中传输的信息加密。</a:t>
              </a:r>
              <a:endParaRPr lang="zh-CN" altLang="en-US" sz="2000" dirty="0">
                <a:solidFill>
                  <a:srgbClr val="002060"/>
                </a:solidFill>
                <a:cs typeface="Times New Roman" panose="02020603050405020304" pitchFamily="18" charset="0"/>
                <a:sym typeface="字魂105号-简雅黑" panose="00000500000000000000" pitchFamily="2" charset="-122"/>
              </a:endParaRPr>
            </a:p>
          </p:txBody>
        </p:sp>
        <p:grpSp>
          <p:nvGrpSpPr>
            <p:cNvPr id="155" name="组合 154"/>
            <p:cNvGrpSpPr/>
            <p:nvPr/>
          </p:nvGrpSpPr>
          <p:grpSpPr>
            <a:xfrm>
              <a:off x="2994392" y="1682776"/>
              <a:ext cx="264745" cy="302955"/>
              <a:chOff x="9653234" y="2771751"/>
              <a:chExt cx="349200" cy="399600"/>
            </a:xfrm>
          </p:grpSpPr>
          <p:grpSp>
            <p:nvGrpSpPr>
              <p:cNvPr id="156" name="Group 58"/>
              <p:cNvGrpSpPr/>
              <p:nvPr/>
            </p:nvGrpSpPr>
            <p:grpSpPr bwMode="auto">
              <a:xfrm>
                <a:off x="9653234" y="2771751"/>
                <a:ext cx="349200" cy="399600"/>
                <a:chOff x="3061" y="-879"/>
                <a:chExt cx="614" cy="702"/>
              </a:xfrm>
            </p:grpSpPr>
            <p:sp>
              <p:nvSpPr>
                <p:cNvPr id="158" name="Oval 59"/>
                <p:cNvSpPr>
                  <a:spLocks noChangeArrowheads="1"/>
                </p:cNvSpPr>
                <p:nvPr/>
              </p:nvSpPr>
              <p:spPr bwMode="auto">
                <a:xfrm>
                  <a:off x="3061" y="-380"/>
                  <a:ext cx="590" cy="203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tx1">
                        <a:alpha val="50000"/>
                      </a:schemeClr>
                    </a:gs>
                    <a:gs pos="100000">
                      <a:schemeClr val="tx1">
                        <a:gamma/>
                        <a:shade val="46275"/>
                        <a:invGamma/>
                        <a:alpha val="0"/>
                      </a:schemeClr>
                    </a:gs>
                  </a:gsLst>
                  <a:path path="shape">
                    <a:fillToRect l="50000" t="50000" r="50000" b="50000"/>
                  </a:path>
                </a:gradFill>
                <a:ln w="31750" cap="rnd" algn="ctr">
                  <a:noFill/>
                  <a:prstDash val="sysDot"/>
                  <a:rou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 b="0">
                    <a:solidFill>
                      <a:srgbClr val="002060"/>
                    </a:solidFill>
                  </a:endParaRPr>
                </a:p>
              </p:txBody>
            </p:sp>
            <p:grpSp>
              <p:nvGrpSpPr>
                <p:cNvPr id="159" name="Group 60"/>
                <p:cNvGrpSpPr/>
                <p:nvPr/>
              </p:nvGrpSpPr>
              <p:grpSpPr bwMode="auto">
                <a:xfrm>
                  <a:off x="3062" y="-879"/>
                  <a:ext cx="613" cy="613"/>
                  <a:chOff x="2335" y="1139"/>
                  <a:chExt cx="1089" cy="1089"/>
                </a:xfrm>
              </p:grpSpPr>
              <p:sp>
                <p:nvSpPr>
                  <p:cNvPr id="160" name="Oval 61"/>
                  <p:cNvSpPr>
                    <a:spLocks noChangeArrowheads="1"/>
                  </p:cNvSpPr>
                  <p:nvPr/>
                </p:nvSpPr>
                <p:spPr bwMode="auto">
                  <a:xfrm>
                    <a:off x="2335" y="1139"/>
                    <a:ext cx="1089" cy="1089"/>
                  </a:xfrm>
                  <a:prstGeom prst="ellipse">
                    <a:avLst/>
                  </a:prstGeom>
                  <a:solidFill>
                    <a:srgbClr val="7030A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 b="0">
                      <a:solidFill>
                        <a:srgbClr val="002060"/>
                      </a:solidFill>
                    </a:endParaRPr>
                  </a:p>
                </p:txBody>
              </p:sp>
              <p:sp>
                <p:nvSpPr>
                  <p:cNvPr id="161" name="Freeform 63"/>
                  <p:cNvSpPr/>
                  <p:nvPr/>
                </p:nvSpPr>
                <p:spPr bwMode="auto">
                  <a:xfrm>
                    <a:off x="2419" y="1169"/>
                    <a:ext cx="917" cy="297"/>
                  </a:xfrm>
                  <a:custGeom>
                    <a:avLst/>
                    <a:gdLst/>
                    <a:ahLst/>
                    <a:cxnLst>
                      <a:cxn ang="0">
                        <a:pos x="0" y="1576"/>
                      </a:cxn>
                      <a:cxn ang="0">
                        <a:pos x="50" y="1462"/>
                      </a:cxn>
                      <a:cxn ang="0">
                        <a:pos x="108" y="1350"/>
                      </a:cxn>
                      <a:cxn ang="0">
                        <a:pos x="170" y="1242"/>
                      </a:cxn>
                      <a:cxn ang="0">
                        <a:pos x="238" y="1138"/>
                      </a:cxn>
                      <a:cxn ang="0">
                        <a:pos x="310" y="1036"/>
                      </a:cxn>
                      <a:cxn ang="0">
                        <a:pos x="386" y="940"/>
                      </a:cxn>
                      <a:cxn ang="0">
                        <a:pos x="468" y="846"/>
                      </a:cxn>
                      <a:cxn ang="0">
                        <a:pos x="552" y="756"/>
                      </a:cxn>
                      <a:cxn ang="0">
                        <a:pos x="596" y="712"/>
                      </a:cxn>
                      <a:cxn ang="0">
                        <a:pos x="688" y="630"/>
                      </a:cxn>
                      <a:cxn ang="0">
                        <a:pos x="784" y="550"/>
                      </a:cxn>
                      <a:cxn ang="0">
                        <a:pos x="884" y="476"/>
                      </a:cxn>
                      <a:cxn ang="0">
                        <a:pos x="986" y="406"/>
                      </a:cxn>
                      <a:cxn ang="0">
                        <a:pos x="1092" y="342"/>
                      </a:cxn>
                      <a:cxn ang="0">
                        <a:pos x="1202" y="282"/>
                      </a:cxn>
                      <a:cxn ang="0">
                        <a:pos x="1316" y="228"/>
                      </a:cxn>
                      <a:cxn ang="0">
                        <a:pos x="1374" y="202"/>
                      </a:cxn>
                      <a:cxn ang="0">
                        <a:pos x="1490" y="156"/>
                      </a:cxn>
                      <a:cxn ang="0">
                        <a:pos x="1610" y="116"/>
                      </a:cxn>
                      <a:cxn ang="0">
                        <a:pos x="1732" y="80"/>
                      </a:cxn>
                      <a:cxn ang="0">
                        <a:pos x="1858" y="52"/>
                      </a:cxn>
                      <a:cxn ang="0">
                        <a:pos x="1984" y="30"/>
                      </a:cxn>
                      <a:cxn ang="0">
                        <a:pos x="2114" y="12"/>
                      </a:cxn>
                      <a:cxn ang="0">
                        <a:pos x="2246" y="2"/>
                      </a:cxn>
                      <a:cxn ang="0">
                        <a:pos x="2378" y="0"/>
                      </a:cxn>
                      <a:cxn ang="0">
                        <a:pos x="2444" y="0"/>
                      </a:cxn>
                      <a:cxn ang="0">
                        <a:pos x="2576" y="8"/>
                      </a:cxn>
                      <a:cxn ang="0">
                        <a:pos x="2706" y="20"/>
                      </a:cxn>
                      <a:cxn ang="0">
                        <a:pos x="2834" y="40"/>
                      </a:cxn>
                      <a:cxn ang="0">
                        <a:pos x="2962" y="66"/>
                      </a:cxn>
                      <a:cxn ang="0">
                        <a:pos x="3084" y="98"/>
                      </a:cxn>
                      <a:cxn ang="0">
                        <a:pos x="3206" y="136"/>
                      </a:cxn>
                      <a:cxn ang="0">
                        <a:pos x="3324" y="178"/>
                      </a:cxn>
                      <a:cxn ang="0">
                        <a:pos x="3382" y="202"/>
                      </a:cxn>
                      <a:cxn ang="0">
                        <a:pos x="3498" y="254"/>
                      </a:cxn>
                      <a:cxn ang="0">
                        <a:pos x="3608" y="312"/>
                      </a:cxn>
                      <a:cxn ang="0">
                        <a:pos x="3716" y="374"/>
                      </a:cxn>
                      <a:cxn ang="0">
                        <a:pos x="3822" y="440"/>
                      </a:cxn>
                      <a:cxn ang="0">
                        <a:pos x="3922" y="512"/>
                      </a:cxn>
                      <a:cxn ang="0">
                        <a:pos x="4020" y="590"/>
                      </a:cxn>
                      <a:cxn ang="0">
                        <a:pos x="4114" y="670"/>
                      </a:cxn>
                      <a:cxn ang="0">
                        <a:pos x="4204" y="756"/>
                      </a:cxn>
                      <a:cxn ang="0">
                        <a:pos x="4246" y="800"/>
                      </a:cxn>
                      <a:cxn ang="0">
                        <a:pos x="4330" y="892"/>
                      </a:cxn>
                      <a:cxn ang="0">
                        <a:pos x="4410" y="988"/>
                      </a:cxn>
                      <a:cxn ang="0">
                        <a:pos x="4484" y="1086"/>
                      </a:cxn>
                      <a:cxn ang="0">
                        <a:pos x="4552" y="1190"/>
                      </a:cxn>
                      <a:cxn ang="0">
                        <a:pos x="4618" y="1296"/>
                      </a:cxn>
                      <a:cxn ang="0">
                        <a:pos x="4678" y="1406"/>
                      </a:cxn>
                      <a:cxn ang="0">
                        <a:pos x="4732" y="1518"/>
                      </a:cxn>
                      <a:cxn ang="0">
                        <a:pos x="0" y="1576"/>
                      </a:cxn>
                    </a:cxnLst>
                    <a:rect l="0" t="0" r="r" b="b"/>
                    <a:pathLst>
                      <a:path w="4756" h="1576">
                        <a:moveTo>
                          <a:pt x="0" y="1576"/>
                        </a:moveTo>
                        <a:lnTo>
                          <a:pt x="0" y="1576"/>
                        </a:lnTo>
                        <a:lnTo>
                          <a:pt x="24" y="1518"/>
                        </a:lnTo>
                        <a:lnTo>
                          <a:pt x="50" y="1462"/>
                        </a:lnTo>
                        <a:lnTo>
                          <a:pt x="78" y="1406"/>
                        </a:lnTo>
                        <a:lnTo>
                          <a:pt x="108" y="1350"/>
                        </a:lnTo>
                        <a:lnTo>
                          <a:pt x="138" y="1296"/>
                        </a:lnTo>
                        <a:lnTo>
                          <a:pt x="170" y="1242"/>
                        </a:lnTo>
                        <a:lnTo>
                          <a:pt x="204" y="1190"/>
                        </a:lnTo>
                        <a:lnTo>
                          <a:pt x="238" y="1138"/>
                        </a:lnTo>
                        <a:lnTo>
                          <a:pt x="272" y="1086"/>
                        </a:lnTo>
                        <a:lnTo>
                          <a:pt x="310" y="1036"/>
                        </a:lnTo>
                        <a:lnTo>
                          <a:pt x="348" y="988"/>
                        </a:lnTo>
                        <a:lnTo>
                          <a:pt x="386" y="940"/>
                        </a:lnTo>
                        <a:lnTo>
                          <a:pt x="426" y="892"/>
                        </a:lnTo>
                        <a:lnTo>
                          <a:pt x="468" y="846"/>
                        </a:lnTo>
                        <a:lnTo>
                          <a:pt x="510" y="800"/>
                        </a:lnTo>
                        <a:lnTo>
                          <a:pt x="552" y="756"/>
                        </a:lnTo>
                        <a:lnTo>
                          <a:pt x="552" y="756"/>
                        </a:lnTo>
                        <a:lnTo>
                          <a:pt x="596" y="712"/>
                        </a:lnTo>
                        <a:lnTo>
                          <a:pt x="642" y="670"/>
                        </a:lnTo>
                        <a:lnTo>
                          <a:pt x="688" y="630"/>
                        </a:lnTo>
                        <a:lnTo>
                          <a:pt x="736" y="590"/>
                        </a:lnTo>
                        <a:lnTo>
                          <a:pt x="784" y="550"/>
                        </a:lnTo>
                        <a:lnTo>
                          <a:pt x="834" y="512"/>
                        </a:lnTo>
                        <a:lnTo>
                          <a:pt x="884" y="476"/>
                        </a:lnTo>
                        <a:lnTo>
                          <a:pt x="934" y="440"/>
                        </a:lnTo>
                        <a:lnTo>
                          <a:pt x="986" y="406"/>
                        </a:lnTo>
                        <a:lnTo>
                          <a:pt x="1040" y="374"/>
                        </a:lnTo>
                        <a:lnTo>
                          <a:pt x="1092" y="342"/>
                        </a:lnTo>
                        <a:lnTo>
                          <a:pt x="1148" y="312"/>
                        </a:lnTo>
                        <a:lnTo>
                          <a:pt x="1202" y="282"/>
                        </a:lnTo>
                        <a:lnTo>
                          <a:pt x="1258" y="254"/>
                        </a:lnTo>
                        <a:lnTo>
                          <a:pt x="1316" y="228"/>
                        </a:lnTo>
                        <a:lnTo>
                          <a:pt x="1374" y="202"/>
                        </a:lnTo>
                        <a:lnTo>
                          <a:pt x="1374" y="202"/>
                        </a:lnTo>
                        <a:lnTo>
                          <a:pt x="1432" y="178"/>
                        </a:lnTo>
                        <a:lnTo>
                          <a:pt x="1490" y="156"/>
                        </a:lnTo>
                        <a:lnTo>
                          <a:pt x="1550" y="136"/>
                        </a:lnTo>
                        <a:lnTo>
                          <a:pt x="1610" y="116"/>
                        </a:lnTo>
                        <a:lnTo>
                          <a:pt x="1672" y="98"/>
                        </a:lnTo>
                        <a:lnTo>
                          <a:pt x="1732" y="80"/>
                        </a:lnTo>
                        <a:lnTo>
                          <a:pt x="1794" y="66"/>
                        </a:lnTo>
                        <a:lnTo>
                          <a:pt x="1858" y="52"/>
                        </a:lnTo>
                        <a:lnTo>
                          <a:pt x="1922" y="40"/>
                        </a:lnTo>
                        <a:lnTo>
                          <a:pt x="1984" y="30"/>
                        </a:lnTo>
                        <a:lnTo>
                          <a:pt x="2050" y="20"/>
                        </a:lnTo>
                        <a:lnTo>
                          <a:pt x="2114" y="12"/>
                        </a:lnTo>
                        <a:lnTo>
                          <a:pt x="2180" y="8"/>
                        </a:lnTo>
                        <a:lnTo>
                          <a:pt x="2246" y="2"/>
                        </a:lnTo>
                        <a:lnTo>
                          <a:pt x="2312" y="0"/>
                        </a:lnTo>
                        <a:lnTo>
                          <a:pt x="2378" y="0"/>
                        </a:lnTo>
                        <a:lnTo>
                          <a:pt x="2378" y="0"/>
                        </a:lnTo>
                        <a:lnTo>
                          <a:pt x="2444" y="0"/>
                        </a:lnTo>
                        <a:lnTo>
                          <a:pt x="2510" y="2"/>
                        </a:lnTo>
                        <a:lnTo>
                          <a:pt x="2576" y="8"/>
                        </a:lnTo>
                        <a:lnTo>
                          <a:pt x="2642" y="12"/>
                        </a:lnTo>
                        <a:lnTo>
                          <a:pt x="2706" y="20"/>
                        </a:lnTo>
                        <a:lnTo>
                          <a:pt x="2772" y="30"/>
                        </a:lnTo>
                        <a:lnTo>
                          <a:pt x="2834" y="40"/>
                        </a:lnTo>
                        <a:lnTo>
                          <a:pt x="2898" y="52"/>
                        </a:lnTo>
                        <a:lnTo>
                          <a:pt x="2962" y="66"/>
                        </a:lnTo>
                        <a:lnTo>
                          <a:pt x="3024" y="80"/>
                        </a:lnTo>
                        <a:lnTo>
                          <a:pt x="3084" y="98"/>
                        </a:lnTo>
                        <a:lnTo>
                          <a:pt x="3146" y="116"/>
                        </a:lnTo>
                        <a:lnTo>
                          <a:pt x="3206" y="136"/>
                        </a:lnTo>
                        <a:lnTo>
                          <a:pt x="3266" y="156"/>
                        </a:lnTo>
                        <a:lnTo>
                          <a:pt x="3324" y="178"/>
                        </a:lnTo>
                        <a:lnTo>
                          <a:pt x="3382" y="202"/>
                        </a:lnTo>
                        <a:lnTo>
                          <a:pt x="3382" y="202"/>
                        </a:lnTo>
                        <a:lnTo>
                          <a:pt x="3440" y="228"/>
                        </a:lnTo>
                        <a:lnTo>
                          <a:pt x="3498" y="254"/>
                        </a:lnTo>
                        <a:lnTo>
                          <a:pt x="3554" y="282"/>
                        </a:lnTo>
                        <a:lnTo>
                          <a:pt x="3608" y="312"/>
                        </a:lnTo>
                        <a:lnTo>
                          <a:pt x="3664" y="342"/>
                        </a:lnTo>
                        <a:lnTo>
                          <a:pt x="3716" y="374"/>
                        </a:lnTo>
                        <a:lnTo>
                          <a:pt x="3770" y="406"/>
                        </a:lnTo>
                        <a:lnTo>
                          <a:pt x="3822" y="440"/>
                        </a:lnTo>
                        <a:lnTo>
                          <a:pt x="3872" y="476"/>
                        </a:lnTo>
                        <a:lnTo>
                          <a:pt x="3922" y="512"/>
                        </a:lnTo>
                        <a:lnTo>
                          <a:pt x="3972" y="550"/>
                        </a:lnTo>
                        <a:lnTo>
                          <a:pt x="4020" y="590"/>
                        </a:lnTo>
                        <a:lnTo>
                          <a:pt x="4068" y="630"/>
                        </a:lnTo>
                        <a:lnTo>
                          <a:pt x="4114" y="670"/>
                        </a:lnTo>
                        <a:lnTo>
                          <a:pt x="4160" y="712"/>
                        </a:lnTo>
                        <a:lnTo>
                          <a:pt x="4204" y="756"/>
                        </a:lnTo>
                        <a:lnTo>
                          <a:pt x="4204" y="756"/>
                        </a:lnTo>
                        <a:lnTo>
                          <a:pt x="4246" y="800"/>
                        </a:lnTo>
                        <a:lnTo>
                          <a:pt x="4288" y="846"/>
                        </a:lnTo>
                        <a:lnTo>
                          <a:pt x="4330" y="892"/>
                        </a:lnTo>
                        <a:lnTo>
                          <a:pt x="4370" y="940"/>
                        </a:lnTo>
                        <a:lnTo>
                          <a:pt x="4410" y="988"/>
                        </a:lnTo>
                        <a:lnTo>
                          <a:pt x="4446" y="1036"/>
                        </a:lnTo>
                        <a:lnTo>
                          <a:pt x="4484" y="1086"/>
                        </a:lnTo>
                        <a:lnTo>
                          <a:pt x="4518" y="1138"/>
                        </a:lnTo>
                        <a:lnTo>
                          <a:pt x="4552" y="1190"/>
                        </a:lnTo>
                        <a:lnTo>
                          <a:pt x="4586" y="1242"/>
                        </a:lnTo>
                        <a:lnTo>
                          <a:pt x="4618" y="1296"/>
                        </a:lnTo>
                        <a:lnTo>
                          <a:pt x="4648" y="1350"/>
                        </a:lnTo>
                        <a:lnTo>
                          <a:pt x="4678" y="1406"/>
                        </a:lnTo>
                        <a:lnTo>
                          <a:pt x="4706" y="1462"/>
                        </a:lnTo>
                        <a:lnTo>
                          <a:pt x="4732" y="1518"/>
                        </a:lnTo>
                        <a:lnTo>
                          <a:pt x="4756" y="1576"/>
                        </a:lnTo>
                        <a:lnTo>
                          <a:pt x="0" y="1576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chemeClr val="bg1">
                          <a:alpha val="75000"/>
                        </a:schemeClr>
                      </a:gs>
                      <a:gs pos="100000">
                        <a:schemeClr val="bg1">
                          <a:gamma/>
                          <a:tint val="0"/>
                          <a:invGamma/>
                          <a:alpha val="0"/>
                        </a:schemeClr>
                      </a:gs>
                    </a:gsLst>
                    <a:lin ang="5400000" scaled="1"/>
                  </a:gradFill>
                  <a:ln w="9525" cap="flat" cmpd="sng">
                    <a:noFill/>
                    <a:prstDash val="solid"/>
                    <a:rou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CN" altLang="en-US" b="0">
                      <a:solidFill>
                        <a:srgbClr val="002060"/>
                      </a:solidFill>
                    </a:endParaRPr>
                  </a:p>
                </p:txBody>
              </p:sp>
            </p:grpSp>
          </p:grpSp>
          <p:sp>
            <p:nvSpPr>
              <p:cNvPr id="157" name="Oval 57"/>
              <p:cNvSpPr>
                <a:spLocks noChangeArrowheads="1"/>
              </p:cNvSpPr>
              <p:nvPr/>
            </p:nvSpPr>
            <p:spPr bwMode="auto">
              <a:xfrm>
                <a:off x="9799651" y="2798037"/>
                <a:ext cx="72710" cy="65529"/>
              </a:xfrm>
              <a:prstGeom prst="ellipse">
                <a:avLst/>
              </a:prstGeom>
              <a:gradFill rotWithShape="1">
                <a:gsLst>
                  <a:gs pos="0">
                    <a:schemeClr val="bg1"/>
                  </a:gs>
                  <a:gs pos="100000">
                    <a:srgbClr val="67ABF5"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none" anchor="ctr"/>
              <a:lstStyle/>
              <a:p>
                <a:endParaRPr lang="zh-CN" altLang="en-US" b="0">
                  <a:solidFill>
                    <a:srgbClr val="002060"/>
                  </a:solidFill>
                </a:endParaRPr>
              </a:p>
            </p:txBody>
          </p:sp>
        </p:grpSp>
      </p:grpSp>
      <p:grpSp>
        <p:nvGrpSpPr>
          <p:cNvPr id="162" name="组合 161"/>
          <p:cNvGrpSpPr/>
          <p:nvPr/>
        </p:nvGrpSpPr>
        <p:grpSpPr>
          <a:xfrm>
            <a:off x="4025662" y="5984115"/>
            <a:ext cx="5900656" cy="435247"/>
            <a:chOff x="2994392" y="1577185"/>
            <a:chExt cx="5900656" cy="435247"/>
          </a:xfrm>
        </p:grpSpPr>
        <p:sp>
          <p:nvSpPr>
            <p:cNvPr id="163" name="矩形 162"/>
            <p:cNvSpPr/>
            <p:nvPr/>
          </p:nvSpPr>
          <p:spPr>
            <a:xfrm>
              <a:off x="3332336" y="1577185"/>
              <a:ext cx="5562712" cy="435247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 lvl="0" defTabSz="457200">
                <a:lnSpc>
                  <a:spcPct val="120000"/>
                </a:lnSpc>
                <a:defRPr/>
              </a:pPr>
              <a:r>
                <a:rPr lang="zh-CN" altLang="en-US" sz="2000" dirty="0">
                  <a:solidFill>
                    <a:srgbClr val="002060"/>
                  </a:solidFill>
                  <a:cs typeface="Times New Roman" panose="02020603050405020304" pitchFamily="18" charset="0"/>
                  <a:sym typeface="字魂105号-简雅黑" panose="00000500000000000000" pitchFamily="2" charset="-122"/>
                </a:rPr>
                <a:t>可借助防火墙</a:t>
              </a:r>
              <a:r>
                <a:rPr lang="en-US" altLang="zh-CN" sz="2000" dirty="0">
                  <a:solidFill>
                    <a:srgbClr val="002060"/>
                  </a:solidFill>
                  <a:cs typeface="Times New Roman" panose="02020603050405020304" pitchFamily="18" charset="0"/>
                  <a:sym typeface="字魂105号-简雅黑" panose="00000500000000000000" pitchFamily="2" charset="-122"/>
                </a:rPr>
                <a:t>/IDS/VPN</a:t>
              </a:r>
              <a:r>
                <a:rPr lang="zh-CN" altLang="en-US" sz="2000" dirty="0">
                  <a:solidFill>
                    <a:srgbClr val="002060"/>
                  </a:solidFill>
                  <a:cs typeface="Times New Roman" panose="02020603050405020304" pitchFamily="18" charset="0"/>
                  <a:sym typeface="字魂105号-简雅黑" panose="00000500000000000000" pitchFamily="2" charset="-122"/>
                </a:rPr>
                <a:t>等边界防护设备进行防护。</a:t>
              </a:r>
              <a:endParaRPr lang="zh-CN" altLang="en-US" sz="2000" dirty="0">
                <a:solidFill>
                  <a:srgbClr val="002060"/>
                </a:solidFill>
                <a:cs typeface="Times New Roman" panose="02020603050405020304" pitchFamily="18" charset="0"/>
                <a:sym typeface="字魂105号-简雅黑" panose="00000500000000000000" pitchFamily="2" charset="-122"/>
              </a:endParaRPr>
            </a:p>
          </p:txBody>
        </p:sp>
        <p:grpSp>
          <p:nvGrpSpPr>
            <p:cNvPr id="164" name="组合 163"/>
            <p:cNvGrpSpPr/>
            <p:nvPr/>
          </p:nvGrpSpPr>
          <p:grpSpPr>
            <a:xfrm>
              <a:off x="2994392" y="1682776"/>
              <a:ext cx="264745" cy="302955"/>
              <a:chOff x="9653234" y="2771751"/>
              <a:chExt cx="349200" cy="399600"/>
            </a:xfrm>
          </p:grpSpPr>
          <p:grpSp>
            <p:nvGrpSpPr>
              <p:cNvPr id="165" name="Group 58"/>
              <p:cNvGrpSpPr/>
              <p:nvPr/>
            </p:nvGrpSpPr>
            <p:grpSpPr bwMode="auto">
              <a:xfrm>
                <a:off x="9653234" y="2771751"/>
                <a:ext cx="349200" cy="399600"/>
                <a:chOff x="3061" y="-879"/>
                <a:chExt cx="614" cy="702"/>
              </a:xfrm>
            </p:grpSpPr>
            <p:sp>
              <p:nvSpPr>
                <p:cNvPr id="167" name="Oval 59"/>
                <p:cNvSpPr>
                  <a:spLocks noChangeArrowheads="1"/>
                </p:cNvSpPr>
                <p:nvPr/>
              </p:nvSpPr>
              <p:spPr bwMode="auto">
                <a:xfrm>
                  <a:off x="3061" y="-380"/>
                  <a:ext cx="590" cy="203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tx1">
                        <a:alpha val="50000"/>
                      </a:schemeClr>
                    </a:gs>
                    <a:gs pos="100000">
                      <a:schemeClr val="tx1">
                        <a:gamma/>
                        <a:shade val="46275"/>
                        <a:invGamma/>
                        <a:alpha val="0"/>
                      </a:schemeClr>
                    </a:gs>
                  </a:gsLst>
                  <a:path path="shape">
                    <a:fillToRect l="50000" t="50000" r="50000" b="50000"/>
                  </a:path>
                </a:gradFill>
                <a:ln w="31750" cap="rnd" algn="ctr">
                  <a:noFill/>
                  <a:prstDash val="sysDot"/>
                  <a:rou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 b="0">
                    <a:solidFill>
                      <a:srgbClr val="002060"/>
                    </a:solidFill>
                  </a:endParaRPr>
                </a:p>
              </p:txBody>
            </p:sp>
            <p:grpSp>
              <p:nvGrpSpPr>
                <p:cNvPr id="168" name="Group 60"/>
                <p:cNvGrpSpPr/>
                <p:nvPr/>
              </p:nvGrpSpPr>
              <p:grpSpPr bwMode="auto">
                <a:xfrm>
                  <a:off x="3062" y="-879"/>
                  <a:ext cx="613" cy="613"/>
                  <a:chOff x="2335" y="1139"/>
                  <a:chExt cx="1089" cy="1089"/>
                </a:xfrm>
              </p:grpSpPr>
              <p:sp>
                <p:nvSpPr>
                  <p:cNvPr id="169" name="Oval 61"/>
                  <p:cNvSpPr>
                    <a:spLocks noChangeArrowheads="1"/>
                  </p:cNvSpPr>
                  <p:nvPr/>
                </p:nvSpPr>
                <p:spPr bwMode="auto">
                  <a:xfrm>
                    <a:off x="2335" y="1139"/>
                    <a:ext cx="1089" cy="1089"/>
                  </a:xfrm>
                  <a:prstGeom prst="ellipse">
                    <a:avLst/>
                  </a:prstGeom>
                  <a:solidFill>
                    <a:schemeClr val="accent4">
                      <a:lumMod val="75000"/>
                    </a:scheme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 b="0">
                      <a:solidFill>
                        <a:srgbClr val="002060"/>
                      </a:solidFill>
                    </a:endParaRPr>
                  </a:p>
                </p:txBody>
              </p:sp>
              <p:sp>
                <p:nvSpPr>
                  <p:cNvPr id="170" name="Freeform 63"/>
                  <p:cNvSpPr/>
                  <p:nvPr/>
                </p:nvSpPr>
                <p:spPr bwMode="auto">
                  <a:xfrm>
                    <a:off x="2419" y="1169"/>
                    <a:ext cx="917" cy="297"/>
                  </a:xfrm>
                  <a:custGeom>
                    <a:avLst/>
                    <a:gdLst/>
                    <a:ahLst/>
                    <a:cxnLst>
                      <a:cxn ang="0">
                        <a:pos x="0" y="1576"/>
                      </a:cxn>
                      <a:cxn ang="0">
                        <a:pos x="50" y="1462"/>
                      </a:cxn>
                      <a:cxn ang="0">
                        <a:pos x="108" y="1350"/>
                      </a:cxn>
                      <a:cxn ang="0">
                        <a:pos x="170" y="1242"/>
                      </a:cxn>
                      <a:cxn ang="0">
                        <a:pos x="238" y="1138"/>
                      </a:cxn>
                      <a:cxn ang="0">
                        <a:pos x="310" y="1036"/>
                      </a:cxn>
                      <a:cxn ang="0">
                        <a:pos x="386" y="940"/>
                      </a:cxn>
                      <a:cxn ang="0">
                        <a:pos x="468" y="846"/>
                      </a:cxn>
                      <a:cxn ang="0">
                        <a:pos x="552" y="756"/>
                      </a:cxn>
                      <a:cxn ang="0">
                        <a:pos x="596" y="712"/>
                      </a:cxn>
                      <a:cxn ang="0">
                        <a:pos x="688" y="630"/>
                      </a:cxn>
                      <a:cxn ang="0">
                        <a:pos x="784" y="550"/>
                      </a:cxn>
                      <a:cxn ang="0">
                        <a:pos x="884" y="476"/>
                      </a:cxn>
                      <a:cxn ang="0">
                        <a:pos x="986" y="406"/>
                      </a:cxn>
                      <a:cxn ang="0">
                        <a:pos x="1092" y="342"/>
                      </a:cxn>
                      <a:cxn ang="0">
                        <a:pos x="1202" y="282"/>
                      </a:cxn>
                      <a:cxn ang="0">
                        <a:pos x="1316" y="228"/>
                      </a:cxn>
                      <a:cxn ang="0">
                        <a:pos x="1374" y="202"/>
                      </a:cxn>
                      <a:cxn ang="0">
                        <a:pos x="1490" y="156"/>
                      </a:cxn>
                      <a:cxn ang="0">
                        <a:pos x="1610" y="116"/>
                      </a:cxn>
                      <a:cxn ang="0">
                        <a:pos x="1732" y="80"/>
                      </a:cxn>
                      <a:cxn ang="0">
                        <a:pos x="1858" y="52"/>
                      </a:cxn>
                      <a:cxn ang="0">
                        <a:pos x="1984" y="30"/>
                      </a:cxn>
                      <a:cxn ang="0">
                        <a:pos x="2114" y="12"/>
                      </a:cxn>
                      <a:cxn ang="0">
                        <a:pos x="2246" y="2"/>
                      </a:cxn>
                      <a:cxn ang="0">
                        <a:pos x="2378" y="0"/>
                      </a:cxn>
                      <a:cxn ang="0">
                        <a:pos x="2444" y="0"/>
                      </a:cxn>
                      <a:cxn ang="0">
                        <a:pos x="2576" y="8"/>
                      </a:cxn>
                      <a:cxn ang="0">
                        <a:pos x="2706" y="20"/>
                      </a:cxn>
                      <a:cxn ang="0">
                        <a:pos x="2834" y="40"/>
                      </a:cxn>
                      <a:cxn ang="0">
                        <a:pos x="2962" y="66"/>
                      </a:cxn>
                      <a:cxn ang="0">
                        <a:pos x="3084" y="98"/>
                      </a:cxn>
                      <a:cxn ang="0">
                        <a:pos x="3206" y="136"/>
                      </a:cxn>
                      <a:cxn ang="0">
                        <a:pos x="3324" y="178"/>
                      </a:cxn>
                      <a:cxn ang="0">
                        <a:pos x="3382" y="202"/>
                      </a:cxn>
                      <a:cxn ang="0">
                        <a:pos x="3498" y="254"/>
                      </a:cxn>
                      <a:cxn ang="0">
                        <a:pos x="3608" y="312"/>
                      </a:cxn>
                      <a:cxn ang="0">
                        <a:pos x="3716" y="374"/>
                      </a:cxn>
                      <a:cxn ang="0">
                        <a:pos x="3822" y="440"/>
                      </a:cxn>
                      <a:cxn ang="0">
                        <a:pos x="3922" y="512"/>
                      </a:cxn>
                      <a:cxn ang="0">
                        <a:pos x="4020" y="590"/>
                      </a:cxn>
                      <a:cxn ang="0">
                        <a:pos x="4114" y="670"/>
                      </a:cxn>
                      <a:cxn ang="0">
                        <a:pos x="4204" y="756"/>
                      </a:cxn>
                      <a:cxn ang="0">
                        <a:pos x="4246" y="800"/>
                      </a:cxn>
                      <a:cxn ang="0">
                        <a:pos x="4330" y="892"/>
                      </a:cxn>
                      <a:cxn ang="0">
                        <a:pos x="4410" y="988"/>
                      </a:cxn>
                      <a:cxn ang="0">
                        <a:pos x="4484" y="1086"/>
                      </a:cxn>
                      <a:cxn ang="0">
                        <a:pos x="4552" y="1190"/>
                      </a:cxn>
                      <a:cxn ang="0">
                        <a:pos x="4618" y="1296"/>
                      </a:cxn>
                      <a:cxn ang="0">
                        <a:pos x="4678" y="1406"/>
                      </a:cxn>
                      <a:cxn ang="0">
                        <a:pos x="4732" y="1518"/>
                      </a:cxn>
                      <a:cxn ang="0">
                        <a:pos x="0" y="1576"/>
                      </a:cxn>
                    </a:cxnLst>
                    <a:rect l="0" t="0" r="r" b="b"/>
                    <a:pathLst>
                      <a:path w="4756" h="1576">
                        <a:moveTo>
                          <a:pt x="0" y="1576"/>
                        </a:moveTo>
                        <a:lnTo>
                          <a:pt x="0" y="1576"/>
                        </a:lnTo>
                        <a:lnTo>
                          <a:pt x="24" y="1518"/>
                        </a:lnTo>
                        <a:lnTo>
                          <a:pt x="50" y="1462"/>
                        </a:lnTo>
                        <a:lnTo>
                          <a:pt x="78" y="1406"/>
                        </a:lnTo>
                        <a:lnTo>
                          <a:pt x="108" y="1350"/>
                        </a:lnTo>
                        <a:lnTo>
                          <a:pt x="138" y="1296"/>
                        </a:lnTo>
                        <a:lnTo>
                          <a:pt x="170" y="1242"/>
                        </a:lnTo>
                        <a:lnTo>
                          <a:pt x="204" y="1190"/>
                        </a:lnTo>
                        <a:lnTo>
                          <a:pt x="238" y="1138"/>
                        </a:lnTo>
                        <a:lnTo>
                          <a:pt x="272" y="1086"/>
                        </a:lnTo>
                        <a:lnTo>
                          <a:pt x="310" y="1036"/>
                        </a:lnTo>
                        <a:lnTo>
                          <a:pt x="348" y="988"/>
                        </a:lnTo>
                        <a:lnTo>
                          <a:pt x="386" y="940"/>
                        </a:lnTo>
                        <a:lnTo>
                          <a:pt x="426" y="892"/>
                        </a:lnTo>
                        <a:lnTo>
                          <a:pt x="468" y="846"/>
                        </a:lnTo>
                        <a:lnTo>
                          <a:pt x="510" y="800"/>
                        </a:lnTo>
                        <a:lnTo>
                          <a:pt x="552" y="756"/>
                        </a:lnTo>
                        <a:lnTo>
                          <a:pt x="552" y="756"/>
                        </a:lnTo>
                        <a:lnTo>
                          <a:pt x="596" y="712"/>
                        </a:lnTo>
                        <a:lnTo>
                          <a:pt x="642" y="670"/>
                        </a:lnTo>
                        <a:lnTo>
                          <a:pt x="688" y="630"/>
                        </a:lnTo>
                        <a:lnTo>
                          <a:pt x="736" y="590"/>
                        </a:lnTo>
                        <a:lnTo>
                          <a:pt x="784" y="550"/>
                        </a:lnTo>
                        <a:lnTo>
                          <a:pt x="834" y="512"/>
                        </a:lnTo>
                        <a:lnTo>
                          <a:pt x="884" y="476"/>
                        </a:lnTo>
                        <a:lnTo>
                          <a:pt x="934" y="440"/>
                        </a:lnTo>
                        <a:lnTo>
                          <a:pt x="986" y="406"/>
                        </a:lnTo>
                        <a:lnTo>
                          <a:pt x="1040" y="374"/>
                        </a:lnTo>
                        <a:lnTo>
                          <a:pt x="1092" y="342"/>
                        </a:lnTo>
                        <a:lnTo>
                          <a:pt x="1148" y="312"/>
                        </a:lnTo>
                        <a:lnTo>
                          <a:pt x="1202" y="282"/>
                        </a:lnTo>
                        <a:lnTo>
                          <a:pt x="1258" y="254"/>
                        </a:lnTo>
                        <a:lnTo>
                          <a:pt x="1316" y="228"/>
                        </a:lnTo>
                        <a:lnTo>
                          <a:pt x="1374" y="202"/>
                        </a:lnTo>
                        <a:lnTo>
                          <a:pt x="1374" y="202"/>
                        </a:lnTo>
                        <a:lnTo>
                          <a:pt x="1432" y="178"/>
                        </a:lnTo>
                        <a:lnTo>
                          <a:pt x="1490" y="156"/>
                        </a:lnTo>
                        <a:lnTo>
                          <a:pt x="1550" y="136"/>
                        </a:lnTo>
                        <a:lnTo>
                          <a:pt x="1610" y="116"/>
                        </a:lnTo>
                        <a:lnTo>
                          <a:pt x="1672" y="98"/>
                        </a:lnTo>
                        <a:lnTo>
                          <a:pt x="1732" y="80"/>
                        </a:lnTo>
                        <a:lnTo>
                          <a:pt x="1794" y="66"/>
                        </a:lnTo>
                        <a:lnTo>
                          <a:pt x="1858" y="52"/>
                        </a:lnTo>
                        <a:lnTo>
                          <a:pt x="1922" y="40"/>
                        </a:lnTo>
                        <a:lnTo>
                          <a:pt x="1984" y="30"/>
                        </a:lnTo>
                        <a:lnTo>
                          <a:pt x="2050" y="20"/>
                        </a:lnTo>
                        <a:lnTo>
                          <a:pt x="2114" y="12"/>
                        </a:lnTo>
                        <a:lnTo>
                          <a:pt x="2180" y="8"/>
                        </a:lnTo>
                        <a:lnTo>
                          <a:pt x="2246" y="2"/>
                        </a:lnTo>
                        <a:lnTo>
                          <a:pt x="2312" y="0"/>
                        </a:lnTo>
                        <a:lnTo>
                          <a:pt x="2378" y="0"/>
                        </a:lnTo>
                        <a:lnTo>
                          <a:pt x="2378" y="0"/>
                        </a:lnTo>
                        <a:lnTo>
                          <a:pt x="2444" y="0"/>
                        </a:lnTo>
                        <a:lnTo>
                          <a:pt x="2510" y="2"/>
                        </a:lnTo>
                        <a:lnTo>
                          <a:pt x="2576" y="8"/>
                        </a:lnTo>
                        <a:lnTo>
                          <a:pt x="2642" y="12"/>
                        </a:lnTo>
                        <a:lnTo>
                          <a:pt x="2706" y="20"/>
                        </a:lnTo>
                        <a:lnTo>
                          <a:pt x="2772" y="30"/>
                        </a:lnTo>
                        <a:lnTo>
                          <a:pt x="2834" y="40"/>
                        </a:lnTo>
                        <a:lnTo>
                          <a:pt x="2898" y="52"/>
                        </a:lnTo>
                        <a:lnTo>
                          <a:pt x="2962" y="66"/>
                        </a:lnTo>
                        <a:lnTo>
                          <a:pt x="3024" y="80"/>
                        </a:lnTo>
                        <a:lnTo>
                          <a:pt x="3084" y="98"/>
                        </a:lnTo>
                        <a:lnTo>
                          <a:pt x="3146" y="116"/>
                        </a:lnTo>
                        <a:lnTo>
                          <a:pt x="3206" y="136"/>
                        </a:lnTo>
                        <a:lnTo>
                          <a:pt x="3266" y="156"/>
                        </a:lnTo>
                        <a:lnTo>
                          <a:pt x="3324" y="178"/>
                        </a:lnTo>
                        <a:lnTo>
                          <a:pt x="3382" y="202"/>
                        </a:lnTo>
                        <a:lnTo>
                          <a:pt x="3382" y="202"/>
                        </a:lnTo>
                        <a:lnTo>
                          <a:pt x="3440" y="228"/>
                        </a:lnTo>
                        <a:lnTo>
                          <a:pt x="3498" y="254"/>
                        </a:lnTo>
                        <a:lnTo>
                          <a:pt x="3554" y="282"/>
                        </a:lnTo>
                        <a:lnTo>
                          <a:pt x="3608" y="312"/>
                        </a:lnTo>
                        <a:lnTo>
                          <a:pt x="3664" y="342"/>
                        </a:lnTo>
                        <a:lnTo>
                          <a:pt x="3716" y="374"/>
                        </a:lnTo>
                        <a:lnTo>
                          <a:pt x="3770" y="406"/>
                        </a:lnTo>
                        <a:lnTo>
                          <a:pt x="3822" y="440"/>
                        </a:lnTo>
                        <a:lnTo>
                          <a:pt x="3872" y="476"/>
                        </a:lnTo>
                        <a:lnTo>
                          <a:pt x="3922" y="512"/>
                        </a:lnTo>
                        <a:lnTo>
                          <a:pt x="3972" y="550"/>
                        </a:lnTo>
                        <a:lnTo>
                          <a:pt x="4020" y="590"/>
                        </a:lnTo>
                        <a:lnTo>
                          <a:pt x="4068" y="630"/>
                        </a:lnTo>
                        <a:lnTo>
                          <a:pt x="4114" y="670"/>
                        </a:lnTo>
                        <a:lnTo>
                          <a:pt x="4160" y="712"/>
                        </a:lnTo>
                        <a:lnTo>
                          <a:pt x="4204" y="756"/>
                        </a:lnTo>
                        <a:lnTo>
                          <a:pt x="4204" y="756"/>
                        </a:lnTo>
                        <a:lnTo>
                          <a:pt x="4246" y="800"/>
                        </a:lnTo>
                        <a:lnTo>
                          <a:pt x="4288" y="846"/>
                        </a:lnTo>
                        <a:lnTo>
                          <a:pt x="4330" y="892"/>
                        </a:lnTo>
                        <a:lnTo>
                          <a:pt x="4370" y="940"/>
                        </a:lnTo>
                        <a:lnTo>
                          <a:pt x="4410" y="988"/>
                        </a:lnTo>
                        <a:lnTo>
                          <a:pt x="4446" y="1036"/>
                        </a:lnTo>
                        <a:lnTo>
                          <a:pt x="4484" y="1086"/>
                        </a:lnTo>
                        <a:lnTo>
                          <a:pt x="4518" y="1138"/>
                        </a:lnTo>
                        <a:lnTo>
                          <a:pt x="4552" y="1190"/>
                        </a:lnTo>
                        <a:lnTo>
                          <a:pt x="4586" y="1242"/>
                        </a:lnTo>
                        <a:lnTo>
                          <a:pt x="4618" y="1296"/>
                        </a:lnTo>
                        <a:lnTo>
                          <a:pt x="4648" y="1350"/>
                        </a:lnTo>
                        <a:lnTo>
                          <a:pt x="4678" y="1406"/>
                        </a:lnTo>
                        <a:lnTo>
                          <a:pt x="4706" y="1462"/>
                        </a:lnTo>
                        <a:lnTo>
                          <a:pt x="4732" y="1518"/>
                        </a:lnTo>
                        <a:lnTo>
                          <a:pt x="4756" y="1576"/>
                        </a:lnTo>
                        <a:lnTo>
                          <a:pt x="0" y="1576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chemeClr val="bg1">
                          <a:alpha val="75000"/>
                        </a:schemeClr>
                      </a:gs>
                      <a:gs pos="100000">
                        <a:schemeClr val="bg1">
                          <a:gamma/>
                          <a:tint val="0"/>
                          <a:invGamma/>
                          <a:alpha val="0"/>
                        </a:schemeClr>
                      </a:gs>
                    </a:gsLst>
                    <a:lin ang="5400000" scaled="1"/>
                  </a:gradFill>
                  <a:ln w="9525" cap="flat" cmpd="sng">
                    <a:noFill/>
                    <a:prstDash val="solid"/>
                    <a:rou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CN" altLang="en-US" b="0">
                      <a:solidFill>
                        <a:srgbClr val="002060"/>
                      </a:solidFill>
                    </a:endParaRPr>
                  </a:p>
                </p:txBody>
              </p:sp>
            </p:grpSp>
          </p:grpSp>
          <p:sp>
            <p:nvSpPr>
              <p:cNvPr id="166" name="Oval 57"/>
              <p:cNvSpPr>
                <a:spLocks noChangeArrowheads="1"/>
              </p:cNvSpPr>
              <p:nvPr/>
            </p:nvSpPr>
            <p:spPr bwMode="auto">
              <a:xfrm>
                <a:off x="9799651" y="2798037"/>
                <a:ext cx="72710" cy="65529"/>
              </a:xfrm>
              <a:prstGeom prst="ellipse">
                <a:avLst/>
              </a:prstGeom>
              <a:gradFill rotWithShape="1">
                <a:gsLst>
                  <a:gs pos="0">
                    <a:schemeClr val="bg1"/>
                  </a:gs>
                  <a:gs pos="100000">
                    <a:srgbClr val="67ABF5"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none" anchor="ctr"/>
              <a:lstStyle/>
              <a:p>
                <a:endParaRPr lang="zh-CN" altLang="en-US" b="0">
                  <a:solidFill>
                    <a:srgbClr val="002060"/>
                  </a:solidFill>
                </a:endParaRPr>
              </a:p>
            </p:txBody>
          </p:sp>
        </p:grpSp>
      </p:grpSp>
      <p:sp>
        <p:nvSpPr>
          <p:cNvPr id="87" name="文本框 86"/>
          <p:cNvSpPr txBox="1"/>
          <p:nvPr/>
        </p:nvSpPr>
        <p:spPr>
          <a:xfrm>
            <a:off x="1674000" y="97200"/>
            <a:ext cx="403187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000" dirty="0">
                <a:solidFill>
                  <a:schemeClr val="accent1">
                    <a:lumMod val="50000"/>
                  </a:schemeClr>
                </a:solidFill>
                <a:latin typeface="+mj-ea"/>
                <a:ea typeface="+mj-ea"/>
              </a:rPr>
              <a:t>一、网络攻击八种形式</a:t>
            </a:r>
            <a:endParaRPr lang="zh-CN" altLang="en-US" sz="3000" dirty="0">
              <a:solidFill>
                <a:schemeClr val="accent1">
                  <a:lumMod val="50000"/>
                </a:schemeClr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  <p:bldLst>
      <p:bldP spid="8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直接连接符 38"/>
          <p:cNvCxnSpPr/>
          <p:nvPr/>
        </p:nvCxnSpPr>
        <p:spPr>
          <a:xfrm>
            <a:off x="1768171" y="778797"/>
            <a:ext cx="10240948" cy="0"/>
          </a:xfrm>
          <a:prstGeom prst="line">
            <a:avLst/>
          </a:prstGeom>
          <a:ln w="127000" cmpd="thinThick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组合 1"/>
          <p:cNvGrpSpPr/>
          <p:nvPr/>
        </p:nvGrpSpPr>
        <p:grpSpPr>
          <a:xfrm>
            <a:off x="2293469" y="970096"/>
            <a:ext cx="4411812" cy="492443"/>
            <a:chOff x="709057" y="2645517"/>
            <a:chExt cx="4940790" cy="551487"/>
          </a:xfrm>
        </p:grpSpPr>
        <p:sp>
          <p:nvSpPr>
            <p:cNvPr id="4" name="矩形 3"/>
            <p:cNvSpPr/>
            <p:nvPr/>
          </p:nvSpPr>
          <p:spPr>
            <a:xfrm>
              <a:off x="888000" y="2645517"/>
              <a:ext cx="4761847" cy="5514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600" b="1" dirty="0">
                  <a:solidFill>
                    <a:schemeClr val="accent1">
                      <a:lumMod val="75000"/>
                    </a:schemeClr>
                  </a:solidFill>
                  <a:ea typeface="+mj-ea"/>
                </a:rPr>
                <a:t>7. </a:t>
              </a:r>
              <a:r>
                <a:rPr lang="zh-CN" altLang="en-US" sz="2600" b="1" dirty="0">
                  <a:solidFill>
                    <a:schemeClr val="accent1">
                      <a:lumMod val="75000"/>
                    </a:schemeClr>
                  </a:solidFill>
                  <a:ea typeface="+mj-ea"/>
                </a:rPr>
                <a:t>指数攻击</a:t>
              </a:r>
              <a:r>
                <a:rPr lang="en-US" altLang="zh-CN" sz="2600" b="1" dirty="0">
                  <a:solidFill>
                    <a:schemeClr val="accent1">
                      <a:lumMod val="75000"/>
                    </a:schemeClr>
                  </a:solidFill>
                  <a:ea typeface="+mj-ea"/>
                </a:rPr>
                <a:t>——</a:t>
              </a:r>
              <a:r>
                <a:rPr lang="zh-CN" altLang="en-US" sz="2600" b="1" dirty="0">
                  <a:solidFill>
                    <a:schemeClr val="accent1">
                      <a:lumMod val="75000"/>
                    </a:schemeClr>
                  </a:solidFill>
                  <a:ea typeface="+mj-ea"/>
                </a:rPr>
                <a:t>病毒和蠕虫</a:t>
              </a:r>
              <a:endParaRPr lang="zh-CN" altLang="en-US" sz="2600" b="1" dirty="0">
                <a:solidFill>
                  <a:schemeClr val="accent1">
                    <a:lumMod val="75000"/>
                  </a:schemeClr>
                </a:solidFill>
                <a:ea typeface="+mj-ea"/>
              </a:endParaRPr>
            </a:p>
          </p:txBody>
        </p:sp>
        <p:grpSp>
          <p:nvGrpSpPr>
            <p:cNvPr id="5" name="组合 4"/>
            <p:cNvGrpSpPr/>
            <p:nvPr/>
          </p:nvGrpSpPr>
          <p:grpSpPr>
            <a:xfrm>
              <a:off x="709057" y="2662078"/>
              <a:ext cx="4822755" cy="498556"/>
              <a:chOff x="998029" y="699619"/>
              <a:chExt cx="6561986" cy="678350"/>
            </a:xfrm>
          </p:grpSpPr>
          <p:cxnSp>
            <p:nvCxnSpPr>
              <p:cNvPr id="6" name="直接连接符 5"/>
              <p:cNvCxnSpPr/>
              <p:nvPr/>
            </p:nvCxnSpPr>
            <p:spPr>
              <a:xfrm>
                <a:off x="998029" y="738641"/>
                <a:ext cx="0" cy="595657"/>
              </a:xfrm>
              <a:prstGeom prst="line">
                <a:avLst/>
              </a:prstGeom>
              <a:ln>
                <a:solidFill>
                  <a:srgbClr val="294EA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直接连接符 6"/>
              <p:cNvCxnSpPr/>
              <p:nvPr/>
            </p:nvCxnSpPr>
            <p:spPr>
              <a:xfrm>
                <a:off x="1045654" y="736260"/>
                <a:ext cx="0" cy="593560"/>
              </a:xfrm>
              <a:prstGeom prst="line">
                <a:avLst/>
              </a:prstGeom>
              <a:ln>
                <a:solidFill>
                  <a:srgbClr val="294EA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直接连接符 8"/>
              <p:cNvCxnSpPr/>
              <p:nvPr/>
            </p:nvCxnSpPr>
            <p:spPr>
              <a:xfrm flipH="1">
                <a:off x="998031" y="1331691"/>
                <a:ext cx="6561984" cy="0"/>
              </a:xfrm>
              <a:prstGeom prst="line">
                <a:avLst/>
              </a:prstGeom>
              <a:ln>
                <a:solidFill>
                  <a:srgbClr val="294EA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矩形 9"/>
              <p:cNvSpPr/>
              <p:nvPr/>
            </p:nvSpPr>
            <p:spPr>
              <a:xfrm>
                <a:off x="1087156" y="699619"/>
                <a:ext cx="148860" cy="678350"/>
              </a:xfrm>
              <a:prstGeom prst="rect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7204" tIns="33602" rIns="67204" bIns="33602" numCol="1" spcCol="0" rtlCol="0" fromWordArt="0" anchor="ctr" anchorCtr="0" forceAA="0" compatLnSpc="1">
                <a:noAutofit/>
              </a:bodyPr>
              <a:lstStyle/>
              <a:p>
                <a:endParaRPr lang="zh-CN" altLang="en-US" sz="1050" b="1">
                  <a:ea typeface="+mj-ea"/>
                </a:endParaRPr>
              </a:p>
            </p:txBody>
          </p:sp>
        </p:grpSp>
      </p:grpSp>
      <p:grpSp>
        <p:nvGrpSpPr>
          <p:cNvPr id="13" name="组合 12"/>
          <p:cNvGrpSpPr/>
          <p:nvPr/>
        </p:nvGrpSpPr>
        <p:grpSpPr>
          <a:xfrm>
            <a:off x="2568935" y="1567810"/>
            <a:ext cx="7425117" cy="563126"/>
            <a:chOff x="914400" y="1720161"/>
            <a:chExt cx="6091615" cy="461992"/>
          </a:xfrm>
        </p:grpSpPr>
        <p:grpSp>
          <p:nvGrpSpPr>
            <p:cNvPr id="28" name="组合 27"/>
            <p:cNvGrpSpPr/>
            <p:nvPr/>
          </p:nvGrpSpPr>
          <p:grpSpPr>
            <a:xfrm>
              <a:off x="914400" y="1720161"/>
              <a:ext cx="6091615" cy="461992"/>
              <a:chOff x="914400" y="1682061"/>
              <a:chExt cx="6091615" cy="461992"/>
            </a:xfrm>
          </p:grpSpPr>
          <p:sp>
            <p:nvSpPr>
              <p:cNvPr id="31" name="矩形 30"/>
              <p:cNvSpPr/>
              <p:nvPr/>
            </p:nvSpPr>
            <p:spPr>
              <a:xfrm>
                <a:off x="914400" y="1736037"/>
                <a:ext cx="717550" cy="134038"/>
              </a:xfrm>
              <a:prstGeom prst="rect">
                <a:avLst/>
              </a:prstGeom>
              <a:gradFill>
                <a:gsLst>
                  <a:gs pos="0">
                    <a:srgbClr val="0070C0"/>
                  </a:gs>
                  <a:gs pos="100000">
                    <a:srgbClr val="00B0F0">
                      <a:alpha val="0"/>
                    </a:srgbClr>
                  </a:gs>
                </a:gsLst>
                <a:lin ang="27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 dirty="0">
                  <a:ea typeface="+mj-ea"/>
                </a:endParaRPr>
              </a:p>
            </p:txBody>
          </p:sp>
          <p:sp>
            <p:nvSpPr>
              <p:cNvPr id="32" name="矩形 31"/>
              <p:cNvSpPr/>
              <p:nvPr/>
            </p:nvSpPr>
            <p:spPr>
              <a:xfrm>
                <a:off x="965200" y="1682061"/>
                <a:ext cx="79375" cy="334063"/>
              </a:xfrm>
              <a:prstGeom prst="rect">
                <a:avLst/>
              </a:prstGeom>
              <a:gradFill>
                <a:gsLst>
                  <a:gs pos="0">
                    <a:srgbClr val="F76E37"/>
                  </a:gs>
                  <a:gs pos="100000">
                    <a:schemeClr val="accent4">
                      <a:alpha val="0"/>
                    </a:schemeClr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ea typeface="+mj-ea"/>
                </a:endParaRPr>
              </a:p>
            </p:txBody>
          </p:sp>
          <p:sp>
            <p:nvSpPr>
              <p:cNvPr id="33" name="文本框 32"/>
              <p:cNvSpPr txBox="1"/>
              <p:nvPr/>
            </p:nvSpPr>
            <p:spPr>
              <a:xfrm>
                <a:off x="1004887" y="1765300"/>
                <a:ext cx="6001128" cy="3787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dirty="0">
                    <a:solidFill>
                      <a:srgbClr val="C00000"/>
                    </a:solidFill>
                    <a:ea typeface="+mj-ea"/>
                  </a:rPr>
                  <a:t>指数攻击</a:t>
                </a:r>
                <a:r>
                  <a:rPr lang="zh-CN" altLang="en-US" sz="2400" dirty="0">
                    <a:solidFill>
                      <a:srgbClr val="3C6EC8"/>
                    </a:solidFill>
                    <a:ea typeface="+mj-ea"/>
                  </a:rPr>
                  <a:t>是能够使用程序快速复制并传播病毒的攻击</a:t>
                </a:r>
                <a:endParaRPr lang="zh-CN" altLang="en-US" sz="2400" dirty="0">
                  <a:solidFill>
                    <a:srgbClr val="3C6EC8"/>
                  </a:solidFill>
                  <a:ea typeface="+mj-ea"/>
                </a:endParaRPr>
              </a:p>
            </p:txBody>
          </p:sp>
        </p:grpSp>
        <p:sp>
          <p:nvSpPr>
            <p:cNvPr id="30" name="矩形 29"/>
            <p:cNvSpPr/>
            <p:nvPr/>
          </p:nvSpPr>
          <p:spPr>
            <a:xfrm>
              <a:off x="1012825" y="1812978"/>
              <a:ext cx="116681" cy="116681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ea typeface="+mj-ea"/>
              </a:endParaRPr>
            </a:p>
          </p:txBody>
        </p:sp>
      </p:grpSp>
      <p:grpSp>
        <p:nvGrpSpPr>
          <p:cNvPr id="50" name="组合 49"/>
          <p:cNvGrpSpPr/>
          <p:nvPr/>
        </p:nvGrpSpPr>
        <p:grpSpPr>
          <a:xfrm>
            <a:off x="2568935" y="3011194"/>
            <a:ext cx="7425117" cy="563126"/>
            <a:chOff x="914400" y="1720161"/>
            <a:chExt cx="6091615" cy="461992"/>
          </a:xfrm>
        </p:grpSpPr>
        <p:grpSp>
          <p:nvGrpSpPr>
            <p:cNvPr id="51" name="组合 50"/>
            <p:cNvGrpSpPr/>
            <p:nvPr/>
          </p:nvGrpSpPr>
          <p:grpSpPr>
            <a:xfrm>
              <a:off x="914400" y="1720161"/>
              <a:ext cx="6091615" cy="461992"/>
              <a:chOff x="914400" y="1682061"/>
              <a:chExt cx="6091615" cy="461992"/>
            </a:xfrm>
          </p:grpSpPr>
          <p:sp>
            <p:nvSpPr>
              <p:cNvPr id="53" name="矩形 52"/>
              <p:cNvSpPr/>
              <p:nvPr/>
            </p:nvSpPr>
            <p:spPr>
              <a:xfrm>
                <a:off x="914400" y="1736037"/>
                <a:ext cx="717550" cy="134038"/>
              </a:xfrm>
              <a:prstGeom prst="rect">
                <a:avLst/>
              </a:prstGeom>
              <a:gradFill>
                <a:gsLst>
                  <a:gs pos="0">
                    <a:srgbClr val="0070C0"/>
                  </a:gs>
                  <a:gs pos="100000">
                    <a:srgbClr val="00B0F0">
                      <a:alpha val="0"/>
                    </a:srgbClr>
                  </a:gs>
                </a:gsLst>
                <a:lin ang="27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 dirty="0">
                  <a:ea typeface="+mj-ea"/>
                </a:endParaRPr>
              </a:p>
            </p:txBody>
          </p:sp>
          <p:sp>
            <p:nvSpPr>
              <p:cNvPr id="54" name="矩形 53"/>
              <p:cNvSpPr/>
              <p:nvPr/>
            </p:nvSpPr>
            <p:spPr>
              <a:xfrm>
                <a:off x="965200" y="1682061"/>
                <a:ext cx="79375" cy="334063"/>
              </a:xfrm>
              <a:prstGeom prst="rect">
                <a:avLst/>
              </a:prstGeom>
              <a:gradFill>
                <a:gsLst>
                  <a:gs pos="0">
                    <a:srgbClr val="F76E37"/>
                  </a:gs>
                  <a:gs pos="100000">
                    <a:schemeClr val="accent4">
                      <a:alpha val="0"/>
                    </a:schemeClr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ea typeface="+mj-ea"/>
                </a:endParaRPr>
              </a:p>
            </p:txBody>
          </p:sp>
          <p:sp>
            <p:nvSpPr>
              <p:cNvPr id="55" name="文本框 54"/>
              <p:cNvSpPr txBox="1"/>
              <p:nvPr/>
            </p:nvSpPr>
            <p:spPr>
              <a:xfrm>
                <a:off x="1004887" y="1765300"/>
                <a:ext cx="6001128" cy="3787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dirty="0">
                    <a:solidFill>
                      <a:srgbClr val="C00000"/>
                    </a:solidFill>
                    <a:ea typeface="+mj-ea"/>
                  </a:rPr>
                  <a:t>减少病毒感染风险的方法</a:t>
                </a:r>
                <a:endParaRPr lang="zh-CN" altLang="en-US" sz="2400" dirty="0">
                  <a:solidFill>
                    <a:srgbClr val="C00000"/>
                  </a:solidFill>
                  <a:ea typeface="+mj-ea"/>
                </a:endParaRPr>
              </a:p>
            </p:txBody>
          </p:sp>
        </p:grpSp>
        <p:sp>
          <p:nvSpPr>
            <p:cNvPr id="52" name="矩形 51"/>
            <p:cNvSpPr/>
            <p:nvPr/>
          </p:nvSpPr>
          <p:spPr>
            <a:xfrm>
              <a:off x="1012825" y="1812978"/>
              <a:ext cx="116681" cy="116681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ea typeface="+mj-ea"/>
              </a:endParaRPr>
            </a:p>
          </p:txBody>
        </p:sp>
      </p:grpSp>
      <p:pic>
        <p:nvPicPr>
          <p:cNvPr id="74" name="Picture 2" descr="https://timgsa.baidu.com/timg?image&amp;quality=80&amp;size=b9999_10000&amp;sec=1536639311859&amp;di=9611e080a5b3c21c8eec7123cc0e9dd0&amp;imgtype=0&amp;src=http%3A%2F%2Fimg5.pcpop.com%2FArticleImages%2F0x0%2F1%2F1766%2F001766978.jp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6679" y="4979961"/>
            <a:ext cx="2265242" cy="1328764"/>
          </a:xfrm>
          <a:prstGeom prst="rect">
            <a:avLst/>
          </a:prstGeom>
          <a:noFill/>
          <a:ln w="38100">
            <a:gradFill>
              <a:gsLst>
                <a:gs pos="0">
                  <a:srgbClr val="ABDBFF"/>
                </a:gs>
                <a:gs pos="100000">
                  <a:srgbClr val="1D476D"/>
                </a:gs>
              </a:gsLst>
              <a:lin ang="5400000" scaled="1"/>
            </a:gra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" name="Picture 2" descr="https://pics0.baidu.com/feed/3bf33a87e950352a5857c70ce09dccf7b3118be0.jpeg?token=10162f8acf274ca83c49a252297c820b&amp;s=7298A0296422F0AF859D09EA0300A03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2138" y="4979961"/>
            <a:ext cx="2032739" cy="1328764"/>
          </a:xfrm>
          <a:prstGeom prst="rect">
            <a:avLst/>
          </a:prstGeom>
          <a:noFill/>
          <a:ln w="38100">
            <a:gradFill>
              <a:gsLst>
                <a:gs pos="0">
                  <a:srgbClr val="ABDBFF"/>
                </a:gs>
                <a:gs pos="100000">
                  <a:srgbClr val="1D476D"/>
                </a:gs>
              </a:gsLst>
              <a:lin ang="5400000" scaled="1"/>
            </a:gra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" name="Picture 4" descr="https://news.cjn.cn/gnxw/201606/W020160616393465351698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16" r="1177" b="7380"/>
          <a:stretch>
            <a:fillRect/>
          </a:stretch>
        </p:blipFill>
        <p:spPr bwMode="auto">
          <a:xfrm>
            <a:off x="8885682" y="4979961"/>
            <a:ext cx="2032742" cy="1328764"/>
          </a:xfrm>
          <a:prstGeom prst="rect">
            <a:avLst/>
          </a:prstGeom>
          <a:noFill/>
          <a:ln w="38100">
            <a:gradFill>
              <a:gsLst>
                <a:gs pos="0">
                  <a:srgbClr val="ABDBFF"/>
                </a:gs>
                <a:gs pos="100000">
                  <a:srgbClr val="1D476D"/>
                </a:gs>
              </a:gsLst>
              <a:lin ang="5400000" scaled="1"/>
            </a:gra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1" name="组合 90"/>
          <p:cNvGrpSpPr/>
          <p:nvPr/>
        </p:nvGrpSpPr>
        <p:grpSpPr>
          <a:xfrm>
            <a:off x="2679230" y="2097806"/>
            <a:ext cx="7499746" cy="946518"/>
            <a:chOff x="2862111" y="2097806"/>
            <a:chExt cx="7499746" cy="946518"/>
          </a:xfrm>
        </p:grpSpPr>
        <p:sp>
          <p:nvSpPr>
            <p:cNvPr id="43" name="标题 1"/>
            <p:cNvSpPr txBox="1"/>
            <p:nvPr/>
          </p:nvSpPr>
          <p:spPr>
            <a:xfrm>
              <a:off x="3271175" y="2097806"/>
              <a:ext cx="7090682" cy="489824"/>
            </a:xfrm>
            <a:prstGeom prst="rect">
              <a:avLst/>
            </a:prstGeom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zh-CN" altLang="en-US" sz="2000" kern="0" dirty="0">
                  <a:solidFill>
                    <a:srgbClr val="002060"/>
                  </a:solidFill>
                </a:rPr>
                <a:t>当程序</a:t>
              </a:r>
              <a:r>
                <a:rPr lang="zh-CN" altLang="en-US" sz="2000" kern="0" dirty="0">
                  <a:solidFill>
                    <a:srgbClr val="C00000"/>
                  </a:solidFill>
                </a:rPr>
                <a:t>自行传播</a:t>
              </a:r>
              <a:r>
                <a:rPr lang="zh-CN" altLang="en-US" sz="2000" kern="0" dirty="0">
                  <a:solidFill>
                    <a:srgbClr val="002060"/>
                  </a:solidFill>
                </a:rPr>
                <a:t>时，这些程序称为</a:t>
              </a:r>
              <a:r>
                <a:rPr lang="zh-CN" altLang="en-US" sz="2000" kern="0" dirty="0">
                  <a:solidFill>
                    <a:srgbClr val="C00000"/>
                  </a:solidFill>
                </a:rPr>
                <a:t>蠕虫（</a:t>
              </a:r>
              <a:r>
                <a:rPr lang="en-US" altLang="zh-CN" sz="2000" kern="0" dirty="0">
                  <a:solidFill>
                    <a:srgbClr val="C00000"/>
                  </a:solidFill>
                </a:rPr>
                <a:t>Worms</a:t>
              </a:r>
              <a:r>
                <a:rPr lang="zh-CN" altLang="en-US" sz="2000" kern="0" dirty="0">
                  <a:solidFill>
                    <a:srgbClr val="C00000"/>
                  </a:solidFill>
                </a:rPr>
                <a:t>） </a:t>
              </a:r>
              <a:r>
                <a:rPr lang="zh-CN" altLang="en-US" sz="2000" kern="0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思源黑体 CN Regular" panose="020B0500000000000000" pitchFamily="34" charset="-122"/>
                </a:rPr>
                <a:t>。</a:t>
              </a:r>
              <a:endParaRPr lang="zh-CN" altLang="en-US" sz="2000" kern="0" dirty="0">
                <a:solidFill>
                  <a:schemeClr val="tx1">
                    <a:lumMod val="85000"/>
                    <a:lumOff val="15000"/>
                  </a:schemeClr>
                </a:solidFill>
                <a:ea typeface="思源黑体 CN Regular" panose="020B0500000000000000" pitchFamily="34" charset="-122"/>
              </a:endParaRPr>
            </a:p>
          </p:txBody>
        </p:sp>
        <p:cxnSp>
          <p:nvCxnSpPr>
            <p:cNvPr id="44" name="直接连接符 43"/>
            <p:cNvCxnSpPr/>
            <p:nvPr/>
          </p:nvCxnSpPr>
          <p:spPr>
            <a:xfrm flipH="1">
              <a:off x="2862111" y="2518938"/>
              <a:ext cx="2000660" cy="0"/>
            </a:xfrm>
            <a:prstGeom prst="line">
              <a:avLst/>
            </a:prstGeom>
            <a:ln w="12700">
              <a:gradFill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100000">
                    <a:srgbClr val="F76E37"/>
                  </a:gs>
                </a:gsLst>
                <a:lin ang="108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标题 1"/>
            <p:cNvSpPr txBox="1"/>
            <p:nvPr/>
          </p:nvSpPr>
          <p:spPr>
            <a:xfrm>
              <a:off x="3271175" y="2554500"/>
              <a:ext cx="7090682" cy="489824"/>
            </a:xfrm>
            <a:prstGeom prst="rect">
              <a:avLst/>
            </a:prstGeom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zh-CN" altLang="en-US" sz="2000" kern="0" dirty="0">
                  <a:solidFill>
                    <a:srgbClr val="002060"/>
                  </a:solidFill>
                </a:rPr>
                <a:t>当它们</a:t>
              </a:r>
              <a:r>
                <a:rPr lang="zh-CN" altLang="en-US" sz="2000" kern="0" dirty="0">
                  <a:solidFill>
                    <a:srgbClr val="C00000"/>
                  </a:solidFill>
                </a:rPr>
                <a:t>依附于其它程序传播</a:t>
              </a:r>
              <a:r>
                <a:rPr lang="zh-CN" altLang="en-US" sz="2000" kern="0" dirty="0">
                  <a:solidFill>
                    <a:srgbClr val="002060"/>
                  </a:solidFill>
                </a:rPr>
                <a:t>时，这些程序叫</a:t>
              </a:r>
              <a:r>
                <a:rPr lang="zh-CN" altLang="en-US" sz="2000" kern="0" dirty="0">
                  <a:solidFill>
                    <a:srgbClr val="C00000"/>
                  </a:solidFill>
                </a:rPr>
                <a:t>病毒（</a:t>
              </a:r>
              <a:r>
                <a:rPr lang="en-US" altLang="zh-CN" sz="2000" kern="0" dirty="0">
                  <a:solidFill>
                    <a:srgbClr val="C00000"/>
                  </a:solidFill>
                </a:rPr>
                <a:t>Virus</a:t>
              </a:r>
              <a:r>
                <a:rPr lang="zh-CN" altLang="en-US" sz="2000" kern="0" dirty="0">
                  <a:solidFill>
                    <a:srgbClr val="C00000"/>
                  </a:solidFill>
                </a:rPr>
                <a:t>）</a:t>
              </a:r>
              <a:r>
                <a:rPr lang="zh-CN" altLang="en-US" sz="2000" kern="0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思源黑体 CN Regular" panose="020B0500000000000000" pitchFamily="34" charset="-122"/>
                </a:rPr>
                <a:t>。</a:t>
              </a:r>
              <a:endParaRPr lang="zh-CN" altLang="en-US" sz="2000" kern="0" dirty="0">
                <a:solidFill>
                  <a:schemeClr val="tx1">
                    <a:lumMod val="85000"/>
                    <a:lumOff val="15000"/>
                  </a:schemeClr>
                </a:solidFill>
                <a:ea typeface="思源黑体 CN Regular" panose="020B0500000000000000" pitchFamily="34" charset="-122"/>
              </a:endParaRPr>
            </a:p>
          </p:txBody>
        </p:sp>
        <p:cxnSp>
          <p:nvCxnSpPr>
            <p:cNvPr id="49" name="直接连接符 48"/>
            <p:cNvCxnSpPr/>
            <p:nvPr/>
          </p:nvCxnSpPr>
          <p:spPr>
            <a:xfrm flipH="1">
              <a:off x="2862111" y="2975632"/>
              <a:ext cx="2000660" cy="0"/>
            </a:xfrm>
            <a:prstGeom prst="line">
              <a:avLst/>
            </a:prstGeom>
            <a:ln w="12700">
              <a:gradFill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100000">
                    <a:srgbClr val="F76E37"/>
                  </a:gs>
                </a:gsLst>
                <a:lin ang="108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Oval 52"/>
            <p:cNvSpPr>
              <a:spLocks noChangeArrowheads="1"/>
            </p:cNvSpPr>
            <p:nvPr/>
          </p:nvSpPr>
          <p:spPr bwMode="auto">
            <a:xfrm>
              <a:off x="3035866" y="2425817"/>
              <a:ext cx="229886" cy="78399"/>
            </a:xfrm>
            <a:prstGeom prst="ellipse">
              <a:avLst/>
            </a:prstGeom>
            <a:gradFill rotWithShape="1">
              <a:gsLst>
                <a:gs pos="0">
                  <a:schemeClr val="tx1">
                    <a:alpha val="50000"/>
                  </a:schemeClr>
                </a:gs>
                <a:gs pos="100000">
                  <a:schemeClr val="tx1">
                    <a:gamma/>
                    <a:shade val="46275"/>
                    <a:invGamma/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 w="31750" cap="rnd" algn="ctr">
              <a:noFill/>
              <a:prstDash val="sysDot"/>
              <a:rou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 b="0"/>
            </a:p>
          </p:txBody>
        </p:sp>
        <p:grpSp>
          <p:nvGrpSpPr>
            <p:cNvPr id="17" name="Group 53"/>
            <p:cNvGrpSpPr/>
            <p:nvPr/>
          </p:nvGrpSpPr>
          <p:grpSpPr bwMode="auto">
            <a:xfrm>
              <a:off x="3044048" y="2233102"/>
              <a:ext cx="238848" cy="236742"/>
              <a:chOff x="2370" y="1139"/>
              <a:chExt cx="1089" cy="1089"/>
            </a:xfrm>
          </p:grpSpPr>
          <p:sp>
            <p:nvSpPr>
              <p:cNvPr id="18" name="Oval 54"/>
              <p:cNvSpPr>
                <a:spLocks noChangeArrowheads="1"/>
              </p:cNvSpPr>
              <p:nvPr/>
            </p:nvSpPr>
            <p:spPr bwMode="auto">
              <a:xfrm>
                <a:off x="2370" y="1139"/>
                <a:ext cx="1089" cy="1089"/>
              </a:xfrm>
              <a:prstGeom prst="ellipse">
                <a:avLst/>
              </a:prstGeom>
              <a:gradFill rotWithShape="1">
                <a:gsLst>
                  <a:gs pos="0">
                    <a:srgbClr val="0070C0"/>
                  </a:gs>
                  <a:gs pos="100000">
                    <a:srgbClr val="002060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none" anchor="ctr"/>
              <a:lstStyle/>
              <a:p>
                <a:endParaRPr lang="zh-CN" altLang="en-US" b="0"/>
              </a:p>
            </p:txBody>
          </p:sp>
          <p:grpSp>
            <p:nvGrpSpPr>
              <p:cNvPr id="19" name="Group 55"/>
              <p:cNvGrpSpPr/>
              <p:nvPr/>
            </p:nvGrpSpPr>
            <p:grpSpPr bwMode="auto">
              <a:xfrm>
                <a:off x="2426" y="1169"/>
                <a:ext cx="908" cy="296"/>
                <a:chOff x="1431" y="1843"/>
                <a:chExt cx="907" cy="295"/>
              </a:xfrm>
            </p:grpSpPr>
            <p:sp>
              <p:nvSpPr>
                <p:cNvPr id="20" name="Freeform 56"/>
                <p:cNvSpPr/>
                <p:nvPr/>
              </p:nvSpPr>
              <p:spPr bwMode="auto">
                <a:xfrm>
                  <a:off x="1423" y="1843"/>
                  <a:ext cx="916" cy="296"/>
                </a:xfrm>
                <a:custGeom>
                  <a:avLst/>
                  <a:gdLst/>
                  <a:ahLst/>
                  <a:cxnLst>
                    <a:cxn ang="0">
                      <a:pos x="0" y="1576"/>
                    </a:cxn>
                    <a:cxn ang="0">
                      <a:pos x="50" y="1462"/>
                    </a:cxn>
                    <a:cxn ang="0">
                      <a:pos x="108" y="1350"/>
                    </a:cxn>
                    <a:cxn ang="0">
                      <a:pos x="170" y="1242"/>
                    </a:cxn>
                    <a:cxn ang="0">
                      <a:pos x="238" y="1138"/>
                    </a:cxn>
                    <a:cxn ang="0">
                      <a:pos x="310" y="1036"/>
                    </a:cxn>
                    <a:cxn ang="0">
                      <a:pos x="386" y="940"/>
                    </a:cxn>
                    <a:cxn ang="0">
                      <a:pos x="468" y="846"/>
                    </a:cxn>
                    <a:cxn ang="0">
                      <a:pos x="552" y="756"/>
                    </a:cxn>
                    <a:cxn ang="0">
                      <a:pos x="596" y="712"/>
                    </a:cxn>
                    <a:cxn ang="0">
                      <a:pos x="688" y="630"/>
                    </a:cxn>
                    <a:cxn ang="0">
                      <a:pos x="784" y="550"/>
                    </a:cxn>
                    <a:cxn ang="0">
                      <a:pos x="884" y="476"/>
                    </a:cxn>
                    <a:cxn ang="0">
                      <a:pos x="986" y="406"/>
                    </a:cxn>
                    <a:cxn ang="0">
                      <a:pos x="1092" y="342"/>
                    </a:cxn>
                    <a:cxn ang="0">
                      <a:pos x="1202" y="282"/>
                    </a:cxn>
                    <a:cxn ang="0">
                      <a:pos x="1316" y="228"/>
                    </a:cxn>
                    <a:cxn ang="0">
                      <a:pos x="1374" y="202"/>
                    </a:cxn>
                    <a:cxn ang="0">
                      <a:pos x="1490" y="156"/>
                    </a:cxn>
                    <a:cxn ang="0">
                      <a:pos x="1610" y="116"/>
                    </a:cxn>
                    <a:cxn ang="0">
                      <a:pos x="1732" y="80"/>
                    </a:cxn>
                    <a:cxn ang="0">
                      <a:pos x="1858" y="52"/>
                    </a:cxn>
                    <a:cxn ang="0">
                      <a:pos x="1984" y="30"/>
                    </a:cxn>
                    <a:cxn ang="0">
                      <a:pos x="2114" y="12"/>
                    </a:cxn>
                    <a:cxn ang="0">
                      <a:pos x="2246" y="2"/>
                    </a:cxn>
                    <a:cxn ang="0">
                      <a:pos x="2378" y="0"/>
                    </a:cxn>
                    <a:cxn ang="0">
                      <a:pos x="2444" y="0"/>
                    </a:cxn>
                    <a:cxn ang="0">
                      <a:pos x="2576" y="8"/>
                    </a:cxn>
                    <a:cxn ang="0">
                      <a:pos x="2706" y="20"/>
                    </a:cxn>
                    <a:cxn ang="0">
                      <a:pos x="2834" y="40"/>
                    </a:cxn>
                    <a:cxn ang="0">
                      <a:pos x="2962" y="66"/>
                    </a:cxn>
                    <a:cxn ang="0">
                      <a:pos x="3084" y="98"/>
                    </a:cxn>
                    <a:cxn ang="0">
                      <a:pos x="3206" y="136"/>
                    </a:cxn>
                    <a:cxn ang="0">
                      <a:pos x="3324" y="178"/>
                    </a:cxn>
                    <a:cxn ang="0">
                      <a:pos x="3382" y="202"/>
                    </a:cxn>
                    <a:cxn ang="0">
                      <a:pos x="3498" y="254"/>
                    </a:cxn>
                    <a:cxn ang="0">
                      <a:pos x="3608" y="312"/>
                    </a:cxn>
                    <a:cxn ang="0">
                      <a:pos x="3716" y="374"/>
                    </a:cxn>
                    <a:cxn ang="0">
                      <a:pos x="3822" y="440"/>
                    </a:cxn>
                    <a:cxn ang="0">
                      <a:pos x="3922" y="512"/>
                    </a:cxn>
                    <a:cxn ang="0">
                      <a:pos x="4020" y="590"/>
                    </a:cxn>
                    <a:cxn ang="0">
                      <a:pos x="4114" y="670"/>
                    </a:cxn>
                    <a:cxn ang="0">
                      <a:pos x="4204" y="756"/>
                    </a:cxn>
                    <a:cxn ang="0">
                      <a:pos x="4246" y="800"/>
                    </a:cxn>
                    <a:cxn ang="0">
                      <a:pos x="4330" y="892"/>
                    </a:cxn>
                    <a:cxn ang="0">
                      <a:pos x="4410" y="988"/>
                    </a:cxn>
                    <a:cxn ang="0">
                      <a:pos x="4484" y="1086"/>
                    </a:cxn>
                    <a:cxn ang="0">
                      <a:pos x="4552" y="1190"/>
                    </a:cxn>
                    <a:cxn ang="0">
                      <a:pos x="4618" y="1296"/>
                    </a:cxn>
                    <a:cxn ang="0">
                      <a:pos x="4678" y="1406"/>
                    </a:cxn>
                    <a:cxn ang="0">
                      <a:pos x="4732" y="1518"/>
                    </a:cxn>
                    <a:cxn ang="0">
                      <a:pos x="0" y="1576"/>
                    </a:cxn>
                  </a:cxnLst>
                  <a:rect l="0" t="0" r="r" b="b"/>
                  <a:pathLst>
                    <a:path w="4756" h="1576">
                      <a:moveTo>
                        <a:pt x="0" y="1576"/>
                      </a:moveTo>
                      <a:lnTo>
                        <a:pt x="0" y="1576"/>
                      </a:lnTo>
                      <a:lnTo>
                        <a:pt x="24" y="1518"/>
                      </a:lnTo>
                      <a:lnTo>
                        <a:pt x="50" y="1462"/>
                      </a:lnTo>
                      <a:lnTo>
                        <a:pt x="78" y="1406"/>
                      </a:lnTo>
                      <a:lnTo>
                        <a:pt x="108" y="1350"/>
                      </a:lnTo>
                      <a:lnTo>
                        <a:pt x="138" y="1296"/>
                      </a:lnTo>
                      <a:lnTo>
                        <a:pt x="170" y="1242"/>
                      </a:lnTo>
                      <a:lnTo>
                        <a:pt x="204" y="1190"/>
                      </a:lnTo>
                      <a:lnTo>
                        <a:pt x="238" y="1138"/>
                      </a:lnTo>
                      <a:lnTo>
                        <a:pt x="272" y="1086"/>
                      </a:lnTo>
                      <a:lnTo>
                        <a:pt x="310" y="1036"/>
                      </a:lnTo>
                      <a:lnTo>
                        <a:pt x="348" y="988"/>
                      </a:lnTo>
                      <a:lnTo>
                        <a:pt x="386" y="940"/>
                      </a:lnTo>
                      <a:lnTo>
                        <a:pt x="426" y="892"/>
                      </a:lnTo>
                      <a:lnTo>
                        <a:pt x="468" y="846"/>
                      </a:lnTo>
                      <a:lnTo>
                        <a:pt x="510" y="800"/>
                      </a:lnTo>
                      <a:lnTo>
                        <a:pt x="552" y="756"/>
                      </a:lnTo>
                      <a:lnTo>
                        <a:pt x="552" y="756"/>
                      </a:lnTo>
                      <a:lnTo>
                        <a:pt x="596" y="712"/>
                      </a:lnTo>
                      <a:lnTo>
                        <a:pt x="642" y="670"/>
                      </a:lnTo>
                      <a:lnTo>
                        <a:pt x="688" y="630"/>
                      </a:lnTo>
                      <a:lnTo>
                        <a:pt x="736" y="590"/>
                      </a:lnTo>
                      <a:lnTo>
                        <a:pt x="784" y="550"/>
                      </a:lnTo>
                      <a:lnTo>
                        <a:pt x="834" y="512"/>
                      </a:lnTo>
                      <a:lnTo>
                        <a:pt x="884" y="476"/>
                      </a:lnTo>
                      <a:lnTo>
                        <a:pt x="934" y="440"/>
                      </a:lnTo>
                      <a:lnTo>
                        <a:pt x="986" y="406"/>
                      </a:lnTo>
                      <a:lnTo>
                        <a:pt x="1040" y="374"/>
                      </a:lnTo>
                      <a:lnTo>
                        <a:pt x="1092" y="342"/>
                      </a:lnTo>
                      <a:lnTo>
                        <a:pt x="1148" y="312"/>
                      </a:lnTo>
                      <a:lnTo>
                        <a:pt x="1202" y="282"/>
                      </a:lnTo>
                      <a:lnTo>
                        <a:pt x="1258" y="254"/>
                      </a:lnTo>
                      <a:lnTo>
                        <a:pt x="1316" y="228"/>
                      </a:lnTo>
                      <a:lnTo>
                        <a:pt x="1374" y="202"/>
                      </a:lnTo>
                      <a:lnTo>
                        <a:pt x="1374" y="202"/>
                      </a:lnTo>
                      <a:lnTo>
                        <a:pt x="1432" y="178"/>
                      </a:lnTo>
                      <a:lnTo>
                        <a:pt x="1490" y="156"/>
                      </a:lnTo>
                      <a:lnTo>
                        <a:pt x="1550" y="136"/>
                      </a:lnTo>
                      <a:lnTo>
                        <a:pt x="1610" y="116"/>
                      </a:lnTo>
                      <a:lnTo>
                        <a:pt x="1672" y="98"/>
                      </a:lnTo>
                      <a:lnTo>
                        <a:pt x="1732" y="80"/>
                      </a:lnTo>
                      <a:lnTo>
                        <a:pt x="1794" y="66"/>
                      </a:lnTo>
                      <a:lnTo>
                        <a:pt x="1858" y="52"/>
                      </a:lnTo>
                      <a:lnTo>
                        <a:pt x="1922" y="40"/>
                      </a:lnTo>
                      <a:lnTo>
                        <a:pt x="1984" y="30"/>
                      </a:lnTo>
                      <a:lnTo>
                        <a:pt x="2050" y="20"/>
                      </a:lnTo>
                      <a:lnTo>
                        <a:pt x="2114" y="12"/>
                      </a:lnTo>
                      <a:lnTo>
                        <a:pt x="2180" y="8"/>
                      </a:lnTo>
                      <a:lnTo>
                        <a:pt x="2246" y="2"/>
                      </a:lnTo>
                      <a:lnTo>
                        <a:pt x="2312" y="0"/>
                      </a:lnTo>
                      <a:lnTo>
                        <a:pt x="2378" y="0"/>
                      </a:lnTo>
                      <a:lnTo>
                        <a:pt x="2378" y="0"/>
                      </a:lnTo>
                      <a:lnTo>
                        <a:pt x="2444" y="0"/>
                      </a:lnTo>
                      <a:lnTo>
                        <a:pt x="2510" y="2"/>
                      </a:lnTo>
                      <a:lnTo>
                        <a:pt x="2576" y="8"/>
                      </a:lnTo>
                      <a:lnTo>
                        <a:pt x="2642" y="12"/>
                      </a:lnTo>
                      <a:lnTo>
                        <a:pt x="2706" y="20"/>
                      </a:lnTo>
                      <a:lnTo>
                        <a:pt x="2772" y="30"/>
                      </a:lnTo>
                      <a:lnTo>
                        <a:pt x="2834" y="40"/>
                      </a:lnTo>
                      <a:lnTo>
                        <a:pt x="2898" y="52"/>
                      </a:lnTo>
                      <a:lnTo>
                        <a:pt x="2962" y="66"/>
                      </a:lnTo>
                      <a:lnTo>
                        <a:pt x="3024" y="80"/>
                      </a:lnTo>
                      <a:lnTo>
                        <a:pt x="3084" y="98"/>
                      </a:lnTo>
                      <a:lnTo>
                        <a:pt x="3146" y="116"/>
                      </a:lnTo>
                      <a:lnTo>
                        <a:pt x="3206" y="136"/>
                      </a:lnTo>
                      <a:lnTo>
                        <a:pt x="3266" y="156"/>
                      </a:lnTo>
                      <a:lnTo>
                        <a:pt x="3324" y="178"/>
                      </a:lnTo>
                      <a:lnTo>
                        <a:pt x="3382" y="202"/>
                      </a:lnTo>
                      <a:lnTo>
                        <a:pt x="3382" y="202"/>
                      </a:lnTo>
                      <a:lnTo>
                        <a:pt x="3440" y="228"/>
                      </a:lnTo>
                      <a:lnTo>
                        <a:pt x="3498" y="254"/>
                      </a:lnTo>
                      <a:lnTo>
                        <a:pt x="3554" y="282"/>
                      </a:lnTo>
                      <a:lnTo>
                        <a:pt x="3608" y="312"/>
                      </a:lnTo>
                      <a:lnTo>
                        <a:pt x="3664" y="342"/>
                      </a:lnTo>
                      <a:lnTo>
                        <a:pt x="3716" y="374"/>
                      </a:lnTo>
                      <a:lnTo>
                        <a:pt x="3770" y="406"/>
                      </a:lnTo>
                      <a:lnTo>
                        <a:pt x="3822" y="440"/>
                      </a:lnTo>
                      <a:lnTo>
                        <a:pt x="3872" y="476"/>
                      </a:lnTo>
                      <a:lnTo>
                        <a:pt x="3922" y="512"/>
                      </a:lnTo>
                      <a:lnTo>
                        <a:pt x="3972" y="550"/>
                      </a:lnTo>
                      <a:lnTo>
                        <a:pt x="4020" y="590"/>
                      </a:lnTo>
                      <a:lnTo>
                        <a:pt x="4068" y="630"/>
                      </a:lnTo>
                      <a:lnTo>
                        <a:pt x="4114" y="670"/>
                      </a:lnTo>
                      <a:lnTo>
                        <a:pt x="4160" y="712"/>
                      </a:lnTo>
                      <a:lnTo>
                        <a:pt x="4204" y="756"/>
                      </a:lnTo>
                      <a:lnTo>
                        <a:pt x="4204" y="756"/>
                      </a:lnTo>
                      <a:lnTo>
                        <a:pt x="4246" y="800"/>
                      </a:lnTo>
                      <a:lnTo>
                        <a:pt x="4288" y="846"/>
                      </a:lnTo>
                      <a:lnTo>
                        <a:pt x="4330" y="892"/>
                      </a:lnTo>
                      <a:lnTo>
                        <a:pt x="4370" y="940"/>
                      </a:lnTo>
                      <a:lnTo>
                        <a:pt x="4410" y="988"/>
                      </a:lnTo>
                      <a:lnTo>
                        <a:pt x="4446" y="1036"/>
                      </a:lnTo>
                      <a:lnTo>
                        <a:pt x="4484" y="1086"/>
                      </a:lnTo>
                      <a:lnTo>
                        <a:pt x="4518" y="1138"/>
                      </a:lnTo>
                      <a:lnTo>
                        <a:pt x="4552" y="1190"/>
                      </a:lnTo>
                      <a:lnTo>
                        <a:pt x="4586" y="1242"/>
                      </a:lnTo>
                      <a:lnTo>
                        <a:pt x="4618" y="1296"/>
                      </a:lnTo>
                      <a:lnTo>
                        <a:pt x="4648" y="1350"/>
                      </a:lnTo>
                      <a:lnTo>
                        <a:pt x="4678" y="1406"/>
                      </a:lnTo>
                      <a:lnTo>
                        <a:pt x="4706" y="1462"/>
                      </a:lnTo>
                      <a:lnTo>
                        <a:pt x="4732" y="1518"/>
                      </a:lnTo>
                      <a:lnTo>
                        <a:pt x="4756" y="1576"/>
                      </a:lnTo>
                      <a:lnTo>
                        <a:pt x="0" y="1576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chemeClr val="bg1">
                        <a:alpha val="75000"/>
                      </a:schemeClr>
                    </a:gs>
                    <a:gs pos="100000">
                      <a:schemeClr val="bg1">
                        <a:gamma/>
                        <a:tint val="0"/>
                        <a:invGamma/>
                        <a:alpha val="0"/>
                      </a:schemeClr>
                    </a:gs>
                  </a:gsLst>
                  <a:lin ang="5400000" scaled="1"/>
                </a:gradFill>
                <a:ln w="9525" cap="flat" cmpd="sng">
                  <a:noFill/>
                  <a:prstDash val="solid"/>
                  <a:rou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 b="0"/>
                </a:p>
              </p:txBody>
            </p:sp>
            <p:sp>
              <p:nvSpPr>
                <p:cNvPr id="21" name="Oval 57"/>
                <p:cNvSpPr>
                  <a:spLocks noChangeArrowheads="1"/>
                </p:cNvSpPr>
                <p:nvPr/>
              </p:nvSpPr>
              <p:spPr bwMode="auto">
                <a:xfrm>
                  <a:off x="1771" y="1843"/>
                  <a:ext cx="227" cy="204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bg1"/>
                    </a:gs>
                    <a:gs pos="100000">
                      <a:srgbClr val="67ABF5">
                        <a:alpha val="0"/>
                      </a:srgbClr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zh-CN" altLang="en-US" b="0"/>
                </a:p>
              </p:txBody>
            </p:sp>
          </p:grpSp>
        </p:grpSp>
        <p:sp>
          <p:nvSpPr>
            <p:cNvPr id="23" name="Oval 52"/>
            <p:cNvSpPr>
              <a:spLocks noChangeArrowheads="1"/>
            </p:cNvSpPr>
            <p:nvPr/>
          </p:nvSpPr>
          <p:spPr bwMode="auto">
            <a:xfrm>
              <a:off x="3035866" y="2889341"/>
              <a:ext cx="229886" cy="78399"/>
            </a:xfrm>
            <a:prstGeom prst="ellipse">
              <a:avLst/>
            </a:prstGeom>
            <a:gradFill rotWithShape="1">
              <a:gsLst>
                <a:gs pos="0">
                  <a:schemeClr val="tx1">
                    <a:alpha val="50000"/>
                  </a:schemeClr>
                </a:gs>
                <a:gs pos="100000">
                  <a:schemeClr val="tx1">
                    <a:gamma/>
                    <a:shade val="46275"/>
                    <a:invGamma/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 w="31750" cap="rnd" algn="ctr">
              <a:noFill/>
              <a:prstDash val="sysDot"/>
              <a:rou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 b="0"/>
            </a:p>
          </p:txBody>
        </p:sp>
        <p:grpSp>
          <p:nvGrpSpPr>
            <p:cNvPr id="24" name="Group 53"/>
            <p:cNvGrpSpPr/>
            <p:nvPr/>
          </p:nvGrpSpPr>
          <p:grpSpPr bwMode="auto">
            <a:xfrm>
              <a:off x="3044048" y="2696626"/>
              <a:ext cx="238848" cy="236742"/>
              <a:chOff x="2370" y="1139"/>
              <a:chExt cx="1089" cy="1089"/>
            </a:xfrm>
          </p:grpSpPr>
          <p:sp>
            <p:nvSpPr>
              <p:cNvPr id="25" name="Oval 54"/>
              <p:cNvSpPr>
                <a:spLocks noChangeArrowheads="1"/>
              </p:cNvSpPr>
              <p:nvPr/>
            </p:nvSpPr>
            <p:spPr bwMode="auto">
              <a:xfrm>
                <a:off x="2370" y="1139"/>
                <a:ext cx="1089" cy="1089"/>
              </a:xfrm>
              <a:prstGeom prst="ellipse">
                <a:avLst/>
              </a:prstGeom>
              <a:gradFill rotWithShape="1">
                <a:gsLst>
                  <a:gs pos="0">
                    <a:srgbClr val="0070C0"/>
                  </a:gs>
                  <a:gs pos="100000">
                    <a:srgbClr val="002060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none" anchor="ctr"/>
              <a:lstStyle/>
              <a:p>
                <a:endParaRPr lang="zh-CN" altLang="en-US" b="0"/>
              </a:p>
            </p:txBody>
          </p:sp>
          <p:grpSp>
            <p:nvGrpSpPr>
              <p:cNvPr id="26" name="Group 55"/>
              <p:cNvGrpSpPr/>
              <p:nvPr/>
            </p:nvGrpSpPr>
            <p:grpSpPr bwMode="auto">
              <a:xfrm>
                <a:off x="2426" y="1169"/>
                <a:ext cx="908" cy="296"/>
                <a:chOff x="1431" y="1843"/>
                <a:chExt cx="907" cy="295"/>
              </a:xfrm>
            </p:grpSpPr>
            <p:sp>
              <p:nvSpPr>
                <p:cNvPr id="27" name="Freeform 56"/>
                <p:cNvSpPr/>
                <p:nvPr/>
              </p:nvSpPr>
              <p:spPr bwMode="auto">
                <a:xfrm>
                  <a:off x="1423" y="1843"/>
                  <a:ext cx="916" cy="296"/>
                </a:xfrm>
                <a:custGeom>
                  <a:avLst/>
                  <a:gdLst/>
                  <a:ahLst/>
                  <a:cxnLst>
                    <a:cxn ang="0">
                      <a:pos x="0" y="1576"/>
                    </a:cxn>
                    <a:cxn ang="0">
                      <a:pos x="50" y="1462"/>
                    </a:cxn>
                    <a:cxn ang="0">
                      <a:pos x="108" y="1350"/>
                    </a:cxn>
                    <a:cxn ang="0">
                      <a:pos x="170" y="1242"/>
                    </a:cxn>
                    <a:cxn ang="0">
                      <a:pos x="238" y="1138"/>
                    </a:cxn>
                    <a:cxn ang="0">
                      <a:pos x="310" y="1036"/>
                    </a:cxn>
                    <a:cxn ang="0">
                      <a:pos x="386" y="940"/>
                    </a:cxn>
                    <a:cxn ang="0">
                      <a:pos x="468" y="846"/>
                    </a:cxn>
                    <a:cxn ang="0">
                      <a:pos x="552" y="756"/>
                    </a:cxn>
                    <a:cxn ang="0">
                      <a:pos x="596" y="712"/>
                    </a:cxn>
                    <a:cxn ang="0">
                      <a:pos x="688" y="630"/>
                    </a:cxn>
                    <a:cxn ang="0">
                      <a:pos x="784" y="550"/>
                    </a:cxn>
                    <a:cxn ang="0">
                      <a:pos x="884" y="476"/>
                    </a:cxn>
                    <a:cxn ang="0">
                      <a:pos x="986" y="406"/>
                    </a:cxn>
                    <a:cxn ang="0">
                      <a:pos x="1092" y="342"/>
                    </a:cxn>
                    <a:cxn ang="0">
                      <a:pos x="1202" y="282"/>
                    </a:cxn>
                    <a:cxn ang="0">
                      <a:pos x="1316" y="228"/>
                    </a:cxn>
                    <a:cxn ang="0">
                      <a:pos x="1374" y="202"/>
                    </a:cxn>
                    <a:cxn ang="0">
                      <a:pos x="1490" y="156"/>
                    </a:cxn>
                    <a:cxn ang="0">
                      <a:pos x="1610" y="116"/>
                    </a:cxn>
                    <a:cxn ang="0">
                      <a:pos x="1732" y="80"/>
                    </a:cxn>
                    <a:cxn ang="0">
                      <a:pos x="1858" y="52"/>
                    </a:cxn>
                    <a:cxn ang="0">
                      <a:pos x="1984" y="30"/>
                    </a:cxn>
                    <a:cxn ang="0">
                      <a:pos x="2114" y="12"/>
                    </a:cxn>
                    <a:cxn ang="0">
                      <a:pos x="2246" y="2"/>
                    </a:cxn>
                    <a:cxn ang="0">
                      <a:pos x="2378" y="0"/>
                    </a:cxn>
                    <a:cxn ang="0">
                      <a:pos x="2444" y="0"/>
                    </a:cxn>
                    <a:cxn ang="0">
                      <a:pos x="2576" y="8"/>
                    </a:cxn>
                    <a:cxn ang="0">
                      <a:pos x="2706" y="20"/>
                    </a:cxn>
                    <a:cxn ang="0">
                      <a:pos x="2834" y="40"/>
                    </a:cxn>
                    <a:cxn ang="0">
                      <a:pos x="2962" y="66"/>
                    </a:cxn>
                    <a:cxn ang="0">
                      <a:pos x="3084" y="98"/>
                    </a:cxn>
                    <a:cxn ang="0">
                      <a:pos x="3206" y="136"/>
                    </a:cxn>
                    <a:cxn ang="0">
                      <a:pos x="3324" y="178"/>
                    </a:cxn>
                    <a:cxn ang="0">
                      <a:pos x="3382" y="202"/>
                    </a:cxn>
                    <a:cxn ang="0">
                      <a:pos x="3498" y="254"/>
                    </a:cxn>
                    <a:cxn ang="0">
                      <a:pos x="3608" y="312"/>
                    </a:cxn>
                    <a:cxn ang="0">
                      <a:pos x="3716" y="374"/>
                    </a:cxn>
                    <a:cxn ang="0">
                      <a:pos x="3822" y="440"/>
                    </a:cxn>
                    <a:cxn ang="0">
                      <a:pos x="3922" y="512"/>
                    </a:cxn>
                    <a:cxn ang="0">
                      <a:pos x="4020" y="590"/>
                    </a:cxn>
                    <a:cxn ang="0">
                      <a:pos x="4114" y="670"/>
                    </a:cxn>
                    <a:cxn ang="0">
                      <a:pos x="4204" y="756"/>
                    </a:cxn>
                    <a:cxn ang="0">
                      <a:pos x="4246" y="800"/>
                    </a:cxn>
                    <a:cxn ang="0">
                      <a:pos x="4330" y="892"/>
                    </a:cxn>
                    <a:cxn ang="0">
                      <a:pos x="4410" y="988"/>
                    </a:cxn>
                    <a:cxn ang="0">
                      <a:pos x="4484" y="1086"/>
                    </a:cxn>
                    <a:cxn ang="0">
                      <a:pos x="4552" y="1190"/>
                    </a:cxn>
                    <a:cxn ang="0">
                      <a:pos x="4618" y="1296"/>
                    </a:cxn>
                    <a:cxn ang="0">
                      <a:pos x="4678" y="1406"/>
                    </a:cxn>
                    <a:cxn ang="0">
                      <a:pos x="4732" y="1518"/>
                    </a:cxn>
                    <a:cxn ang="0">
                      <a:pos x="0" y="1576"/>
                    </a:cxn>
                  </a:cxnLst>
                  <a:rect l="0" t="0" r="r" b="b"/>
                  <a:pathLst>
                    <a:path w="4756" h="1576">
                      <a:moveTo>
                        <a:pt x="0" y="1576"/>
                      </a:moveTo>
                      <a:lnTo>
                        <a:pt x="0" y="1576"/>
                      </a:lnTo>
                      <a:lnTo>
                        <a:pt x="24" y="1518"/>
                      </a:lnTo>
                      <a:lnTo>
                        <a:pt x="50" y="1462"/>
                      </a:lnTo>
                      <a:lnTo>
                        <a:pt x="78" y="1406"/>
                      </a:lnTo>
                      <a:lnTo>
                        <a:pt x="108" y="1350"/>
                      </a:lnTo>
                      <a:lnTo>
                        <a:pt x="138" y="1296"/>
                      </a:lnTo>
                      <a:lnTo>
                        <a:pt x="170" y="1242"/>
                      </a:lnTo>
                      <a:lnTo>
                        <a:pt x="204" y="1190"/>
                      </a:lnTo>
                      <a:lnTo>
                        <a:pt x="238" y="1138"/>
                      </a:lnTo>
                      <a:lnTo>
                        <a:pt x="272" y="1086"/>
                      </a:lnTo>
                      <a:lnTo>
                        <a:pt x="310" y="1036"/>
                      </a:lnTo>
                      <a:lnTo>
                        <a:pt x="348" y="988"/>
                      </a:lnTo>
                      <a:lnTo>
                        <a:pt x="386" y="940"/>
                      </a:lnTo>
                      <a:lnTo>
                        <a:pt x="426" y="892"/>
                      </a:lnTo>
                      <a:lnTo>
                        <a:pt x="468" y="846"/>
                      </a:lnTo>
                      <a:lnTo>
                        <a:pt x="510" y="800"/>
                      </a:lnTo>
                      <a:lnTo>
                        <a:pt x="552" y="756"/>
                      </a:lnTo>
                      <a:lnTo>
                        <a:pt x="552" y="756"/>
                      </a:lnTo>
                      <a:lnTo>
                        <a:pt x="596" y="712"/>
                      </a:lnTo>
                      <a:lnTo>
                        <a:pt x="642" y="670"/>
                      </a:lnTo>
                      <a:lnTo>
                        <a:pt x="688" y="630"/>
                      </a:lnTo>
                      <a:lnTo>
                        <a:pt x="736" y="590"/>
                      </a:lnTo>
                      <a:lnTo>
                        <a:pt x="784" y="550"/>
                      </a:lnTo>
                      <a:lnTo>
                        <a:pt x="834" y="512"/>
                      </a:lnTo>
                      <a:lnTo>
                        <a:pt x="884" y="476"/>
                      </a:lnTo>
                      <a:lnTo>
                        <a:pt x="934" y="440"/>
                      </a:lnTo>
                      <a:lnTo>
                        <a:pt x="986" y="406"/>
                      </a:lnTo>
                      <a:lnTo>
                        <a:pt x="1040" y="374"/>
                      </a:lnTo>
                      <a:lnTo>
                        <a:pt x="1092" y="342"/>
                      </a:lnTo>
                      <a:lnTo>
                        <a:pt x="1148" y="312"/>
                      </a:lnTo>
                      <a:lnTo>
                        <a:pt x="1202" y="282"/>
                      </a:lnTo>
                      <a:lnTo>
                        <a:pt x="1258" y="254"/>
                      </a:lnTo>
                      <a:lnTo>
                        <a:pt x="1316" y="228"/>
                      </a:lnTo>
                      <a:lnTo>
                        <a:pt x="1374" y="202"/>
                      </a:lnTo>
                      <a:lnTo>
                        <a:pt x="1374" y="202"/>
                      </a:lnTo>
                      <a:lnTo>
                        <a:pt x="1432" y="178"/>
                      </a:lnTo>
                      <a:lnTo>
                        <a:pt x="1490" y="156"/>
                      </a:lnTo>
                      <a:lnTo>
                        <a:pt x="1550" y="136"/>
                      </a:lnTo>
                      <a:lnTo>
                        <a:pt x="1610" y="116"/>
                      </a:lnTo>
                      <a:lnTo>
                        <a:pt x="1672" y="98"/>
                      </a:lnTo>
                      <a:lnTo>
                        <a:pt x="1732" y="80"/>
                      </a:lnTo>
                      <a:lnTo>
                        <a:pt x="1794" y="66"/>
                      </a:lnTo>
                      <a:lnTo>
                        <a:pt x="1858" y="52"/>
                      </a:lnTo>
                      <a:lnTo>
                        <a:pt x="1922" y="40"/>
                      </a:lnTo>
                      <a:lnTo>
                        <a:pt x="1984" y="30"/>
                      </a:lnTo>
                      <a:lnTo>
                        <a:pt x="2050" y="20"/>
                      </a:lnTo>
                      <a:lnTo>
                        <a:pt x="2114" y="12"/>
                      </a:lnTo>
                      <a:lnTo>
                        <a:pt x="2180" y="8"/>
                      </a:lnTo>
                      <a:lnTo>
                        <a:pt x="2246" y="2"/>
                      </a:lnTo>
                      <a:lnTo>
                        <a:pt x="2312" y="0"/>
                      </a:lnTo>
                      <a:lnTo>
                        <a:pt x="2378" y="0"/>
                      </a:lnTo>
                      <a:lnTo>
                        <a:pt x="2378" y="0"/>
                      </a:lnTo>
                      <a:lnTo>
                        <a:pt x="2444" y="0"/>
                      </a:lnTo>
                      <a:lnTo>
                        <a:pt x="2510" y="2"/>
                      </a:lnTo>
                      <a:lnTo>
                        <a:pt x="2576" y="8"/>
                      </a:lnTo>
                      <a:lnTo>
                        <a:pt x="2642" y="12"/>
                      </a:lnTo>
                      <a:lnTo>
                        <a:pt x="2706" y="20"/>
                      </a:lnTo>
                      <a:lnTo>
                        <a:pt x="2772" y="30"/>
                      </a:lnTo>
                      <a:lnTo>
                        <a:pt x="2834" y="40"/>
                      </a:lnTo>
                      <a:lnTo>
                        <a:pt x="2898" y="52"/>
                      </a:lnTo>
                      <a:lnTo>
                        <a:pt x="2962" y="66"/>
                      </a:lnTo>
                      <a:lnTo>
                        <a:pt x="3024" y="80"/>
                      </a:lnTo>
                      <a:lnTo>
                        <a:pt x="3084" y="98"/>
                      </a:lnTo>
                      <a:lnTo>
                        <a:pt x="3146" y="116"/>
                      </a:lnTo>
                      <a:lnTo>
                        <a:pt x="3206" y="136"/>
                      </a:lnTo>
                      <a:lnTo>
                        <a:pt x="3266" y="156"/>
                      </a:lnTo>
                      <a:lnTo>
                        <a:pt x="3324" y="178"/>
                      </a:lnTo>
                      <a:lnTo>
                        <a:pt x="3382" y="202"/>
                      </a:lnTo>
                      <a:lnTo>
                        <a:pt x="3382" y="202"/>
                      </a:lnTo>
                      <a:lnTo>
                        <a:pt x="3440" y="228"/>
                      </a:lnTo>
                      <a:lnTo>
                        <a:pt x="3498" y="254"/>
                      </a:lnTo>
                      <a:lnTo>
                        <a:pt x="3554" y="282"/>
                      </a:lnTo>
                      <a:lnTo>
                        <a:pt x="3608" y="312"/>
                      </a:lnTo>
                      <a:lnTo>
                        <a:pt x="3664" y="342"/>
                      </a:lnTo>
                      <a:lnTo>
                        <a:pt x="3716" y="374"/>
                      </a:lnTo>
                      <a:lnTo>
                        <a:pt x="3770" y="406"/>
                      </a:lnTo>
                      <a:lnTo>
                        <a:pt x="3822" y="440"/>
                      </a:lnTo>
                      <a:lnTo>
                        <a:pt x="3872" y="476"/>
                      </a:lnTo>
                      <a:lnTo>
                        <a:pt x="3922" y="512"/>
                      </a:lnTo>
                      <a:lnTo>
                        <a:pt x="3972" y="550"/>
                      </a:lnTo>
                      <a:lnTo>
                        <a:pt x="4020" y="590"/>
                      </a:lnTo>
                      <a:lnTo>
                        <a:pt x="4068" y="630"/>
                      </a:lnTo>
                      <a:lnTo>
                        <a:pt x="4114" y="670"/>
                      </a:lnTo>
                      <a:lnTo>
                        <a:pt x="4160" y="712"/>
                      </a:lnTo>
                      <a:lnTo>
                        <a:pt x="4204" y="756"/>
                      </a:lnTo>
                      <a:lnTo>
                        <a:pt x="4204" y="756"/>
                      </a:lnTo>
                      <a:lnTo>
                        <a:pt x="4246" y="800"/>
                      </a:lnTo>
                      <a:lnTo>
                        <a:pt x="4288" y="846"/>
                      </a:lnTo>
                      <a:lnTo>
                        <a:pt x="4330" y="892"/>
                      </a:lnTo>
                      <a:lnTo>
                        <a:pt x="4370" y="940"/>
                      </a:lnTo>
                      <a:lnTo>
                        <a:pt x="4410" y="988"/>
                      </a:lnTo>
                      <a:lnTo>
                        <a:pt x="4446" y="1036"/>
                      </a:lnTo>
                      <a:lnTo>
                        <a:pt x="4484" y="1086"/>
                      </a:lnTo>
                      <a:lnTo>
                        <a:pt x="4518" y="1138"/>
                      </a:lnTo>
                      <a:lnTo>
                        <a:pt x="4552" y="1190"/>
                      </a:lnTo>
                      <a:lnTo>
                        <a:pt x="4586" y="1242"/>
                      </a:lnTo>
                      <a:lnTo>
                        <a:pt x="4618" y="1296"/>
                      </a:lnTo>
                      <a:lnTo>
                        <a:pt x="4648" y="1350"/>
                      </a:lnTo>
                      <a:lnTo>
                        <a:pt x="4678" y="1406"/>
                      </a:lnTo>
                      <a:lnTo>
                        <a:pt x="4706" y="1462"/>
                      </a:lnTo>
                      <a:lnTo>
                        <a:pt x="4732" y="1518"/>
                      </a:lnTo>
                      <a:lnTo>
                        <a:pt x="4756" y="1576"/>
                      </a:lnTo>
                      <a:lnTo>
                        <a:pt x="0" y="1576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chemeClr val="bg1">
                        <a:alpha val="75000"/>
                      </a:schemeClr>
                    </a:gs>
                    <a:gs pos="100000">
                      <a:schemeClr val="bg1">
                        <a:gamma/>
                        <a:tint val="0"/>
                        <a:invGamma/>
                        <a:alpha val="0"/>
                      </a:schemeClr>
                    </a:gs>
                  </a:gsLst>
                  <a:lin ang="5400000" scaled="1"/>
                </a:gradFill>
                <a:ln w="9525" cap="flat" cmpd="sng">
                  <a:noFill/>
                  <a:prstDash val="solid"/>
                  <a:rou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 b="0"/>
                </a:p>
              </p:txBody>
            </p:sp>
            <p:sp>
              <p:nvSpPr>
                <p:cNvPr id="29" name="Oval 57"/>
                <p:cNvSpPr>
                  <a:spLocks noChangeArrowheads="1"/>
                </p:cNvSpPr>
                <p:nvPr/>
              </p:nvSpPr>
              <p:spPr bwMode="auto">
                <a:xfrm>
                  <a:off x="1771" y="1843"/>
                  <a:ext cx="227" cy="204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bg1"/>
                    </a:gs>
                    <a:gs pos="100000">
                      <a:srgbClr val="67ABF5">
                        <a:alpha val="0"/>
                      </a:srgbClr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zh-CN" altLang="en-US" b="0"/>
                </a:p>
              </p:txBody>
            </p:sp>
          </p:grpSp>
        </p:grpSp>
      </p:grpSp>
      <p:grpSp>
        <p:nvGrpSpPr>
          <p:cNvPr id="92" name="组合 91"/>
          <p:cNvGrpSpPr/>
          <p:nvPr/>
        </p:nvGrpSpPr>
        <p:grpSpPr>
          <a:xfrm>
            <a:off x="2679230" y="3541190"/>
            <a:ext cx="7499746" cy="1403211"/>
            <a:chOff x="2862111" y="3541190"/>
            <a:chExt cx="7499746" cy="1403211"/>
          </a:xfrm>
        </p:grpSpPr>
        <p:grpSp>
          <p:nvGrpSpPr>
            <p:cNvPr id="57" name="组合 56"/>
            <p:cNvGrpSpPr/>
            <p:nvPr/>
          </p:nvGrpSpPr>
          <p:grpSpPr>
            <a:xfrm>
              <a:off x="2862111" y="3541190"/>
              <a:ext cx="7499746" cy="489824"/>
              <a:chOff x="4265252" y="2305054"/>
              <a:chExt cx="10097752" cy="659505"/>
            </a:xfrm>
          </p:grpSpPr>
          <p:sp>
            <p:nvSpPr>
              <p:cNvPr id="59" name="标题 1"/>
              <p:cNvSpPr txBox="1"/>
              <p:nvPr/>
            </p:nvSpPr>
            <p:spPr>
              <a:xfrm>
                <a:off x="4816021" y="2305054"/>
                <a:ext cx="9546983" cy="659505"/>
              </a:xfrm>
              <a:prstGeom prst="rect">
                <a:avLst/>
              </a:prstGeom>
            </p:spPr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>
                  <a:defRPr/>
                </a:pPr>
                <a:r>
                  <a:rPr lang="zh-CN" altLang="en-US" sz="2000" kern="0" dirty="0">
                    <a:solidFill>
                      <a:srgbClr val="002060"/>
                    </a:solidFill>
                  </a:rPr>
                  <a:t>不使用未经安全性检验的网站下载流行软件</a:t>
                </a:r>
                <a:r>
                  <a:rPr lang="zh-CN" altLang="en-US" sz="2000" kern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a typeface="思源黑体 CN Regular" panose="020B0500000000000000" pitchFamily="34" charset="-122"/>
                  </a:rPr>
                  <a:t>。</a:t>
                </a:r>
                <a:endParaRPr lang="zh-CN" altLang="en-US" sz="2000" kern="0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思源黑体 CN Regular" panose="020B0500000000000000" pitchFamily="34" charset="-122"/>
                </a:endParaRPr>
              </a:p>
            </p:txBody>
          </p:sp>
          <p:cxnSp>
            <p:nvCxnSpPr>
              <p:cNvPr id="60" name="直接连接符 59"/>
              <p:cNvCxnSpPr/>
              <p:nvPr/>
            </p:nvCxnSpPr>
            <p:spPr>
              <a:xfrm flipH="1">
                <a:off x="4265252" y="2872071"/>
                <a:ext cx="2693714" cy="0"/>
              </a:xfrm>
              <a:prstGeom prst="line">
                <a:avLst/>
              </a:prstGeom>
              <a:ln w="12700">
                <a:gradFill>
                  <a:gsLst>
                    <a:gs pos="0">
                      <a:schemeClr val="accent1">
                        <a:lumMod val="5000"/>
                        <a:lumOff val="95000"/>
                        <a:alpha val="0"/>
                      </a:schemeClr>
                    </a:gs>
                    <a:gs pos="100000">
                      <a:srgbClr val="F76E37"/>
                    </a:gs>
                  </a:gsLst>
                  <a:lin ang="108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5" name="组合 64"/>
            <p:cNvGrpSpPr/>
            <p:nvPr/>
          </p:nvGrpSpPr>
          <p:grpSpPr>
            <a:xfrm>
              <a:off x="2862111" y="3997884"/>
              <a:ext cx="7499746" cy="489824"/>
              <a:chOff x="4265252" y="2305054"/>
              <a:chExt cx="10097752" cy="659505"/>
            </a:xfrm>
          </p:grpSpPr>
          <p:sp>
            <p:nvSpPr>
              <p:cNvPr id="67" name="标题 1"/>
              <p:cNvSpPr txBox="1"/>
              <p:nvPr/>
            </p:nvSpPr>
            <p:spPr>
              <a:xfrm>
                <a:off x="4816021" y="2305054"/>
                <a:ext cx="9546983" cy="659505"/>
              </a:xfrm>
              <a:prstGeom prst="rect">
                <a:avLst/>
              </a:prstGeom>
            </p:spPr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>
                  <a:defRPr/>
                </a:pPr>
                <a:r>
                  <a:rPr lang="zh-CN" altLang="en-US" sz="2000" kern="0" dirty="0">
                    <a:solidFill>
                      <a:srgbClr val="002060"/>
                    </a:solidFill>
                  </a:rPr>
                  <a:t>不与受感染的主机通信</a:t>
                </a:r>
                <a:r>
                  <a:rPr lang="zh-CN" altLang="en-US" sz="2000" kern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a typeface="思源黑体 CN Regular" panose="020B0500000000000000" pitchFamily="34" charset="-122"/>
                  </a:rPr>
                  <a:t>。</a:t>
                </a:r>
                <a:endParaRPr lang="zh-CN" altLang="en-US" sz="2000" kern="0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思源黑体 CN Regular" panose="020B0500000000000000" pitchFamily="34" charset="-122"/>
                </a:endParaRPr>
              </a:p>
            </p:txBody>
          </p:sp>
          <p:cxnSp>
            <p:nvCxnSpPr>
              <p:cNvPr id="68" name="直接连接符 67"/>
              <p:cNvCxnSpPr/>
              <p:nvPr/>
            </p:nvCxnSpPr>
            <p:spPr>
              <a:xfrm flipH="1">
                <a:off x="4265252" y="2872071"/>
                <a:ext cx="2693714" cy="0"/>
              </a:xfrm>
              <a:prstGeom prst="line">
                <a:avLst/>
              </a:prstGeom>
              <a:ln w="12700">
                <a:gradFill>
                  <a:gsLst>
                    <a:gs pos="0">
                      <a:schemeClr val="accent1">
                        <a:lumMod val="5000"/>
                        <a:lumOff val="95000"/>
                        <a:alpha val="0"/>
                      </a:schemeClr>
                    </a:gs>
                    <a:gs pos="100000">
                      <a:srgbClr val="F76E37"/>
                    </a:gs>
                  </a:gsLst>
                  <a:lin ang="108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0" name="组合 69"/>
            <p:cNvGrpSpPr/>
            <p:nvPr/>
          </p:nvGrpSpPr>
          <p:grpSpPr>
            <a:xfrm>
              <a:off x="2862111" y="4454577"/>
              <a:ext cx="7499746" cy="489824"/>
              <a:chOff x="4265252" y="2305054"/>
              <a:chExt cx="10097752" cy="659505"/>
            </a:xfrm>
          </p:grpSpPr>
          <p:sp>
            <p:nvSpPr>
              <p:cNvPr id="72" name="标题 1"/>
              <p:cNvSpPr txBox="1"/>
              <p:nvPr/>
            </p:nvSpPr>
            <p:spPr>
              <a:xfrm>
                <a:off x="4816021" y="2305054"/>
                <a:ext cx="9546983" cy="659505"/>
              </a:xfrm>
              <a:prstGeom prst="rect">
                <a:avLst/>
              </a:prstGeom>
            </p:spPr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>
                  <a:defRPr/>
                </a:pPr>
                <a:r>
                  <a:rPr lang="zh-CN" altLang="en-US" sz="2000" kern="0" dirty="0">
                    <a:solidFill>
                      <a:srgbClr val="002060"/>
                    </a:solidFill>
                  </a:rPr>
                  <a:t>采用专门的病毒查杀软件清除病毒和蠕虫</a:t>
                </a:r>
                <a:r>
                  <a:rPr lang="zh-CN" altLang="en-US" sz="2000" kern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a typeface="思源黑体 CN Regular" panose="020B0500000000000000" pitchFamily="34" charset="-122"/>
                  </a:rPr>
                  <a:t>。</a:t>
                </a:r>
                <a:endParaRPr lang="zh-CN" altLang="en-US" sz="2000" kern="0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思源黑体 CN Regular" panose="020B0500000000000000" pitchFamily="34" charset="-122"/>
                </a:endParaRPr>
              </a:p>
            </p:txBody>
          </p:sp>
          <p:cxnSp>
            <p:nvCxnSpPr>
              <p:cNvPr id="73" name="直接连接符 72"/>
              <p:cNvCxnSpPr/>
              <p:nvPr/>
            </p:nvCxnSpPr>
            <p:spPr>
              <a:xfrm flipH="1">
                <a:off x="4265252" y="2872071"/>
                <a:ext cx="2693714" cy="0"/>
              </a:xfrm>
              <a:prstGeom prst="line">
                <a:avLst/>
              </a:prstGeom>
              <a:ln w="12700">
                <a:gradFill>
                  <a:gsLst>
                    <a:gs pos="0">
                      <a:schemeClr val="accent1">
                        <a:lumMod val="5000"/>
                        <a:lumOff val="95000"/>
                        <a:alpha val="0"/>
                      </a:schemeClr>
                    </a:gs>
                    <a:gs pos="100000">
                      <a:srgbClr val="F76E37"/>
                    </a:gs>
                  </a:gsLst>
                  <a:lin ang="108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4" name="Group 51"/>
            <p:cNvGrpSpPr/>
            <p:nvPr/>
          </p:nvGrpSpPr>
          <p:grpSpPr bwMode="auto">
            <a:xfrm>
              <a:off x="3035866" y="3680362"/>
              <a:ext cx="247030" cy="271114"/>
              <a:chOff x="2744" y="-584"/>
              <a:chExt cx="634" cy="702"/>
            </a:xfrm>
          </p:grpSpPr>
          <p:sp>
            <p:nvSpPr>
              <p:cNvPr id="35" name="Oval 52"/>
              <p:cNvSpPr>
                <a:spLocks noChangeArrowheads="1"/>
              </p:cNvSpPr>
              <p:nvPr/>
            </p:nvSpPr>
            <p:spPr bwMode="auto">
              <a:xfrm>
                <a:off x="2744" y="-85"/>
                <a:ext cx="590" cy="203"/>
              </a:xfrm>
              <a:prstGeom prst="ellipse">
                <a:avLst/>
              </a:prstGeom>
              <a:gradFill rotWithShape="1">
                <a:gsLst>
                  <a:gs pos="0">
                    <a:schemeClr val="tx1">
                      <a:alpha val="50000"/>
                    </a:schemeClr>
                  </a:gs>
                  <a:gs pos="100000">
                    <a:schemeClr val="tx1">
                      <a:gamma/>
                      <a:shade val="46275"/>
                      <a:invGamma/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</a:gradFill>
              <a:ln w="31750" cap="rnd" algn="ctr">
                <a:noFill/>
                <a:prstDash val="sysDot"/>
                <a:rou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 b="0"/>
              </a:p>
            </p:txBody>
          </p:sp>
          <p:grpSp>
            <p:nvGrpSpPr>
              <p:cNvPr id="36" name="Group 53"/>
              <p:cNvGrpSpPr/>
              <p:nvPr/>
            </p:nvGrpSpPr>
            <p:grpSpPr bwMode="auto">
              <a:xfrm>
                <a:off x="2765" y="-584"/>
                <a:ext cx="613" cy="613"/>
                <a:chOff x="2370" y="1139"/>
                <a:chExt cx="1089" cy="1089"/>
              </a:xfrm>
            </p:grpSpPr>
            <p:sp>
              <p:nvSpPr>
                <p:cNvPr id="37" name="Oval 54"/>
                <p:cNvSpPr>
                  <a:spLocks noChangeArrowheads="1"/>
                </p:cNvSpPr>
                <p:nvPr/>
              </p:nvSpPr>
              <p:spPr bwMode="auto">
                <a:xfrm>
                  <a:off x="2370" y="1139"/>
                  <a:ext cx="1089" cy="1089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0070C0"/>
                    </a:gs>
                    <a:gs pos="100000">
                      <a:srgbClr val="002060"/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zh-CN" altLang="en-US" b="0"/>
                </a:p>
              </p:txBody>
            </p:sp>
            <p:grpSp>
              <p:nvGrpSpPr>
                <p:cNvPr id="61" name="Group 55"/>
                <p:cNvGrpSpPr/>
                <p:nvPr/>
              </p:nvGrpSpPr>
              <p:grpSpPr bwMode="auto">
                <a:xfrm>
                  <a:off x="2426" y="1169"/>
                  <a:ext cx="908" cy="296"/>
                  <a:chOff x="1431" y="1843"/>
                  <a:chExt cx="907" cy="295"/>
                </a:xfrm>
              </p:grpSpPr>
              <p:sp>
                <p:nvSpPr>
                  <p:cNvPr id="62" name="Freeform 56"/>
                  <p:cNvSpPr/>
                  <p:nvPr/>
                </p:nvSpPr>
                <p:spPr bwMode="auto">
                  <a:xfrm>
                    <a:off x="1423" y="1843"/>
                    <a:ext cx="916" cy="296"/>
                  </a:xfrm>
                  <a:custGeom>
                    <a:avLst/>
                    <a:gdLst/>
                    <a:ahLst/>
                    <a:cxnLst>
                      <a:cxn ang="0">
                        <a:pos x="0" y="1576"/>
                      </a:cxn>
                      <a:cxn ang="0">
                        <a:pos x="50" y="1462"/>
                      </a:cxn>
                      <a:cxn ang="0">
                        <a:pos x="108" y="1350"/>
                      </a:cxn>
                      <a:cxn ang="0">
                        <a:pos x="170" y="1242"/>
                      </a:cxn>
                      <a:cxn ang="0">
                        <a:pos x="238" y="1138"/>
                      </a:cxn>
                      <a:cxn ang="0">
                        <a:pos x="310" y="1036"/>
                      </a:cxn>
                      <a:cxn ang="0">
                        <a:pos x="386" y="940"/>
                      </a:cxn>
                      <a:cxn ang="0">
                        <a:pos x="468" y="846"/>
                      </a:cxn>
                      <a:cxn ang="0">
                        <a:pos x="552" y="756"/>
                      </a:cxn>
                      <a:cxn ang="0">
                        <a:pos x="596" y="712"/>
                      </a:cxn>
                      <a:cxn ang="0">
                        <a:pos x="688" y="630"/>
                      </a:cxn>
                      <a:cxn ang="0">
                        <a:pos x="784" y="550"/>
                      </a:cxn>
                      <a:cxn ang="0">
                        <a:pos x="884" y="476"/>
                      </a:cxn>
                      <a:cxn ang="0">
                        <a:pos x="986" y="406"/>
                      </a:cxn>
                      <a:cxn ang="0">
                        <a:pos x="1092" y="342"/>
                      </a:cxn>
                      <a:cxn ang="0">
                        <a:pos x="1202" y="282"/>
                      </a:cxn>
                      <a:cxn ang="0">
                        <a:pos x="1316" y="228"/>
                      </a:cxn>
                      <a:cxn ang="0">
                        <a:pos x="1374" y="202"/>
                      </a:cxn>
                      <a:cxn ang="0">
                        <a:pos x="1490" y="156"/>
                      </a:cxn>
                      <a:cxn ang="0">
                        <a:pos x="1610" y="116"/>
                      </a:cxn>
                      <a:cxn ang="0">
                        <a:pos x="1732" y="80"/>
                      </a:cxn>
                      <a:cxn ang="0">
                        <a:pos x="1858" y="52"/>
                      </a:cxn>
                      <a:cxn ang="0">
                        <a:pos x="1984" y="30"/>
                      </a:cxn>
                      <a:cxn ang="0">
                        <a:pos x="2114" y="12"/>
                      </a:cxn>
                      <a:cxn ang="0">
                        <a:pos x="2246" y="2"/>
                      </a:cxn>
                      <a:cxn ang="0">
                        <a:pos x="2378" y="0"/>
                      </a:cxn>
                      <a:cxn ang="0">
                        <a:pos x="2444" y="0"/>
                      </a:cxn>
                      <a:cxn ang="0">
                        <a:pos x="2576" y="8"/>
                      </a:cxn>
                      <a:cxn ang="0">
                        <a:pos x="2706" y="20"/>
                      </a:cxn>
                      <a:cxn ang="0">
                        <a:pos x="2834" y="40"/>
                      </a:cxn>
                      <a:cxn ang="0">
                        <a:pos x="2962" y="66"/>
                      </a:cxn>
                      <a:cxn ang="0">
                        <a:pos x="3084" y="98"/>
                      </a:cxn>
                      <a:cxn ang="0">
                        <a:pos x="3206" y="136"/>
                      </a:cxn>
                      <a:cxn ang="0">
                        <a:pos x="3324" y="178"/>
                      </a:cxn>
                      <a:cxn ang="0">
                        <a:pos x="3382" y="202"/>
                      </a:cxn>
                      <a:cxn ang="0">
                        <a:pos x="3498" y="254"/>
                      </a:cxn>
                      <a:cxn ang="0">
                        <a:pos x="3608" y="312"/>
                      </a:cxn>
                      <a:cxn ang="0">
                        <a:pos x="3716" y="374"/>
                      </a:cxn>
                      <a:cxn ang="0">
                        <a:pos x="3822" y="440"/>
                      </a:cxn>
                      <a:cxn ang="0">
                        <a:pos x="3922" y="512"/>
                      </a:cxn>
                      <a:cxn ang="0">
                        <a:pos x="4020" y="590"/>
                      </a:cxn>
                      <a:cxn ang="0">
                        <a:pos x="4114" y="670"/>
                      </a:cxn>
                      <a:cxn ang="0">
                        <a:pos x="4204" y="756"/>
                      </a:cxn>
                      <a:cxn ang="0">
                        <a:pos x="4246" y="800"/>
                      </a:cxn>
                      <a:cxn ang="0">
                        <a:pos x="4330" y="892"/>
                      </a:cxn>
                      <a:cxn ang="0">
                        <a:pos x="4410" y="988"/>
                      </a:cxn>
                      <a:cxn ang="0">
                        <a:pos x="4484" y="1086"/>
                      </a:cxn>
                      <a:cxn ang="0">
                        <a:pos x="4552" y="1190"/>
                      </a:cxn>
                      <a:cxn ang="0">
                        <a:pos x="4618" y="1296"/>
                      </a:cxn>
                      <a:cxn ang="0">
                        <a:pos x="4678" y="1406"/>
                      </a:cxn>
                      <a:cxn ang="0">
                        <a:pos x="4732" y="1518"/>
                      </a:cxn>
                      <a:cxn ang="0">
                        <a:pos x="0" y="1576"/>
                      </a:cxn>
                    </a:cxnLst>
                    <a:rect l="0" t="0" r="r" b="b"/>
                    <a:pathLst>
                      <a:path w="4756" h="1576">
                        <a:moveTo>
                          <a:pt x="0" y="1576"/>
                        </a:moveTo>
                        <a:lnTo>
                          <a:pt x="0" y="1576"/>
                        </a:lnTo>
                        <a:lnTo>
                          <a:pt x="24" y="1518"/>
                        </a:lnTo>
                        <a:lnTo>
                          <a:pt x="50" y="1462"/>
                        </a:lnTo>
                        <a:lnTo>
                          <a:pt x="78" y="1406"/>
                        </a:lnTo>
                        <a:lnTo>
                          <a:pt x="108" y="1350"/>
                        </a:lnTo>
                        <a:lnTo>
                          <a:pt x="138" y="1296"/>
                        </a:lnTo>
                        <a:lnTo>
                          <a:pt x="170" y="1242"/>
                        </a:lnTo>
                        <a:lnTo>
                          <a:pt x="204" y="1190"/>
                        </a:lnTo>
                        <a:lnTo>
                          <a:pt x="238" y="1138"/>
                        </a:lnTo>
                        <a:lnTo>
                          <a:pt x="272" y="1086"/>
                        </a:lnTo>
                        <a:lnTo>
                          <a:pt x="310" y="1036"/>
                        </a:lnTo>
                        <a:lnTo>
                          <a:pt x="348" y="988"/>
                        </a:lnTo>
                        <a:lnTo>
                          <a:pt x="386" y="940"/>
                        </a:lnTo>
                        <a:lnTo>
                          <a:pt x="426" y="892"/>
                        </a:lnTo>
                        <a:lnTo>
                          <a:pt x="468" y="846"/>
                        </a:lnTo>
                        <a:lnTo>
                          <a:pt x="510" y="800"/>
                        </a:lnTo>
                        <a:lnTo>
                          <a:pt x="552" y="756"/>
                        </a:lnTo>
                        <a:lnTo>
                          <a:pt x="552" y="756"/>
                        </a:lnTo>
                        <a:lnTo>
                          <a:pt x="596" y="712"/>
                        </a:lnTo>
                        <a:lnTo>
                          <a:pt x="642" y="670"/>
                        </a:lnTo>
                        <a:lnTo>
                          <a:pt x="688" y="630"/>
                        </a:lnTo>
                        <a:lnTo>
                          <a:pt x="736" y="590"/>
                        </a:lnTo>
                        <a:lnTo>
                          <a:pt x="784" y="550"/>
                        </a:lnTo>
                        <a:lnTo>
                          <a:pt x="834" y="512"/>
                        </a:lnTo>
                        <a:lnTo>
                          <a:pt x="884" y="476"/>
                        </a:lnTo>
                        <a:lnTo>
                          <a:pt x="934" y="440"/>
                        </a:lnTo>
                        <a:lnTo>
                          <a:pt x="986" y="406"/>
                        </a:lnTo>
                        <a:lnTo>
                          <a:pt x="1040" y="374"/>
                        </a:lnTo>
                        <a:lnTo>
                          <a:pt x="1092" y="342"/>
                        </a:lnTo>
                        <a:lnTo>
                          <a:pt x="1148" y="312"/>
                        </a:lnTo>
                        <a:lnTo>
                          <a:pt x="1202" y="282"/>
                        </a:lnTo>
                        <a:lnTo>
                          <a:pt x="1258" y="254"/>
                        </a:lnTo>
                        <a:lnTo>
                          <a:pt x="1316" y="228"/>
                        </a:lnTo>
                        <a:lnTo>
                          <a:pt x="1374" y="202"/>
                        </a:lnTo>
                        <a:lnTo>
                          <a:pt x="1374" y="202"/>
                        </a:lnTo>
                        <a:lnTo>
                          <a:pt x="1432" y="178"/>
                        </a:lnTo>
                        <a:lnTo>
                          <a:pt x="1490" y="156"/>
                        </a:lnTo>
                        <a:lnTo>
                          <a:pt x="1550" y="136"/>
                        </a:lnTo>
                        <a:lnTo>
                          <a:pt x="1610" y="116"/>
                        </a:lnTo>
                        <a:lnTo>
                          <a:pt x="1672" y="98"/>
                        </a:lnTo>
                        <a:lnTo>
                          <a:pt x="1732" y="80"/>
                        </a:lnTo>
                        <a:lnTo>
                          <a:pt x="1794" y="66"/>
                        </a:lnTo>
                        <a:lnTo>
                          <a:pt x="1858" y="52"/>
                        </a:lnTo>
                        <a:lnTo>
                          <a:pt x="1922" y="40"/>
                        </a:lnTo>
                        <a:lnTo>
                          <a:pt x="1984" y="30"/>
                        </a:lnTo>
                        <a:lnTo>
                          <a:pt x="2050" y="20"/>
                        </a:lnTo>
                        <a:lnTo>
                          <a:pt x="2114" y="12"/>
                        </a:lnTo>
                        <a:lnTo>
                          <a:pt x="2180" y="8"/>
                        </a:lnTo>
                        <a:lnTo>
                          <a:pt x="2246" y="2"/>
                        </a:lnTo>
                        <a:lnTo>
                          <a:pt x="2312" y="0"/>
                        </a:lnTo>
                        <a:lnTo>
                          <a:pt x="2378" y="0"/>
                        </a:lnTo>
                        <a:lnTo>
                          <a:pt x="2378" y="0"/>
                        </a:lnTo>
                        <a:lnTo>
                          <a:pt x="2444" y="0"/>
                        </a:lnTo>
                        <a:lnTo>
                          <a:pt x="2510" y="2"/>
                        </a:lnTo>
                        <a:lnTo>
                          <a:pt x="2576" y="8"/>
                        </a:lnTo>
                        <a:lnTo>
                          <a:pt x="2642" y="12"/>
                        </a:lnTo>
                        <a:lnTo>
                          <a:pt x="2706" y="20"/>
                        </a:lnTo>
                        <a:lnTo>
                          <a:pt x="2772" y="30"/>
                        </a:lnTo>
                        <a:lnTo>
                          <a:pt x="2834" y="40"/>
                        </a:lnTo>
                        <a:lnTo>
                          <a:pt x="2898" y="52"/>
                        </a:lnTo>
                        <a:lnTo>
                          <a:pt x="2962" y="66"/>
                        </a:lnTo>
                        <a:lnTo>
                          <a:pt x="3024" y="80"/>
                        </a:lnTo>
                        <a:lnTo>
                          <a:pt x="3084" y="98"/>
                        </a:lnTo>
                        <a:lnTo>
                          <a:pt x="3146" y="116"/>
                        </a:lnTo>
                        <a:lnTo>
                          <a:pt x="3206" y="136"/>
                        </a:lnTo>
                        <a:lnTo>
                          <a:pt x="3266" y="156"/>
                        </a:lnTo>
                        <a:lnTo>
                          <a:pt x="3324" y="178"/>
                        </a:lnTo>
                        <a:lnTo>
                          <a:pt x="3382" y="202"/>
                        </a:lnTo>
                        <a:lnTo>
                          <a:pt x="3382" y="202"/>
                        </a:lnTo>
                        <a:lnTo>
                          <a:pt x="3440" y="228"/>
                        </a:lnTo>
                        <a:lnTo>
                          <a:pt x="3498" y="254"/>
                        </a:lnTo>
                        <a:lnTo>
                          <a:pt x="3554" y="282"/>
                        </a:lnTo>
                        <a:lnTo>
                          <a:pt x="3608" y="312"/>
                        </a:lnTo>
                        <a:lnTo>
                          <a:pt x="3664" y="342"/>
                        </a:lnTo>
                        <a:lnTo>
                          <a:pt x="3716" y="374"/>
                        </a:lnTo>
                        <a:lnTo>
                          <a:pt x="3770" y="406"/>
                        </a:lnTo>
                        <a:lnTo>
                          <a:pt x="3822" y="440"/>
                        </a:lnTo>
                        <a:lnTo>
                          <a:pt x="3872" y="476"/>
                        </a:lnTo>
                        <a:lnTo>
                          <a:pt x="3922" y="512"/>
                        </a:lnTo>
                        <a:lnTo>
                          <a:pt x="3972" y="550"/>
                        </a:lnTo>
                        <a:lnTo>
                          <a:pt x="4020" y="590"/>
                        </a:lnTo>
                        <a:lnTo>
                          <a:pt x="4068" y="630"/>
                        </a:lnTo>
                        <a:lnTo>
                          <a:pt x="4114" y="670"/>
                        </a:lnTo>
                        <a:lnTo>
                          <a:pt x="4160" y="712"/>
                        </a:lnTo>
                        <a:lnTo>
                          <a:pt x="4204" y="756"/>
                        </a:lnTo>
                        <a:lnTo>
                          <a:pt x="4204" y="756"/>
                        </a:lnTo>
                        <a:lnTo>
                          <a:pt x="4246" y="800"/>
                        </a:lnTo>
                        <a:lnTo>
                          <a:pt x="4288" y="846"/>
                        </a:lnTo>
                        <a:lnTo>
                          <a:pt x="4330" y="892"/>
                        </a:lnTo>
                        <a:lnTo>
                          <a:pt x="4370" y="940"/>
                        </a:lnTo>
                        <a:lnTo>
                          <a:pt x="4410" y="988"/>
                        </a:lnTo>
                        <a:lnTo>
                          <a:pt x="4446" y="1036"/>
                        </a:lnTo>
                        <a:lnTo>
                          <a:pt x="4484" y="1086"/>
                        </a:lnTo>
                        <a:lnTo>
                          <a:pt x="4518" y="1138"/>
                        </a:lnTo>
                        <a:lnTo>
                          <a:pt x="4552" y="1190"/>
                        </a:lnTo>
                        <a:lnTo>
                          <a:pt x="4586" y="1242"/>
                        </a:lnTo>
                        <a:lnTo>
                          <a:pt x="4618" y="1296"/>
                        </a:lnTo>
                        <a:lnTo>
                          <a:pt x="4648" y="1350"/>
                        </a:lnTo>
                        <a:lnTo>
                          <a:pt x="4678" y="1406"/>
                        </a:lnTo>
                        <a:lnTo>
                          <a:pt x="4706" y="1462"/>
                        </a:lnTo>
                        <a:lnTo>
                          <a:pt x="4732" y="1518"/>
                        </a:lnTo>
                        <a:lnTo>
                          <a:pt x="4756" y="1576"/>
                        </a:lnTo>
                        <a:lnTo>
                          <a:pt x="0" y="1576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chemeClr val="bg1">
                          <a:alpha val="75000"/>
                        </a:schemeClr>
                      </a:gs>
                      <a:gs pos="100000">
                        <a:schemeClr val="bg1">
                          <a:gamma/>
                          <a:tint val="0"/>
                          <a:invGamma/>
                          <a:alpha val="0"/>
                        </a:schemeClr>
                      </a:gs>
                    </a:gsLst>
                    <a:lin ang="5400000" scaled="1"/>
                  </a:gradFill>
                  <a:ln w="9525" cap="flat" cmpd="sng">
                    <a:noFill/>
                    <a:prstDash val="solid"/>
                    <a:rou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CN" altLang="en-US" b="0"/>
                  </a:p>
                </p:txBody>
              </p:sp>
              <p:sp>
                <p:nvSpPr>
                  <p:cNvPr id="63" name="Oval 57"/>
                  <p:cNvSpPr>
                    <a:spLocks noChangeArrowheads="1"/>
                  </p:cNvSpPr>
                  <p:nvPr/>
                </p:nvSpPr>
                <p:spPr bwMode="auto">
                  <a:xfrm>
                    <a:off x="1771" y="1843"/>
                    <a:ext cx="227" cy="204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chemeClr val="bg1"/>
                      </a:gs>
                      <a:gs pos="100000">
                        <a:srgbClr val="67ABF5"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 b="0"/>
                  </a:p>
                </p:txBody>
              </p:sp>
            </p:grpSp>
          </p:grpSp>
        </p:grpSp>
        <p:grpSp>
          <p:nvGrpSpPr>
            <p:cNvPr id="77" name="Group 51"/>
            <p:cNvGrpSpPr/>
            <p:nvPr/>
          </p:nvGrpSpPr>
          <p:grpSpPr bwMode="auto">
            <a:xfrm>
              <a:off x="3035866" y="4133461"/>
              <a:ext cx="247030" cy="271114"/>
              <a:chOff x="2744" y="-584"/>
              <a:chExt cx="634" cy="702"/>
            </a:xfrm>
          </p:grpSpPr>
          <p:sp>
            <p:nvSpPr>
              <p:cNvPr id="78" name="Oval 52"/>
              <p:cNvSpPr>
                <a:spLocks noChangeArrowheads="1"/>
              </p:cNvSpPr>
              <p:nvPr/>
            </p:nvSpPr>
            <p:spPr bwMode="auto">
              <a:xfrm>
                <a:off x="2744" y="-85"/>
                <a:ext cx="590" cy="203"/>
              </a:xfrm>
              <a:prstGeom prst="ellipse">
                <a:avLst/>
              </a:prstGeom>
              <a:gradFill rotWithShape="1">
                <a:gsLst>
                  <a:gs pos="0">
                    <a:schemeClr val="tx1">
                      <a:alpha val="50000"/>
                    </a:schemeClr>
                  </a:gs>
                  <a:gs pos="100000">
                    <a:schemeClr val="tx1">
                      <a:gamma/>
                      <a:shade val="46275"/>
                      <a:invGamma/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</a:gradFill>
              <a:ln w="31750" cap="rnd" algn="ctr">
                <a:noFill/>
                <a:prstDash val="sysDot"/>
                <a:rou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 b="0"/>
              </a:p>
            </p:txBody>
          </p:sp>
          <p:grpSp>
            <p:nvGrpSpPr>
              <p:cNvPr id="79" name="Group 53"/>
              <p:cNvGrpSpPr/>
              <p:nvPr/>
            </p:nvGrpSpPr>
            <p:grpSpPr bwMode="auto">
              <a:xfrm>
                <a:off x="2765" y="-584"/>
                <a:ext cx="613" cy="613"/>
                <a:chOff x="2370" y="1139"/>
                <a:chExt cx="1089" cy="1089"/>
              </a:xfrm>
            </p:grpSpPr>
            <p:sp>
              <p:nvSpPr>
                <p:cNvPr id="80" name="Oval 54"/>
                <p:cNvSpPr>
                  <a:spLocks noChangeArrowheads="1"/>
                </p:cNvSpPr>
                <p:nvPr/>
              </p:nvSpPr>
              <p:spPr bwMode="auto">
                <a:xfrm>
                  <a:off x="2370" y="1139"/>
                  <a:ext cx="1089" cy="1089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0070C0"/>
                    </a:gs>
                    <a:gs pos="100000">
                      <a:srgbClr val="002060"/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zh-CN" altLang="en-US" b="0"/>
                </a:p>
              </p:txBody>
            </p:sp>
            <p:grpSp>
              <p:nvGrpSpPr>
                <p:cNvPr id="81" name="Group 55"/>
                <p:cNvGrpSpPr/>
                <p:nvPr/>
              </p:nvGrpSpPr>
              <p:grpSpPr bwMode="auto">
                <a:xfrm>
                  <a:off x="2426" y="1169"/>
                  <a:ext cx="908" cy="296"/>
                  <a:chOff x="1431" y="1843"/>
                  <a:chExt cx="907" cy="295"/>
                </a:xfrm>
              </p:grpSpPr>
              <p:sp>
                <p:nvSpPr>
                  <p:cNvPr id="82" name="Freeform 56"/>
                  <p:cNvSpPr/>
                  <p:nvPr/>
                </p:nvSpPr>
                <p:spPr bwMode="auto">
                  <a:xfrm>
                    <a:off x="1423" y="1843"/>
                    <a:ext cx="916" cy="296"/>
                  </a:xfrm>
                  <a:custGeom>
                    <a:avLst/>
                    <a:gdLst/>
                    <a:ahLst/>
                    <a:cxnLst>
                      <a:cxn ang="0">
                        <a:pos x="0" y="1576"/>
                      </a:cxn>
                      <a:cxn ang="0">
                        <a:pos x="50" y="1462"/>
                      </a:cxn>
                      <a:cxn ang="0">
                        <a:pos x="108" y="1350"/>
                      </a:cxn>
                      <a:cxn ang="0">
                        <a:pos x="170" y="1242"/>
                      </a:cxn>
                      <a:cxn ang="0">
                        <a:pos x="238" y="1138"/>
                      </a:cxn>
                      <a:cxn ang="0">
                        <a:pos x="310" y="1036"/>
                      </a:cxn>
                      <a:cxn ang="0">
                        <a:pos x="386" y="940"/>
                      </a:cxn>
                      <a:cxn ang="0">
                        <a:pos x="468" y="846"/>
                      </a:cxn>
                      <a:cxn ang="0">
                        <a:pos x="552" y="756"/>
                      </a:cxn>
                      <a:cxn ang="0">
                        <a:pos x="596" y="712"/>
                      </a:cxn>
                      <a:cxn ang="0">
                        <a:pos x="688" y="630"/>
                      </a:cxn>
                      <a:cxn ang="0">
                        <a:pos x="784" y="550"/>
                      </a:cxn>
                      <a:cxn ang="0">
                        <a:pos x="884" y="476"/>
                      </a:cxn>
                      <a:cxn ang="0">
                        <a:pos x="986" y="406"/>
                      </a:cxn>
                      <a:cxn ang="0">
                        <a:pos x="1092" y="342"/>
                      </a:cxn>
                      <a:cxn ang="0">
                        <a:pos x="1202" y="282"/>
                      </a:cxn>
                      <a:cxn ang="0">
                        <a:pos x="1316" y="228"/>
                      </a:cxn>
                      <a:cxn ang="0">
                        <a:pos x="1374" y="202"/>
                      </a:cxn>
                      <a:cxn ang="0">
                        <a:pos x="1490" y="156"/>
                      </a:cxn>
                      <a:cxn ang="0">
                        <a:pos x="1610" y="116"/>
                      </a:cxn>
                      <a:cxn ang="0">
                        <a:pos x="1732" y="80"/>
                      </a:cxn>
                      <a:cxn ang="0">
                        <a:pos x="1858" y="52"/>
                      </a:cxn>
                      <a:cxn ang="0">
                        <a:pos x="1984" y="30"/>
                      </a:cxn>
                      <a:cxn ang="0">
                        <a:pos x="2114" y="12"/>
                      </a:cxn>
                      <a:cxn ang="0">
                        <a:pos x="2246" y="2"/>
                      </a:cxn>
                      <a:cxn ang="0">
                        <a:pos x="2378" y="0"/>
                      </a:cxn>
                      <a:cxn ang="0">
                        <a:pos x="2444" y="0"/>
                      </a:cxn>
                      <a:cxn ang="0">
                        <a:pos x="2576" y="8"/>
                      </a:cxn>
                      <a:cxn ang="0">
                        <a:pos x="2706" y="20"/>
                      </a:cxn>
                      <a:cxn ang="0">
                        <a:pos x="2834" y="40"/>
                      </a:cxn>
                      <a:cxn ang="0">
                        <a:pos x="2962" y="66"/>
                      </a:cxn>
                      <a:cxn ang="0">
                        <a:pos x="3084" y="98"/>
                      </a:cxn>
                      <a:cxn ang="0">
                        <a:pos x="3206" y="136"/>
                      </a:cxn>
                      <a:cxn ang="0">
                        <a:pos x="3324" y="178"/>
                      </a:cxn>
                      <a:cxn ang="0">
                        <a:pos x="3382" y="202"/>
                      </a:cxn>
                      <a:cxn ang="0">
                        <a:pos x="3498" y="254"/>
                      </a:cxn>
                      <a:cxn ang="0">
                        <a:pos x="3608" y="312"/>
                      </a:cxn>
                      <a:cxn ang="0">
                        <a:pos x="3716" y="374"/>
                      </a:cxn>
                      <a:cxn ang="0">
                        <a:pos x="3822" y="440"/>
                      </a:cxn>
                      <a:cxn ang="0">
                        <a:pos x="3922" y="512"/>
                      </a:cxn>
                      <a:cxn ang="0">
                        <a:pos x="4020" y="590"/>
                      </a:cxn>
                      <a:cxn ang="0">
                        <a:pos x="4114" y="670"/>
                      </a:cxn>
                      <a:cxn ang="0">
                        <a:pos x="4204" y="756"/>
                      </a:cxn>
                      <a:cxn ang="0">
                        <a:pos x="4246" y="800"/>
                      </a:cxn>
                      <a:cxn ang="0">
                        <a:pos x="4330" y="892"/>
                      </a:cxn>
                      <a:cxn ang="0">
                        <a:pos x="4410" y="988"/>
                      </a:cxn>
                      <a:cxn ang="0">
                        <a:pos x="4484" y="1086"/>
                      </a:cxn>
                      <a:cxn ang="0">
                        <a:pos x="4552" y="1190"/>
                      </a:cxn>
                      <a:cxn ang="0">
                        <a:pos x="4618" y="1296"/>
                      </a:cxn>
                      <a:cxn ang="0">
                        <a:pos x="4678" y="1406"/>
                      </a:cxn>
                      <a:cxn ang="0">
                        <a:pos x="4732" y="1518"/>
                      </a:cxn>
                      <a:cxn ang="0">
                        <a:pos x="0" y="1576"/>
                      </a:cxn>
                    </a:cxnLst>
                    <a:rect l="0" t="0" r="r" b="b"/>
                    <a:pathLst>
                      <a:path w="4756" h="1576">
                        <a:moveTo>
                          <a:pt x="0" y="1576"/>
                        </a:moveTo>
                        <a:lnTo>
                          <a:pt x="0" y="1576"/>
                        </a:lnTo>
                        <a:lnTo>
                          <a:pt x="24" y="1518"/>
                        </a:lnTo>
                        <a:lnTo>
                          <a:pt x="50" y="1462"/>
                        </a:lnTo>
                        <a:lnTo>
                          <a:pt x="78" y="1406"/>
                        </a:lnTo>
                        <a:lnTo>
                          <a:pt x="108" y="1350"/>
                        </a:lnTo>
                        <a:lnTo>
                          <a:pt x="138" y="1296"/>
                        </a:lnTo>
                        <a:lnTo>
                          <a:pt x="170" y="1242"/>
                        </a:lnTo>
                        <a:lnTo>
                          <a:pt x="204" y="1190"/>
                        </a:lnTo>
                        <a:lnTo>
                          <a:pt x="238" y="1138"/>
                        </a:lnTo>
                        <a:lnTo>
                          <a:pt x="272" y="1086"/>
                        </a:lnTo>
                        <a:lnTo>
                          <a:pt x="310" y="1036"/>
                        </a:lnTo>
                        <a:lnTo>
                          <a:pt x="348" y="988"/>
                        </a:lnTo>
                        <a:lnTo>
                          <a:pt x="386" y="940"/>
                        </a:lnTo>
                        <a:lnTo>
                          <a:pt x="426" y="892"/>
                        </a:lnTo>
                        <a:lnTo>
                          <a:pt x="468" y="846"/>
                        </a:lnTo>
                        <a:lnTo>
                          <a:pt x="510" y="800"/>
                        </a:lnTo>
                        <a:lnTo>
                          <a:pt x="552" y="756"/>
                        </a:lnTo>
                        <a:lnTo>
                          <a:pt x="552" y="756"/>
                        </a:lnTo>
                        <a:lnTo>
                          <a:pt x="596" y="712"/>
                        </a:lnTo>
                        <a:lnTo>
                          <a:pt x="642" y="670"/>
                        </a:lnTo>
                        <a:lnTo>
                          <a:pt x="688" y="630"/>
                        </a:lnTo>
                        <a:lnTo>
                          <a:pt x="736" y="590"/>
                        </a:lnTo>
                        <a:lnTo>
                          <a:pt x="784" y="550"/>
                        </a:lnTo>
                        <a:lnTo>
                          <a:pt x="834" y="512"/>
                        </a:lnTo>
                        <a:lnTo>
                          <a:pt x="884" y="476"/>
                        </a:lnTo>
                        <a:lnTo>
                          <a:pt x="934" y="440"/>
                        </a:lnTo>
                        <a:lnTo>
                          <a:pt x="986" y="406"/>
                        </a:lnTo>
                        <a:lnTo>
                          <a:pt x="1040" y="374"/>
                        </a:lnTo>
                        <a:lnTo>
                          <a:pt x="1092" y="342"/>
                        </a:lnTo>
                        <a:lnTo>
                          <a:pt x="1148" y="312"/>
                        </a:lnTo>
                        <a:lnTo>
                          <a:pt x="1202" y="282"/>
                        </a:lnTo>
                        <a:lnTo>
                          <a:pt x="1258" y="254"/>
                        </a:lnTo>
                        <a:lnTo>
                          <a:pt x="1316" y="228"/>
                        </a:lnTo>
                        <a:lnTo>
                          <a:pt x="1374" y="202"/>
                        </a:lnTo>
                        <a:lnTo>
                          <a:pt x="1374" y="202"/>
                        </a:lnTo>
                        <a:lnTo>
                          <a:pt x="1432" y="178"/>
                        </a:lnTo>
                        <a:lnTo>
                          <a:pt x="1490" y="156"/>
                        </a:lnTo>
                        <a:lnTo>
                          <a:pt x="1550" y="136"/>
                        </a:lnTo>
                        <a:lnTo>
                          <a:pt x="1610" y="116"/>
                        </a:lnTo>
                        <a:lnTo>
                          <a:pt x="1672" y="98"/>
                        </a:lnTo>
                        <a:lnTo>
                          <a:pt x="1732" y="80"/>
                        </a:lnTo>
                        <a:lnTo>
                          <a:pt x="1794" y="66"/>
                        </a:lnTo>
                        <a:lnTo>
                          <a:pt x="1858" y="52"/>
                        </a:lnTo>
                        <a:lnTo>
                          <a:pt x="1922" y="40"/>
                        </a:lnTo>
                        <a:lnTo>
                          <a:pt x="1984" y="30"/>
                        </a:lnTo>
                        <a:lnTo>
                          <a:pt x="2050" y="20"/>
                        </a:lnTo>
                        <a:lnTo>
                          <a:pt x="2114" y="12"/>
                        </a:lnTo>
                        <a:lnTo>
                          <a:pt x="2180" y="8"/>
                        </a:lnTo>
                        <a:lnTo>
                          <a:pt x="2246" y="2"/>
                        </a:lnTo>
                        <a:lnTo>
                          <a:pt x="2312" y="0"/>
                        </a:lnTo>
                        <a:lnTo>
                          <a:pt x="2378" y="0"/>
                        </a:lnTo>
                        <a:lnTo>
                          <a:pt x="2378" y="0"/>
                        </a:lnTo>
                        <a:lnTo>
                          <a:pt x="2444" y="0"/>
                        </a:lnTo>
                        <a:lnTo>
                          <a:pt x="2510" y="2"/>
                        </a:lnTo>
                        <a:lnTo>
                          <a:pt x="2576" y="8"/>
                        </a:lnTo>
                        <a:lnTo>
                          <a:pt x="2642" y="12"/>
                        </a:lnTo>
                        <a:lnTo>
                          <a:pt x="2706" y="20"/>
                        </a:lnTo>
                        <a:lnTo>
                          <a:pt x="2772" y="30"/>
                        </a:lnTo>
                        <a:lnTo>
                          <a:pt x="2834" y="40"/>
                        </a:lnTo>
                        <a:lnTo>
                          <a:pt x="2898" y="52"/>
                        </a:lnTo>
                        <a:lnTo>
                          <a:pt x="2962" y="66"/>
                        </a:lnTo>
                        <a:lnTo>
                          <a:pt x="3024" y="80"/>
                        </a:lnTo>
                        <a:lnTo>
                          <a:pt x="3084" y="98"/>
                        </a:lnTo>
                        <a:lnTo>
                          <a:pt x="3146" y="116"/>
                        </a:lnTo>
                        <a:lnTo>
                          <a:pt x="3206" y="136"/>
                        </a:lnTo>
                        <a:lnTo>
                          <a:pt x="3266" y="156"/>
                        </a:lnTo>
                        <a:lnTo>
                          <a:pt x="3324" y="178"/>
                        </a:lnTo>
                        <a:lnTo>
                          <a:pt x="3382" y="202"/>
                        </a:lnTo>
                        <a:lnTo>
                          <a:pt x="3382" y="202"/>
                        </a:lnTo>
                        <a:lnTo>
                          <a:pt x="3440" y="228"/>
                        </a:lnTo>
                        <a:lnTo>
                          <a:pt x="3498" y="254"/>
                        </a:lnTo>
                        <a:lnTo>
                          <a:pt x="3554" y="282"/>
                        </a:lnTo>
                        <a:lnTo>
                          <a:pt x="3608" y="312"/>
                        </a:lnTo>
                        <a:lnTo>
                          <a:pt x="3664" y="342"/>
                        </a:lnTo>
                        <a:lnTo>
                          <a:pt x="3716" y="374"/>
                        </a:lnTo>
                        <a:lnTo>
                          <a:pt x="3770" y="406"/>
                        </a:lnTo>
                        <a:lnTo>
                          <a:pt x="3822" y="440"/>
                        </a:lnTo>
                        <a:lnTo>
                          <a:pt x="3872" y="476"/>
                        </a:lnTo>
                        <a:lnTo>
                          <a:pt x="3922" y="512"/>
                        </a:lnTo>
                        <a:lnTo>
                          <a:pt x="3972" y="550"/>
                        </a:lnTo>
                        <a:lnTo>
                          <a:pt x="4020" y="590"/>
                        </a:lnTo>
                        <a:lnTo>
                          <a:pt x="4068" y="630"/>
                        </a:lnTo>
                        <a:lnTo>
                          <a:pt x="4114" y="670"/>
                        </a:lnTo>
                        <a:lnTo>
                          <a:pt x="4160" y="712"/>
                        </a:lnTo>
                        <a:lnTo>
                          <a:pt x="4204" y="756"/>
                        </a:lnTo>
                        <a:lnTo>
                          <a:pt x="4204" y="756"/>
                        </a:lnTo>
                        <a:lnTo>
                          <a:pt x="4246" y="800"/>
                        </a:lnTo>
                        <a:lnTo>
                          <a:pt x="4288" y="846"/>
                        </a:lnTo>
                        <a:lnTo>
                          <a:pt x="4330" y="892"/>
                        </a:lnTo>
                        <a:lnTo>
                          <a:pt x="4370" y="940"/>
                        </a:lnTo>
                        <a:lnTo>
                          <a:pt x="4410" y="988"/>
                        </a:lnTo>
                        <a:lnTo>
                          <a:pt x="4446" y="1036"/>
                        </a:lnTo>
                        <a:lnTo>
                          <a:pt x="4484" y="1086"/>
                        </a:lnTo>
                        <a:lnTo>
                          <a:pt x="4518" y="1138"/>
                        </a:lnTo>
                        <a:lnTo>
                          <a:pt x="4552" y="1190"/>
                        </a:lnTo>
                        <a:lnTo>
                          <a:pt x="4586" y="1242"/>
                        </a:lnTo>
                        <a:lnTo>
                          <a:pt x="4618" y="1296"/>
                        </a:lnTo>
                        <a:lnTo>
                          <a:pt x="4648" y="1350"/>
                        </a:lnTo>
                        <a:lnTo>
                          <a:pt x="4678" y="1406"/>
                        </a:lnTo>
                        <a:lnTo>
                          <a:pt x="4706" y="1462"/>
                        </a:lnTo>
                        <a:lnTo>
                          <a:pt x="4732" y="1518"/>
                        </a:lnTo>
                        <a:lnTo>
                          <a:pt x="4756" y="1576"/>
                        </a:lnTo>
                        <a:lnTo>
                          <a:pt x="0" y="1576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chemeClr val="bg1">
                          <a:alpha val="75000"/>
                        </a:schemeClr>
                      </a:gs>
                      <a:gs pos="100000">
                        <a:schemeClr val="bg1">
                          <a:gamma/>
                          <a:tint val="0"/>
                          <a:invGamma/>
                          <a:alpha val="0"/>
                        </a:schemeClr>
                      </a:gs>
                    </a:gsLst>
                    <a:lin ang="5400000" scaled="1"/>
                  </a:gradFill>
                  <a:ln w="9525" cap="flat" cmpd="sng">
                    <a:noFill/>
                    <a:prstDash val="solid"/>
                    <a:rou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CN" altLang="en-US" b="0"/>
                  </a:p>
                </p:txBody>
              </p:sp>
              <p:sp>
                <p:nvSpPr>
                  <p:cNvPr id="83" name="Oval 57"/>
                  <p:cNvSpPr>
                    <a:spLocks noChangeArrowheads="1"/>
                  </p:cNvSpPr>
                  <p:nvPr/>
                </p:nvSpPr>
                <p:spPr bwMode="auto">
                  <a:xfrm>
                    <a:off x="1771" y="1843"/>
                    <a:ext cx="227" cy="204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chemeClr val="bg1"/>
                      </a:gs>
                      <a:gs pos="100000">
                        <a:srgbClr val="67ABF5"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 b="0"/>
                  </a:p>
                </p:txBody>
              </p:sp>
            </p:grpSp>
          </p:grpSp>
        </p:grpSp>
        <p:grpSp>
          <p:nvGrpSpPr>
            <p:cNvPr id="84" name="Group 51"/>
            <p:cNvGrpSpPr/>
            <p:nvPr/>
          </p:nvGrpSpPr>
          <p:grpSpPr bwMode="auto">
            <a:xfrm>
              <a:off x="3035866" y="4571318"/>
              <a:ext cx="247030" cy="271114"/>
              <a:chOff x="2744" y="-584"/>
              <a:chExt cx="634" cy="702"/>
            </a:xfrm>
          </p:grpSpPr>
          <p:sp>
            <p:nvSpPr>
              <p:cNvPr id="85" name="Oval 52"/>
              <p:cNvSpPr>
                <a:spLocks noChangeArrowheads="1"/>
              </p:cNvSpPr>
              <p:nvPr/>
            </p:nvSpPr>
            <p:spPr bwMode="auto">
              <a:xfrm>
                <a:off x="2744" y="-85"/>
                <a:ext cx="590" cy="203"/>
              </a:xfrm>
              <a:prstGeom prst="ellipse">
                <a:avLst/>
              </a:prstGeom>
              <a:gradFill rotWithShape="1">
                <a:gsLst>
                  <a:gs pos="0">
                    <a:schemeClr val="tx1">
                      <a:alpha val="50000"/>
                    </a:schemeClr>
                  </a:gs>
                  <a:gs pos="100000">
                    <a:schemeClr val="tx1">
                      <a:gamma/>
                      <a:shade val="46275"/>
                      <a:invGamma/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</a:gradFill>
              <a:ln w="31750" cap="rnd" algn="ctr">
                <a:noFill/>
                <a:prstDash val="sysDot"/>
                <a:rou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 b="0"/>
              </a:p>
            </p:txBody>
          </p:sp>
          <p:grpSp>
            <p:nvGrpSpPr>
              <p:cNvPr id="86" name="Group 53"/>
              <p:cNvGrpSpPr/>
              <p:nvPr/>
            </p:nvGrpSpPr>
            <p:grpSpPr bwMode="auto">
              <a:xfrm>
                <a:off x="2765" y="-584"/>
                <a:ext cx="613" cy="613"/>
                <a:chOff x="2370" y="1139"/>
                <a:chExt cx="1089" cy="1089"/>
              </a:xfrm>
            </p:grpSpPr>
            <p:sp>
              <p:nvSpPr>
                <p:cNvPr id="87" name="Oval 54"/>
                <p:cNvSpPr>
                  <a:spLocks noChangeArrowheads="1"/>
                </p:cNvSpPr>
                <p:nvPr/>
              </p:nvSpPr>
              <p:spPr bwMode="auto">
                <a:xfrm>
                  <a:off x="2370" y="1139"/>
                  <a:ext cx="1089" cy="1089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0070C0"/>
                    </a:gs>
                    <a:gs pos="100000">
                      <a:srgbClr val="002060"/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zh-CN" altLang="en-US" b="0"/>
                </a:p>
              </p:txBody>
            </p:sp>
            <p:grpSp>
              <p:nvGrpSpPr>
                <p:cNvPr id="88" name="Group 55"/>
                <p:cNvGrpSpPr/>
                <p:nvPr/>
              </p:nvGrpSpPr>
              <p:grpSpPr bwMode="auto">
                <a:xfrm>
                  <a:off x="2426" y="1169"/>
                  <a:ext cx="908" cy="296"/>
                  <a:chOff x="1431" y="1843"/>
                  <a:chExt cx="907" cy="295"/>
                </a:xfrm>
              </p:grpSpPr>
              <p:sp>
                <p:nvSpPr>
                  <p:cNvPr id="89" name="Freeform 56"/>
                  <p:cNvSpPr/>
                  <p:nvPr/>
                </p:nvSpPr>
                <p:spPr bwMode="auto">
                  <a:xfrm>
                    <a:off x="1423" y="1843"/>
                    <a:ext cx="916" cy="296"/>
                  </a:xfrm>
                  <a:custGeom>
                    <a:avLst/>
                    <a:gdLst/>
                    <a:ahLst/>
                    <a:cxnLst>
                      <a:cxn ang="0">
                        <a:pos x="0" y="1576"/>
                      </a:cxn>
                      <a:cxn ang="0">
                        <a:pos x="50" y="1462"/>
                      </a:cxn>
                      <a:cxn ang="0">
                        <a:pos x="108" y="1350"/>
                      </a:cxn>
                      <a:cxn ang="0">
                        <a:pos x="170" y="1242"/>
                      </a:cxn>
                      <a:cxn ang="0">
                        <a:pos x="238" y="1138"/>
                      </a:cxn>
                      <a:cxn ang="0">
                        <a:pos x="310" y="1036"/>
                      </a:cxn>
                      <a:cxn ang="0">
                        <a:pos x="386" y="940"/>
                      </a:cxn>
                      <a:cxn ang="0">
                        <a:pos x="468" y="846"/>
                      </a:cxn>
                      <a:cxn ang="0">
                        <a:pos x="552" y="756"/>
                      </a:cxn>
                      <a:cxn ang="0">
                        <a:pos x="596" y="712"/>
                      </a:cxn>
                      <a:cxn ang="0">
                        <a:pos x="688" y="630"/>
                      </a:cxn>
                      <a:cxn ang="0">
                        <a:pos x="784" y="550"/>
                      </a:cxn>
                      <a:cxn ang="0">
                        <a:pos x="884" y="476"/>
                      </a:cxn>
                      <a:cxn ang="0">
                        <a:pos x="986" y="406"/>
                      </a:cxn>
                      <a:cxn ang="0">
                        <a:pos x="1092" y="342"/>
                      </a:cxn>
                      <a:cxn ang="0">
                        <a:pos x="1202" y="282"/>
                      </a:cxn>
                      <a:cxn ang="0">
                        <a:pos x="1316" y="228"/>
                      </a:cxn>
                      <a:cxn ang="0">
                        <a:pos x="1374" y="202"/>
                      </a:cxn>
                      <a:cxn ang="0">
                        <a:pos x="1490" y="156"/>
                      </a:cxn>
                      <a:cxn ang="0">
                        <a:pos x="1610" y="116"/>
                      </a:cxn>
                      <a:cxn ang="0">
                        <a:pos x="1732" y="80"/>
                      </a:cxn>
                      <a:cxn ang="0">
                        <a:pos x="1858" y="52"/>
                      </a:cxn>
                      <a:cxn ang="0">
                        <a:pos x="1984" y="30"/>
                      </a:cxn>
                      <a:cxn ang="0">
                        <a:pos x="2114" y="12"/>
                      </a:cxn>
                      <a:cxn ang="0">
                        <a:pos x="2246" y="2"/>
                      </a:cxn>
                      <a:cxn ang="0">
                        <a:pos x="2378" y="0"/>
                      </a:cxn>
                      <a:cxn ang="0">
                        <a:pos x="2444" y="0"/>
                      </a:cxn>
                      <a:cxn ang="0">
                        <a:pos x="2576" y="8"/>
                      </a:cxn>
                      <a:cxn ang="0">
                        <a:pos x="2706" y="20"/>
                      </a:cxn>
                      <a:cxn ang="0">
                        <a:pos x="2834" y="40"/>
                      </a:cxn>
                      <a:cxn ang="0">
                        <a:pos x="2962" y="66"/>
                      </a:cxn>
                      <a:cxn ang="0">
                        <a:pos x="3084" y="98"/>
                      </a:cxn>
                      <a:cxn ang="0">
                        <a:pos x="3206" y="136"/>
                      </a:cxn>
                      <a:cxn ang="0">
                        <a:pos x="3324" y="178"/>
                      </a:cxn>
                      <a:cxn ang="0">
                        <a:pos x="3382" y="202"/>
                      </a:cxn>
                      <a:cxn ang="0">
                        <a:pos x="3498" y="254"/>
                      </a:cxn>
                      <a:cxn ang="0">
                        <a:pos x="3608" y="312"/>
                      </a:cxn>
                      <a:cxn ang="0">
                        <a:pos x="3716" y="374"/>
                      </a:cxn>
                      <a:cxn ang="0">
                        <a:pos x="3822" y="440"/>
                      </a:cxn>
                      <a:cxn ang="0">
                        <a:pos x="3922" y="512"/>
                      </a:cxn>
                      <a:cxn ang="0">
                        <a:pos x="4020" y="590"/>
                      </a:cxn>
                      <a:cxn ang="0">
                        <a:pos x="4114" y="670"/>
                      </a:cxn>
                      <a:cxn ang="0">
                        <a:pos x="4204" y="756"/>
                      </a:cxn>
                      <a:cxn ang="0">
                        <a:pos x="4246" y="800"/>
                      </a:cxn>
                      <a:cxn ang="0">
                        <a:pos x="4330" y="892"/>
                      </a:cxn>
                      <a:cxn ang="0">
                        <a:pos x="4410" y="988"/>
                      </a:cxn>
                      <a:cxn ang="0">
                        <a:pos x="4484" y="1086"/>
                      </a:cxn>
                      <a:cxn ang="0">
                        <a:pos x="4552" y="1190"/>
                      </a:cxn>
                      <a:cxn ang="0">
                        <a:pos x="4618" y="1296"/>
                      </a:cxn>
                      <a:cxn ang="0">
                        <a:pos x="4678" y="1406"/>
                      </a:cxn>
                      <a:cxn ang="0">
                        <a:pos x="4732" y="1518"/>
                      </a:cxn>
                      <a:cxn ang="0">
                        <a:pos x="0" y="1576"/>
                      </a:cxn>
                    </a:cxnLst>
                    <a:rect l="0" t="0" r="r" b="b"/>
                    <a:pathLst>
                      <a:path w="4756" h="1576">
                        <a:moveTo>
                          <a:pt x="0" y="1576"/>
                        </a:moveTo>
                        <a:lnTo>
                          <a:pt x="0" y="1576"/>
                        </a:lnTo>
                        <a:lnTo>
                          <a:pt x="24" y="1518"/>
                        </a:lnTo>
                        <a:lnTo>
                          <a:pt x="50" y="1462"/>
                        </a:lnTo>
                        <a:lnTo>
                          <a:pt x="78" y="1406"/>
                        </a:lnTo>
                        <a:lnTo>
                          <a:pt x="108" y="1350"/>
                        </a:lnTo>
                        <a:lnTo>
                          <a:pt x="138" y="1296"/>
                        </a:lnTo>
                        <a:lnTo>
                          <a:pt x="170" y="1242"/>
                        </a:lnTo>
                        <a:lnTo>
                          <a:pt x="204" y="1190"/>
                        </a:lnTo>
                        <a:lnTo>
                          <a:pt x="238" y="1138"/>
                        </a:lnTo>
                        <a:lnTo>
                          <a:pt x="272" y="1086"/>
                        </a:lnTo>
                        <a:lnTo>
                          <a:pt x="310" y="1036"/>
                        </a:lnTo>
                        <a:lnTo>
                          <a:pt x="348" y="988"/>
                        </a:lnTo>
                        <a:lnTo>
                          <a:pt x="386" y="940"/>
                        </a:lnTo>
                        <a:lnTo>
                          <a:pt x="426" y="892"/>
                        </a:lnTo>
                        <a:lnTo>
                          <a:pt x="468" y="846"/>
                        </a:lnTo>
                        <a:lnTo>
                          <a:pt x="510" y="800"/>
                        </a:lnTo>
                        <a:lnTo>
                          <a:pt x="552" y="756"/>
                        </a:lnTo>
                        <a:lnTo>
                          <a:pt x="552" y="756"/>
                        </a:lnTo>
                        <a:lnTo>
                          <a:pt x="596" y="712"/>
                        </a:lnTo>
                        <a:lnTo>
                          <a:pt x="642" y="670"/>
                        </a:lnTo>
                        <a:lnTo>
                          <a:pt x="688" y="630"/>
                        </a:lnTo>
                        <a:lnTo>
                          <a:pt x="736" y="590"/>
                        </a:lnTo>
                        <a:lnTo>
                          <a:pt x="784" y="550"/>
                        </a:lnTo>
                        <a:lnTo>
                          <a:pt x="834" y="512"/>
                        </a:lnTo>
                        <a:lnTo>
                          <a:pt x="884" y="476"/>
                        </a:lnTo>
                        <a:lnTo>
                          <a:pt x="934" y="440"/>
                        </a:lnTo>
                        <a:lnTo>
                          <a:pt x="986" y="406"/>
                        </a:lnTo>
                        <a:lnTo>
                          <a:pt x="1040" y="374"/>
                        </a:lnTo>
                        <a:lnTo>
                          <a:pt x="1092" y="342"/>
                        </a:lnTo>
                        <a:lnTo>
                          <a:pt x="1148" y="312"/>
                        </a:lnTo>
                        <a:lnTo>
                          <a:pt x="1202" y="282"/>
                        </a:lnTo>
                        <a:lnTo>
                          <a:pt x="1258" y="254"/>
                        </a:lnTo>
                        <a:lnTo>
                          <a:pt x="1316" y="228"/>
                        </a:lnTo>
                        <a:lnTo>
                          <a:pt x="1374" y="202"/>
                        </a:lnTo>
                        <a:lnTo>
                          <a:pt x="1374" y="202"/>
                        </a:lnTo>
                        <a:lnTo>
                          <a:pt x="1432" y="178"/>
                        </a:lnTo>
                        <a:lnTo>
                          <a:pt x="1490" y="156"/>
                        </a:lnTo>
                        <a:lnTo>
                          <a:pt x="1550" y="136"/>
                        </a:lnTo>
                        <a:lnTo>
                          <a:pt x="1610" y="116"/>
                        </a:lnTo>
                        <a:lnTo>
                          <a:pt x="1672" y="98"/>
                        </a:lnTo>
                        <a:lnTo>
                          <a:pt x="1732" y="80"/>
                        </a:lnTo>
                        <a:lnTo>
                          <a:pt x="1794" y="66"/>
                        </a:lnTo>
                        <a:lnTo>
                          <a:pt x="1858" y="52"/>
                        </a:lnTo>
                        <a:lnTo>
                          <a:pt x="1922" y="40"/>
                        </a:lnTo>
                        <a:lnTo>
                          <a:pt x="1984" y="30"/>
                        </a:lnTo>
                        <a:lnTo>
                          <a:pt x="2050" y="20"/>
                        </a:lnTo>
                        <a:lnTo>
                          <a:pt x="2114" y="12"/>
                        </a:lnTo>
                        <a:lnTo>
                          <a:pt x="2180" y="8"/>
                        </a:lnTo>
                        <a:lnTo>
                          <a:pt x="2246" y="2"/>
                        </a:lnTo>
                        <a:lnTo>
                          <a:pt x="2312" y="0"/>
                        </a:lnTo>
                        <a:lnTo>
                          <a:pt x="2378" y="0"/>
                        </a:lnTo>
                        <a:lnTo>
                          <a:pt x="2378" y="0"/>
                        </a:lnTo>
                        <a:lnTo>
                          <a:pt x="2444" y="0"/>
                        </a:lnTo>
                        <a:lnTo>
                          <a:pt x="2510" y="2"/>
                        </a:lnTo>
                        <a:lnTo>
                          <a:pt x="2576" y="8"/>
                        </a:lnTo>
                        <a:lnTo>
                          <a:pt x="2642" y="12"/>
                        </a:lnTo>
                        <a:lnTo>
                          <a:pt x="2706" y="20"/>
                        </a:lnTo>
                        <a:lnTo>
                          <a:pt x="2772" y="30"/>
                        </a:lnTo>
                        <a:lnTo>
                          <a:pt x="2834" y="40"/>
                        </a:lnTo>
                        <a:lnTo>
                          <a:pt x="2898" y="52"/>
                        </a:lnTo>
                        <a:lnTo>
                          <a:pt x="2962" y="66"/>
                        </a:lnTo>
                        <a:lnTo>
                          <a:pt x="3024" y="80"/>
                        </a:lnTo>
                        <a:lnTo>
                          <a:pt x="3084" y="98"/>
                        </a:lnTo>
                        <a:lnTo>
                          <a:pt x="3146" y="116"/>
                        </a:lnTo>
                        <a:lnTo>
                          <a:pt x="3206" y="136"/>
                        </a:lnTo>
                        <a:lnTo>
                          <a:pt x="3266" y="156"/>
                        </a:lnTo>
                        <a:lnTo>
                          <a:pt x="3324" y="178"/>
                        </a:lnTo>
                        <a:lnTo>
                          <a:pt x="3382" y="202"/>
                        </a:lnTo>
                        <a:lnTo>
                          <a:pt x="3382" y="202"/>
                        </a:lnTo>
                        <a:lnTo>
                          <a:pt x="3440" y="228"/>
                        </a:lnTo>
                        <a:lnTo>
                          <a:pt x="3498" y="254"/>
                        </a:lnTo>
                        <a:lnTo>
                          <a:pt x="3554" y="282"/>
                        </a:lnTo>
                        <a:lnTo>
                          <a:pt x="3608" y="312"/>
                        </a:lnTo>
                        <a:lnTo>
                          <a:pt x="3664" y="342"/>
                        </a:lnTo>
                        <a:lnTo>
                          <a:pt x="3716" y="374"/>
                        </a:lnTo>
                        <a:lnTo>
                          <a:pt x="3770" y="406"/>
                        </a:lnTo>
                        <a:lnTo>
                          <a:pt x="3822" y="440"/>
                        </a:lnTo>
                        <a:lnTo>
                          <a:pt x="3872" y="476"/>
                        </a:lnTo>
                        <a:lnTo>
                          <a:pt x="3922" y="512"/>
                        </a:lnTo>
                        <a:lnTo>
                          <a:pt x="3972" y="550"/>
                        </a:lnTo>
                        <a:lnTo>
                          <a:pt x="4020" y="590"/>
                        </a:lnTo>
                        <a:lnTo>
                          <a:pt x="4068" y="630"/>
                        </a:lnTo>
                        <a:lnTo>
                          <a:pt x="4114" y="670"/>
                        </a:lnTo>
                        <a:lnTo>
                          <a:pt x="4160" y="712"/>
                        </a:lnTo>
                        <a:lnTo>
                          <a:pt x="4204" y="756"/>
                        </a:lnTo>
                        <a:lnTo>
                          <a:pt x="4204" y="756"/>
                        </a:lnTo>
                        <a:lnTo>
                          <a:pt x="4246" y="800"/>
                        </a:lnTo>
                        <a:lnTo>
                          <a:pt x="4288" y="846"/>
                        </a:lnTo>
                        <a:lnTo>
                          <a:pt x="4330" y="892"/>
                        </a:lnTo>
                        <a:lnTo>
                          <a:pt x="4370" y="940"/>
                        </a:lnTo>
                        <a:lnTo>
                          <a:pt x="4410" y="988"/>
                        </a:lnTo>
                        <a:lnTo>
                          <a:pt x="4446" y="1036"/>
                        </a:lnTo>
                        <a:lnTo>
                          <a:pt x="4484" y="1086"/>
                        </a:lnTo>
                        <a:lnTo>
                          <a:pt x="4518" y="1138"/>
                        </a:lnTo>
                        <a:lnTo>
                          <a:pt x="4552" y="1190"/>
                        </a:lnTo>
                        <a:lnTo>
                          <a:pt x="4586" y="1242"/>
                        </a:lnTo>
                        <a:lnTo>
                          <a:pt x="4618" y="1296"/>
                        </a:lnTo>
                        <a:lnTo>
                          <a:pt x="4648" y="1350"/>
                        </a:lnTo>
                        <a:lnTo>
                          <a:pt x="4678" y="1406"/>
                        </a:lnTo>
                        <a:lnTo>
                          <a:pt x="4706" y="1462"/>
                        </a:lnTo>
                        <a:lnTo>
                          <a:pt x="4732" y="1518"/>
                        </a:lnTo>
                        <a:lnTo>
                          <a:pt x="4756" y="1576"/>
                        </a:lnTo>
                        <a:lnTo>
                          <a:pt x="0" y="1576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chemeClr val="bg1">
                          <a:alpha val="75000"/>
                        </a:schemeClr>
                      </a:gs>
                      <a:gs pos="100000">
                        <a:schemeClr val="bg1">
                          <a:gamma/>
                          <a:tint val="0"/>
                          <a:invGamma/>
                          <a:alpha val="0"/>
                        </a:schemeClr>
                      </a:gs>
                    </a:gsLst>
                    <a:lin ang="5400000" scaled="1"/>
                  </a:gradFill>
                  <a:ln w="9525" cap="flat" cmpd="sng">
                    <a:noFill/>
                    <a:prstDash val="solid"/>
                    <a:rou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CN" altLang="en-US" b="0"/>
                  </a:p>
                </p:txBody>
              </p:sp>
              <p:sp>
                <p:nvSpPr>
                  <p:cNvPr id="90" name="Oval 57"/>
                  <p:cNvSpPr>
                    <a:spLocks noChangeArrowheads="1"/>
                  </p:cNvSpPr>
                  <p:nvPr/>
                </p:nvSpPr>
                <p:spPr bwMode="auto">
                  <a:xfrm>
                    <a:off x="1771" y="1843"/>
                    <a:ext cx="227" cy="204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chemeClr val="bg1"/>
                      </a:gs>
                      <a:gs pos="100000">
                        <a:srgbClr val="67ABF5"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 b="0"/>
                  </a:p>
                </p:txBody>
              </p:sp>
            </p:grpSp>
          </p:grpSp>
        </p:grpSp>
      </p:grpSp>
      <p:sp>
        <p:nvSpPr>
          <p:cNvPr id="93" name="文本框 92"/>
          <p:cNvSpPr txBox="1"/>
          <p:nvPr/>
        </p:nvSpPr>
        <p:spPr>
          <a:xfrm>
            <a:off x="1674000" y="97200"/>
            <a:ext cx="403187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000" dirty="0">
                <a:solidFill>
                  <a:schemeClr val="accent1">
                    <a:lumMod val="50000"/>
                  </a:schemeClr>
                </a:solidFill>
                <a:latin typeface="+mj-ea"/>
                <a:ea typeface="+mj-ea"/>
              </a:rPr>
              <a:t>一、网络攻击八种形式</a:t>
            </a:r>
            <a:endParaRPr lang="zh-CN" altLang="en-US" sz="3000" dirty="0">
              <a:solidFill>
                <a:schemeClr val="accent1">
                  <a:lumMod val="50000"/>
                </a:schemeClr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  <p:bldLst>
      <p:bldP spid="9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直接连接符 38"/>
          <p:cNvCxnSpPr/>
          <p:nvPr/>
        </p:nvCxnSpPr>
        <p:spPr>
          <a:xfrm>
            <a:off x="1825923" y="778797"/>
            <a:ext cx="10240948" cy="0"/>
          </a:xfrm>
          <a:prstGeom prst="line">
            <a:avLst/>
          </a:prstGeom>
          <a:ln w="127000" cmpd="thinThick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组合 1"/>
          <p:cNvGrpSpPr/>
          <p:nvPr/>
        </p:nvGrpSpPr>
        <p:grpSpPr>
          <a:xfrm>
            <a:off x="2303096" y="970096"/>
            <a:ext cx="2715409" cy="492443"/>
            <a:chOff x="709057" y="2645517"/>
            <a:chExt cx="3040988" cy="551487"/>
          </a:xfrm>
        </p:grpSpPr>
        <p:sp>
          <p:nvSpPr>
            <p:cNvPr id="4" name="矩形 3"/>
            <p:cNvSpPr/>
            <p:nvPr/>
          </p:nvSpPr>
          <p:spPr>
            <a:xfrm>
              <a:off x="888000" y="2645517"/>
              <a:ext cx="2862045" cy="5514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600" b="1" dirty="0">
                  <a:solidFill>
                    <a:schemeClr val="accent1">
                      <a:lumMod val="75000"/>
                    </a:schemeClr>
                  </a:solidFill>
                  <a:ea typeface="+mj-ea"/>
                </a:rPr>
                <a:t>8. </a:t>
              </a:r>
              <a:r>
                <a:rPr lang="zh-CN" altLang="en-US" sz="2600" b="1" dirty="0">
                  <a:solidFill>
                    <a:schemeClr val="accent1">
                      <a:lumMod val="75000"/>
                    </a:schemeClr>
                  </a:solidFill>
                  <a:ea typeface="+mj-ea"/>
                </a:rPr>
                <a:t>拒绝服务攻击</a:t>
              </a:r>
              <a:endParaRPr lang="zh-CN" altLang="en-US" sz="2600" b="1" dirty="0">
                <a:solidFill>
                  <a:schemeClr val="accent1">
                    <a:lumMod val="75000"/>
                  </a:schemeClr>
                </a:solidFill>
                <a:ea typeface="+mj-ea"/>
              </a:endParaRPr>
            </a:p>
          </p:txBody>
        </p:sp>
        <p:grpSp>
          <p:nvGrpSpPr>
            <p:cNvPr id="5" name="组合 4"/>
            <p:cNvGrpSpPr/>
            <p:nvPr/>
          </p:nvGrpSpPr>
          <p:grpSpPr>
            <a:xfrm>
              <a:off x="709057" y="2662078"/>
              <a:ext cx="3040988" cy="498556"/>
              <a:chOff x="998029" y="699619"/>
              <a:chExt cx="4137660" cy="678350"/>
            </a:xfrm>
          </p:grpSpPr>
          <p:cxnSp>
            <p:nvCxnSpPr>
              <p:cNvPr id="6" name="直接连接符 5"/>
              <p:cNvCxnSpPr/>
              <p:nvPr/>
            </p:nvCxnSpPr>
            <p:spPr>
              <a:xfrm>
                <a:off x="998029" y="738641"/>
                <a:ext cx="0" cy="595657"/>
              </a:xfrm>
              <a:prstGeom prst="line">
                <a:avLst/>
              </a:prstGeom>
              <a:ln>
                <a:solidFill>
                  <a:srgbClr val="294EA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直接连接符 6"/>
              <p:cNvCxnSpPr/>
              <p:nvPr/>
            </p:nvCxnSpPr>
            <p:spPr>
              <a:xfrm>
                <a:off x="1045654" y="736260"/>
                <a:ext cx="0" cy="593560"/>
              </a:xfrm>
              <a:prstGeom prst="line">
                <a:avLst/>
              </a:prstGeom>
              <a:ln>
                <a:solidFill>
                  <a:srgbClr val="294EA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直接连接符 8"/>
              <p:cNvCxnSpPr/>
              <p:nvPr/>
            </p:nvCxnSpPr>
            <p:spPr>
              <a:xfrm flipH="1">
                <a:off x="998031" y="1331691"/>
                <a:ext cx="4137658" cy="0"/>
              </a:xfrm>
              <a:prstGeom prst="line">
                <a:avLst/>
              </a:prstGeom>
              <a:ln>
                <a:solidFill>
                  <a:srgbClr val="294EA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矩形 9"/>
              <p:cNvSpPr/>
              <p:nvPr/>
            </p:nvSpPr>
            <p:spPr>
              <a:xfrm>
                <a:off x="1087156" y="699619"/>
                <a:ext cx="148860" cy="678350"/>
              </a:xfrm>
              <a:prstGeom prst="rect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7204" tIns="33602" rIns="67204" bIns="33602" numCol="1" spcCol="0" rtlCol="0" fromWordArt="0" anchor="ctr" anchorCtr="0" forceAA="0" compatLnSpc="1">
                <a:noAutofit/>
              </a:bodyPr>
              <a:lstStyle/>
              <a:p>
                <a:endParaRPr lang="zh-CN" altLang="en-US" sz="1050" b="1">
                  <a:ea typeface="+mj-ea"/>
                </a:endParaRPr>
              </a:p>
            </p:txBody>
          </p:sp>
        </p:grpSp>
      </p:grpSp>
      <p:grpSp>
        <p:nvGrpSpPr>
          <p:cNvPr id="13" name="组合 12"/>
          <p:cNvGrpSpPr/>
          <p:nvPr/>
        </p:nvGrpSpPr>
        <p:grpSpPr>
          <a:xfrm>
            <a:off x="2607437" y="1567810"/>
            <a:ext cx="7425117" cy="563126"/>
            <a:chOff x="914400" y="1720161"/>
            <a:chExt cx="6091615" cy="461992"/>
          </a:xfrm>
        </p:grpSpPr>
        <p:grpSp>
          <p:nvGrpSpPr>
            <p:cNvPr id="28" name="组合 27"/>
            <p:cNvGrpSpPr/>
            <p:nvPr/>
          </p:nvGrpSpPr>
          <p:grpSpPr>
            <a:xfrm>
              <a:off x="914400" y="1720161"/>
              <a:ext cx="6091615" cy="461992"/>
              <a:chOff x="914400" y="1682061"/>
              <a:chExt cx="6091615" cy="461992"/>
            </a:xfrm>
          </p:grpSpPr>
          <p:sp>
            <p:nvSpPr>
              <p:cNvPr id="31" name="矩形 30"/>
              <p:cNvSpPr/>
              <p:nvPr/>
            </p:nvSpPr>
            <p:spPr>
              <a:xfrm>
                <a:off x="914400" y="1736037"/>
                <a:ext cx="717550" cy="134038"/>
              </a:xfrm>
              <a:prstGeom prst="rect">
                <a:avLst/>
              </a:prstGeom>
              <a:gradFill>
                <a:gsLst>
                  <a:gs pos="0">
                    <a:srgbClr val="0070C0"/>
                  </a:gs>
                  <a:gs pos="100000">
                    <a:srgbClr val="00B0F0">
                      <a:alpha val="0"/>
                    </a:srgbClr>
                  </a:gs>
                </a:gsLst>
                <a:lin ang="27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 dirty="0">
                  <a:solidFill>
                    <a:srgbClr val="3C6EC8"/>
                  </a:solidFill>
                  <a:ea typeface="+mj-ea"/>
                </a:endParaRPr>
              </a:p>
            </p:txBody>
          </p:sp>
          <p:sp>
            <p:nvSpPr>
              <p:cNvPr id="32" name="矩形 31"/>
              <p:cNvSpPr/>
              <p:nvPr/>
            </p:nvSpPr>
            <p:spPr>
              <a:xfrm>
                <a:off x="965200" y="1682061"/>
                <a:ext cx="79375" cy="334063"/>
              </a:xfrm>
              <a:prstGeom prst="rect">
                <a:avLst/>
              </a:prstGeom>
              <a:gradFill>
                <a:gsLst>
                  <a:gs pos="0">
                    <a:srgbClr val="F76E37"/>
                  </a:gs>
                  <a:gs pos="100000">
                    <a:schemeClr val="accent4">
                      <a:alpha val="0"/>
                    </a:schemeClr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srgbClr val="3C6EC8"/>
                  </a:solidFill>
                  <a:ea typeface="+mj-ea"/>
                </a:endParaRPr>
              </a:p>
            </p:txBody>
          </p:sp>
          <p:sp>
            <p:nvSpPr>
              <p:cNvPr id="33" name="文本框 32"/>
              <p:cNvSpPr txBox="1"/>
              <p:nvPr/>
            </p:nvSpPr>
            <p:spPr>
              <a:xfrm>
                <a:off x="1004887" y="1765300"/>
                <a:ext cx="6001128" cy="3787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dirty="0">
                    <a:solidFill>
                      <a:srgbClr val="3C6EC8"/>
                    </a:solidFill>
                    <a:ea typeface="+mj-ea"/>
                  </a:rPr>
                  <a:t>拒绝服务攻击（</a:t>
                </a:r>
                <a:r>
                  <a:rPr lang="en-US" altLang="zh-CN" sz="2400" dirty="0">
                    <a:solidFill>
                      <a:srgbClr val="3C6EC8"/>
                    </a:solidFill>
                    <a:ea typeface="+mj-ea"/>
                  </a:rPr>
                  <a:t>Denial of Service, DoS</a:t>
                </a:r>
                <a:r>
                  <a:rPr lang="zh-CN" altLang="en-US" sz="2400" dirty="0">
                    <a:solidFill>
                      <a:srgbClr val="3C6EC8"/>
                    </a:solidFill>
                    <a:ea typeface="+mj-ea"/>
                  </a:rPr>
                  <a:t>）</a:t>
                </a:r>
                <a:endParaRPr lang="zh-CN" altLang="en-US" sz="2400" dirty="0">
                  <a:solidFill>
                    <a:srgbClr val="3C6EC8"/>
                  </a:solidFill>
                  <a:ea typeface="+mj-ea"/>
                </a:endParaRPr>
              </a:p>
            </p:txBody>
          </p:sp>
        </p:grpSp>
        <p:sp>
          <p:nvSpPr>
            <p:cNvPr id="30" name="矩形 29"/>
            <p:cNvSpPr/>
            <p:nvPr/>
          </p:nvSpPr>
          <p:spPr>
            <a:xfrm>
              <a:off x="1012825" y="1812978"/>
              <a:ext cx="116681" cy="116681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rgbClr val="3C6EC8"/>
                </a:solidFill>
                <a:ea typeface="+mj-ea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2607437" y="3092941"/>
            <a:ext cx="7425117" cy="563126"/>
            <a:chOff x="914400" y="1720161"/>
            <a:chExt cx="6091615" cy="461992"/>
          </a:xfrm>
        </p:grpSpPr>
        <p:grpSp>
          <p:nvGrpSpPr>
            <p:cNvPr id="12" name="组合 11"/>
            <p:cNvGrpSpPr/>
            <p:nvPr/>
          </p:nvGrpSpPr>
          <p:grpSpPr>
            <a:xfrm>
              <a:off x="914400" y="1720161"/>
              <a:ext cx="6091615" cy="461992"/>
              <a:chOff x="914400" y="1682061"/>
              <a:chExt cx="6091615" cy="461992"/>
            </a:xfrm>
          </p:grpSpPr>
          <p:sp>
            <p:nvSpPr>
              <p:cNvPr id="15" name="矩形 14"/>
              <p:cNvSpPr/>
              <p:nvPr/>
            </p:nvSpPr>
            <p:spPr>
              <a:xfrm>
                <a:off x="914400" y="1736037"/>
                <a:ext cx="717550" cy="134038"/>
              </a:xfrm>
              <a:prstGeom prst="rect">
                <a:avLst/>
              </a:prstGeom>
              <a:gradFill>
                <a:gsLst>
                  <a:gs pos="0">
                    <a:srgbClr val="0070C0"/>
                  </a:gs>
                  <a:gs pos="100000">
                    <a:srgbClr val="00B0F0">
                      <a:alpha val="0"/>
                    </a:srgbClr>
                  </a:gs>
                </a:gsLst>
                <a:lin ang="27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 dirty="0">
                  <a:solidFill>
                    <a:srgbClr val="3C6EC8"/>
                  </a:solidFill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>
                <a:off x="965200" y="1682061"/>
                <a:ext cx="79375" cy="334063"/>
              </a:xfrm>
              <a:prstGeom prst="rect">
                <a:avLst/>
              </a:prstGeom>
              <a:gradFill>
                <a:gsLst>
                  <a:gs pos="0">
                    <a:srgbClr val="F76E37"/>
                  </a:gs>
                  <a:gs pos="100000">
                    <a:schemeClr val="accent4">
                      <a:alpha val="0"/>
                    </a:schemeClr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srgbClr val="3C6EC8"/>
                  </a:solidFill>
                  <a:ea typeface="+mj-ea"/>
                </a:endParaRPr>
              </a:p>
            </p:txBody>
          </p:sp>
          <p:sp>
            <p:nvSpPr>
              <p:cNvPr id="17" name="文本框 16"/>
              <p:cNvSpPr txBox="1"/>
              <p:nvPr/>
            </p:nvSpPr>
            <p:spPr>
              <a:xfrm>
                <a:off x="1004887" y="1765300"/>
                <a:ext cx="6001128" cy="3787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dirty="0">
                    <a:solidFill>
                      <a:srgbClr val="3C6EC8"/>
                    </a:solidFill>
                    <a:ea typeface="+mj-ea"/>
                  </a:rPr>
                  <a:t>分布式拒绝服务攻击（</a:t>
                </a:r>
                <a:r>
                  <a:rPr lang="en-US" altLang="zh-CN" sz="2400" dirty="0">
                    <a:solidFill>
                      <a:srgbClr val="3C6EC8"/>
                    </a:solidFill>
                    <a:ea typeface="+mj-ea"/>
                  </a:rPr>
                  <a:t>Distributed DoS, DDoS</a:t>
                </a:r>
                <a:r>
                  <a:rPr lang="zh-CN" altLang="en-US" sz="2400" dirty="0">
                    <a:solidFill>
                      <a:srgbClr val="3C6EC8"/>
                    </a:solidFill>
                    <a:ea typeface="+mj-ea"/>
                  </a:rPr>
                  <a:t>）</a:t>
                </a:r>
                <a:endParaRPr lang="zh-CN" altLang="en-US" sz="2400" dirty="0">
                  <a:solidFill>
                    <a:srgbClr val="3C6EC8"/>
                  </a:solidFill>
                  <a:ea typeface="+mj-ea"/>
                </a:endParaRPr>
              </a:p>
            </p:txBody>
          </p:sp>
        </p:grpSp>
        <p:sp>
          <p:nvSpPr>
            <p:cNvPr id="14" name="矩形 13"/>
            <p:cNvSpPr/>
            <p:nvPr/>
          </p:nvSpPr>
          <p:spPr>
            <a:xfrm>
              <a:off x="1012825" y="1812978"/>
              <a:ext cx="116681" cy="116681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rgbClr val="3C6EC8"/>
                </a:solidFill>
                <a:ea typeface="+mj-ea"/>
              </a:endParaRPr>
            </a:p>
          </p:txBody>
        </p:sp>
      </p:grpSp>
      <p:pic>
        <p:nvPicPr>
          <p:cNvPr id="80" name="Picture 2" descr="https://5b0988e595225.cdn.sohucs.com/images/20190816/b8eb65aa11c6414db7a73723fd4303fd.jpeg"/>
          <p:cNvPicPr preferRelativeResize="0">
            <a:picLocks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2898" y="4747066"/>
            <a:ext cx="3095881" cy="1547941"/>
          </a:xfrm>
          <a:prstGeom prst="rect">
            <a:avLst/>
          </a:prstGeom>
          <a:noFill/>
          <a:ln w="38100">
            <a:gradFill>
              <a:gsLst>
                <a:gs pos="0">
                  <a:srgbClr val="ABDBFF"/>
                </a:gs>
                <a:gs pos="100000">
                  <a:srgbClr val="1D476D"/>
                </a:gs>
              </a:gsLst>
              <a:lin ang="5400000" scaled="1"/>
            </a:gra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" name="Picture 4" descr="https://img-blog.csdnimg.cn/img_convert/64ef87733c05bf06e40b70a8bfe7fa07.png"/>
          <p:cNvPicPr preferRelativeResize="0">
            <a:picLocks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6721" y="4747066"/>
            <a:ext cx="3095881" cy="1547941"/>
          </a:xfrm>
          <a:prstGeom prst="rect">
            <a:avLst/>
          </a:prstGeom>
          <a:noFill/>
          <a:ln w="38100">
            <a:gradFill>
              <a:gsLst>
                <a:gs pos="0">
                  <a:srgbClr val="ABDBFF"/>
                </a:gs>
                <a:gs pos="100000">
                  <a:srgbClr val="1D476D"/>
                </a:gs>
              </a:gsLst>
              <a:lin ang="5400000" scaled="1"/>
            </a:gra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8" name="组合 97"/>
          <p:cNvGrpSpPr/>
          <p:nvPr/>
        </p:nvGrpSpPr>
        <p:grpSpPr>
          <a:xfrm>
            <a:off x="3388292" y="2125055"/>
            <a:ext cx="7499746" cy="973767"/>
            <a:chOff x="3532671" y="2125055"/>
            <a:chExt cx="7499746" cy="973767"/>
          </a:xfrm>
        </p:grpSpPr>
        <p:grpSp>
          <p:nvGrpSpPr>
            <p:cNvPr id="41" name="组合 40"/>
            <p:cNvGrpSpPr/>
            <p:nvPr/>
          </p:nvGrpSpPr>
          <p:grpSpPr>
            <a:xfrm>
              <a:off x="3532671" y="2125055"/>
              <a:ext cx="7499746" cy="489824"/>
              <a:chOff x="4265252" y="2305054"/>
              <a:chExt cx="10097752" cy="659505"/>
            </a:xfrm>
          </p:grpSpPr>
          <p:sp>
            <p:nvSpPr>
              <p:cNvPr id="43" name="标题 1"/>
              <p:cNvSpPr txBox="1"/>
              <p:nvPr/>
            </p:nvSpPr>
            <p:spPr>
              <a:xfrm>
                <a:off x="4816021" y="2305054"/>
                <a:ext cx="9546983" cy="659505"/>
              </a:xfrm>
              <a:prstGeom prst="rect">
                <a:avLst/>
              </a:prstGeom>
            </p:spPr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>
                  <a:defRPr/>
                </a:pPr>
                <a:r>
                  <a:rPr lang="zh-CN" altLang="en-US" sz="2000" kern="0" dirty="0">
                    <a:solidFill>
                      <a:srgbClr val="002060"/>
                    </a:solidFill>
                  </a:rPr>
                  <a:t>过度使用软硬件资源，使网络连接超出最大并发连接数</a:t>
                </a:r>
                <a:r>
                  <a:rPr lang="zh-CN" altLang="en-US" sz="2000" kern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a typeface="思源黑体 CN Regular" panose="020B0500000000000000" pitchFamily="34" charset="-122"/>
                  </a:rPr>
                  <a:t>。</a:t>
                </a:r>
                <a:endParaRPr lang="zh-CN" altLang="en-US" sz="2000" kern="0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思源黑体 CN Regular" panose="020B0500000000000000" pitchFamily="34" charset="-122"/>
                </a:endParaRPr>
              </a:p>
            </p:txBody>
          </p:sp>
          <p:cxnSp>
            <p:nvCxnSpPr>
              <p:cNvPr id="44" name="直接连接符 43"/>
              <p:cNvCxnSpPr/>
              <p:nvPr/>
            </p:nvCxnSpPr>
            <p:spPr>
              <a:xfrm flipH="1">
                <a:off x="4265252" y="2872071"/>
                <a:ext cx="2693714" cy="0"/>
              </a:xfrm>
              <a:prstGeom prst="line">
                <a:avLst/>
              </a:prstGeom>
              <a:ln w="12700">
                <a:gradFill>
                  <a:gsLst>
                    <a:gs pos="0">
                      <a:schemeClr val="accent1">
                        <a:lumMod val="5000"/>
                        <a:lumOff val="95000"/>
                        <a:alpha val="0"/>
                      </a:schemeClr>
                    </a:gs>
                    <a:gs pos="100000">
                      <a:srgbClr val="F76E37"/>
                    </a:gs>
                  </a:gsLst>
                  <a:lin ang="108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6" name="组合 45"/>
            <p:cNvGrpSpPr/>
            <p:nvPr/>
          </p:nvGrpSpPr>
          <p:grpSpPr>
            <a:xfrm>
              <a:off x="3532671" y="2608998"/>
              <a:ext cx="7499746" cy="489824"/>
              <a:chOff x="4265252" y="2305054"/>
              <a:chExt cx="10097752" cy="659505"/>
            </a:xfrm>
          </p:grpSpPr>
          <p:sp>
            <p:nvSpPr>
              <p:cNvPr id="48" name="标题 1"/>
              <p:cNvSpPr txBox="1"/>
              <p:nvPr/>
            </p:nvSpPr>
            <p:spPr>
              <a:xfrm>
                <a:off x="4816021" y="2305054"/>
                <a:ext cx="9546983" cy="659505"/>
              </a:xfrm>
              <a:prstGeom prst="rect">
                <a:avLst/>
              </a:prstGeom>
            </p:spPr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>
                  <a:defRPr/>
                </a:pPr>
                <a:r>
                  <a:rPr lang="zh-CN" altLang="en-US" sz="2000" kern="0" dirty="0">
                    <a:solidFill>
                      <a:srgbClr val="002060"/>
                    </a:solidFill>
                  </a:rPr>
                  <a:t>造成服务器或主机关机或系统瘫痪，或者降低服务质量</a:t>
                </a:r>
                <a:r>
                  <a:rPr lang="zh-CN" altLang="en-US" sz="2000" kern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a typeface="思源黑体 CN Regular" panose="020B0500000000000000" pitchFamily="34" charset="-122"/>
                  </a:rPr>
                  <a:t>。</a:t>
                </a:r>
                <a:endParaRPr lang="zh-CN" altLang="en-US" sz="2000" kern="0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思源黑体 CN Regular" panose="020B0500000000000000" pitchFamily="34" charset="-122"/>
                </a:endParaRPr>
              </a:p>
            </p:txBody>
          </p:sp>
          <p:cxnSp>
            <p:nvCxnSpPr>
              <p:cNvPr id="49" name="直接连接符 48"/>
              <p:cNvCxnSpPr/>
              <p:nvPr/>
            </p:nvCxnSpPr>
            <p:spPr>
              <a:xfrm flipH="1">
                <a:off x="4265252" y="2872071"/>
                <a:ext cx="2693714" cy="0"/>
              </a:xfrm>
              <a:prstGeom prst="line">
                <a:avLst/>
              </a:prstGeom>
              <a:ln w="12700">
                <a:gradFill>
                  <a:gsLst>
                    <a:gs pos="0">
                      <a:schemeClr val="accent1">
                        <a:lumMod val="5000"/>
                        <a:lumOff val="95000"/>
                        <a:alpha val="0"/>
                      </a:schemeClr>
                    </a:gs>
                    <a:gs pos="100000">
                      <a:srgbClr val="F76E37"/>
                    </a:gs>
                  </a:gsLst>
                  <a:lin ang="108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" name="Group 51"/>
            <p:cNvGrpSpPr/>
            <p:nvPr/>
          </p:nvGrpSpPr>
          <p:grpSpPr bwMode="auto">
            <a:xfrm>
              <a:off x="3694223" y="2234017"/>
              <a:ext cx="247030" cy="271114"/>
              <a:chOff x="2744" y="-584"/>
              <a:chExt cx="634" cy="702"/>
            </a:xfrm>
          </p:grpSpPr>
          <p:sp>
            <p:nvSpPr>
              <p:cNvPr id="34" name="Oval 52"/>
              <p:cNvSpPr>
                <a:spLocks noChangeArrowheads="1"/>
              </p:cNvSpPr>
              <p:nvPr/>
            </p:nvSpPr>
            <p:spPr bwMode="auto">
              <a:xfrm>
                <a:off x="2744" y="-85"/>
                <a:ext cx="590" cy="203"/>
              </a:xfrm>
              <a:prstGeom prst="ellipse">
                <a:avLst/>
              </a:prstGeom>
              <a:gradFill rotWithShape="1">
                <a:gsLst>
                  <a:gs pos="0">
                    <a:schemeClr val="tx1">
                      <a:alpha val="50000"/>
                    </a:schemeClr>
                  </a:gs>
                  <a:gs pos="100000">
                    <a:schemeClr val="tx1">
                      <a:gamma/>
                      <a:shade val="46275"/>
                      <a:invGamma/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</a:gradFill>
              <a:ln w="31750" cap="rnd" algn="ctr">
                <a:noFill/>
                <a:prstDash val="sysDot"/>
                <a:rou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 b="0"/>
              </a:p>
            </p:txBody>
          </p:sp>
          <p:grpSp>
            <p:nvGrpSpPr>
              <p:cNvPr id="35" name="Group 53"/>
              <p:cNvGrpSpPr/>
              <p:nvPr/>
            </p:nvGrpSpPr>
            <p:grpSpPr bwMode="auto">
              <a:xfrm>
                <a:off x="2765" y="-584"/>
                <a:ext cx="613" cy="613"/>
                <a:chOff x="2370" y="1139"/>
                <a:chExt cx="1089" cy="1089"/>
              </a:xfrm>
            </p:grpSpPr>
            <p:sp>
              <p:nvSpPr>
                <p:cNvPr id="36" name="Oval 54"/>
                <p:cNvSpPr>
                  <a:spLocks noChangeArrowheads="1"/>
                </p:cNvSpPr>
                <p:nvPr/>
              </p:nvSpPr>
              <p:spPr bwMode="auto">
                <a:xfrm>
                  <a:off x="2370" y="1139"/>
                  <a:ext cx="1089" cy="1089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0070C0"/>
                    </a:gs>
                    <a:gs pos="100000">
                      <a:srgbClr val="002060"/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zh-CN" altLang="en-US" b="0"/>
                </a:p>
              </p:txBody>
            </p:sp>
            <p:grpSp>
              <p:nvGrpSpPr>
                <p:cNvPr id="37" name="Group 55"/>
                <p:cNvGrpSpPr/>
                <p:nvPr/>
              </p:nvGrpSpPr>
              <p:grpSpPr bwMode="auto">
                <a:xfrm>
                  <a:off x="2426" y="1169"/>
                  <a:ext cx="908" cy="296"/>
                  <a:chOff x="1431" y="1843"/>
                  <a:chExt cx="907" cy="295"/>
                </a:xfrm>
              </p:grpSpPr>
              <p:sp>
                <p:nvSpPr>
                  <p:cNvPr id="53" name="Freeform 56"/>
                  <p:cNvSpPr/>
                  <p:nvPr/>
                </p:nvSpPr>
                <p:spPr bwMode="auto">
                  <a:xfrm>
                    <a:off x="1423" y="1843"/>
                    <a:ext cx="916" cy="296"/>
                  </a:xfrm>
                  <a:custGeom>
                    <a:avLst/>
                    <a:gdLst/>
                    <a:ahLst/>
                    <a:cxnLst>
                      <a:cxn ang="0">
                        <a:pos x="0" y="1576"/>
                      </a:cxn>
                      <a:cxn ang="0">
                        <a:pos x="50" y="1462"/>
                      </a:cxn>
                      <a:cxn ang="0">
                        <a:pos x="108" y="1350"/>
                      </a:cxn>
                      <a:cxn ang="0">
                        <a:pos x="170" y="1242"/>
                      </a:cxn>
                      <a:cxn ang="0">
                        <a:pos x="238" y="1138"/>
                      </a:cxn>
                      <a:cxn ang="0">
                        <a:pos x="310" y="1036"/>
                      </a:cxn>
                      <a:cxn ang="0">
                        <a:pos x="386" y="940"/>
                      </a:cxn>
                      <a:cxn ang="0">
                        <a:pos x="468" y="846"/>
                      </a:cxn>
                      <a:cxn ang="0">
                        <a:pos x="552" y="756"/>
                      </a:cxn>
                      <a:cxn ang="0">
                        <a:pos x="596" y="712"/>
                      </a:cxn>
                      <a:cxn ang="0">
                        <a:pos x="688" y="630"/>
                      </a:cxn>
                      <a:cxn ang="0">
                        <a:pos x="784" y="550"/>
                      </a:cxn>
                      <a:cxn ang="0">
                        <a:pos x="884" y="476"/>
                      </a:cxn>
                      <a:cxn ang="0">
                        <a:pos x="986" y="406"/>
                      </a:cxn>
                      <a:cxn ang="0">
                        <a:pos x="1092" y="342"/>
                      </a:cxn>
                      <a:cxn ang="0">
                        <a:pos x="1202" y="282"/>
                      </a:cxn>
                      <a:cxn ang="0">
                        <a:pos x="1316" y="228"/>
                      </a:cxn>
                      <a:cxn ang="0">
                        <a:pos x="1374" y="202"/>
                      </a:cxn>
                      <a:cxn ang="0">
                        <a:pos x="1490" y="156"/>
                      </a:cxn>
                      <a:cxn ang="0">
                        <a:pos x="1610" y="116"/>
                      </a:cxn>
                      <a:cxn ang="0">
                        <a:pos x="1732" y="80"/>
                      </a:cxn>
                      <a:cxn ang="0">
                        <a:pos x="1858" y="52"/>
                      </a:cxn>
                      <a:cxn ang="0">
                        <a:pos x="1984" y="30"/>
                      </a:cxn>
                      <a:cxn ang="0">
                        <a:pos x="2114" y="12"/>
                      </a:cxn>
                      <a:cxn ang="0">
                        <a:pos x="2246" y="2"/>
                      </a:cxn>
                      <a:cxn ang="0">
                        <a:pos x="2378" y="0"/>
                      </a:cxn>
                      <a:cxn ang="0">
                        <a:pos x="2444" y="0"/>
                      </a:cxn>
                      <a:cxn ang="0">
                        <a:pos x="2576" y="8"/>
                      </a:cxn>
                      <a:cxn ang="0">
                        <a:pos x="2706" y="20"/>
                      </a:cxn>
                      <a:cxn ang="0">
                        <a:pos x="2834" y="40"/>
                      </a:cxn>
                      <a:cxn ang="0">
                        <a:pos x="2962" y="66"/>
                      </a:cxn>
                      <a:cxn ang="0">
                        <a:pos x="3084" y="98"/>
                      </a:cxn>
                      <a:cxn ang="0">
                        <a:pos x="3206" y="136"/>
                      </a:cxn>
                      <a:cxn ang="0">
                        <a:pos x="3324" y="178"/>
                      </a:cxn>
                      <a:cxn ang="0">
                        <a:pos x="3382" y="202"/>
                      </a:cxn>
                      <a:cxn ang="0">
                        <a:pos x="3498" y="254"/>
                      </a:cxn>
                      <a:cxn ang="0">
                        <a:pos x="3608" y="312"/>
                      </a:cxn>
                      <a:cxn ang="0">
                        <a:pos x="3716" y="374"/>
                      </a:cxn>
                      <a:cxn ang="0">
                        <a:pos x="3822" y="440"/>
                      </a:cxn>
                      <a:cxn ang="0">
                        <a:pos x="3922" y="512"/>
                      </a:cxn>
                      <a:cxn ang="0">
                        <a:pos x="4020" y="590"/>
                      </a:cxn>
                      <a:cxn ang="0">
                        <a:pos x="4114" y="670"/>
                      </a:cxn>
                      <a:cxn ang="0">
                        <a:pos x="4204" y="756"/>
                      </a:cxn>
                      <a:cxn ang="0">
                        <a:pos x="4246" y="800"/>
                      </a:cxn>
                      <a:cxn ang="0">
                        <a:pos x="4330" y="892"/>
                      </a:cxn>
                      <a:cxn ang="0">
                        <a:pos x="4410" y="988"/>
                      </a:cxn>
                      <a:cxn ang="0">
                        <a:pos x="4484" y="1086"/>
                      </a:cxn>
                      <a:cxn ang="0">
                        <a:pos x="4552" y="1190"/>
                      </a:cxn>
                      <a:cxn ang="0">
                        <a:pos x="4618" y="1296"/>
                      </a:cxn>
                      <a:cxn ang="0">
                        <a:pos x="4678" y="1406"/>
                      </a:cxn>
                      <a:cxn ang="0">
                        <a:pos x="4732" y="1518"/>
                      </a:cxn>
                      <a:cxn ang="0">
                        <a:pos x="0" y="1576"/>
                      </a:cxn>
                    </a:cxnLst>
                    <a:rect l="0" t="0" r="r" b="b"/>
                    <a:pathLst>
                      <a:path w="4756" h="1576">
                        <a:moveTo>
                          <a:pt x="0" y="1576"/>
                        </a:moveTo>
                        <a:lnTo>
                          <a:pt x="0" y="1576"/>
                        </a:lnTo>
                        <a:lnTo>
                          <a:pt x="24" y="1518"/>
                        </a:lnTo>
                        <a:lnTo>
                          <a:pt x="50" y="1462"/>
                        </a:lnTo>
                        <a:lnTo>
                          <a:pt x="78" y="1406"/>
                        </a:lnTo>
                        <a:lnTo>
                          <a:pt x="108" y="1350"/>
                        </a:lnTo>
                        <a:lnTo>
                          <a:pt x="138" y="1296"/>
                        </a:lnTo>
                        <a:lnTo>
                          <a:pt x="170" y="1242"/>
                        </a:lnTo>
                        <a:lnTo>
                          <a:pt x="204" y="1190"/>
                        </a:lnTo>
                        <a:lnTo>
                          <a:pt x="238" y="1138"/>
                        </a:lnTo>
                        <a:lnTo>
                          <a:pt x="272" y="1086"/>
                        </a:lnTo>
                        <a:lnTo>
                          <a:pt x="310" y="1036"/>
                        </a:lnTo>
                        <a:lnTo>
                          <a:pt x="348" y="988"/>
                        </a:lnTo>
                        <a:lnTo>
                          <a:pt x="386" y="940"/>
                        </a:lnTo>
                        <a:lnTo>
                          <a:pt x="426" y="892"/>
                        </a:lnTo>
                        <a:lnTo>
                          <a:pt x="468" y="846"/>
                        </a:lnTo>
                        <a:lnTo>
                          <a:pt x="510" y="800"/>
                        </a:lnTo>
                        <a:lnTo>
                          <a:pt x="552" y="756"/>
                        </a:lnTo>
                        <a:lnTo>
                          <a:pt x="552" y="756"/>
                        </a:lnTo>
                        <a:lnTo>
                          <a:pt x="596" y="712"/>
                        </a:lnTo>
                        <a:lnTo>
                          <a:pt x="642" y="670"/>
                        </a:lnTo>
                        <a:lnTo>
                          <a:pt x="688" y="630"/>
                        </a:lnTo>
                        <a:lnTo>
                          <a:pt x="736" y="590"/>
                        </a:lnTo>
                        <a:lnTo>
                          <a:pt x="784" y="550"/>
                        </a:lnTo>
                        <a:lnTo>
                          <a:pt x="834" y="512"/>
                        </a:lnTo>
                        <a:lnTo>
                          <a:pt x="884" y="476"/>
                        </a:lnTo>
                        <a:lnTo>
                          <a:pt x="934" y="440"/>
                        </a:lnTo>
                        <a:lnTo>
                          <a:pt x="986" y="406"/>
                        </a:lnTo>
                        <a:lnTo>
                          <a:pt x="1040" y="374"/>
                        </a:lnTo>
                        <a:lnTo>
                          <a:pt x="1092" y="342"/>
                        </a:lnTo>
                        <a:lnTo>
                          <a:pt x="1148" y="312"/>
                        </a:lnTo>
                        <a:lnTo>
                          <a:pt x="1202" y="282"/>
                        </a:lnTo>
                        <a:lnTo>
                          <a:pt x="1258" y="254"/>
                        </a:lnTo>
                        <a:lnTo>
                          <a:pt x="1316" y="228"/>
                        </a:lnTo>
                        <a:lnTo>
                          <a:pt x="1374" y="202"/>
                        </a:lnTo>
                        <a:lnTo>
                          <a:pt x="1374" y="202"/>
                        </a:lnTo>
                        <a:lnTo>
                          <a:pt x="1432" y="178"/>
                        </a:lnTo>
                        <a:lnTo>
                          <a:pt x="1490" y="156"/>
                        </a:lnTo>
                        <a:lnTo>
                          <a:pt x="1550" y="136"/>
                        </a:lnTo>
                        <a:lnTo>
                          <a:pt x="1610" y="116"/>
                        </a:lnTo>
                        <a:lnTo>
                          <a:pt x="1672" y="98"/>
                        </a:lnTo>
                        <a:lnTo>
                          <a:pt x="1732" y="80"/>
                        </a:lnTo>
                        <a:lnTo>
                          <a:pt x="1794" y="66"/>
                        </a:lnTo>
                        <a:lnTo>
                          <a:pt x="1858" y="52"/>
                        </a:lnTo>
                        <a:lnTo>
                          <a:pt x="1922" y="40"/>
                        </a:lnTo>
                        <a:lnTo>
                          <a:pt x="1984" y="30"/>
                        </a:lnTo>
                        <a:lnTo>
                          <a:pt x="2050" y="20"/>
                        </a:lnTo>
                        <a:lnTo>
                          <a:pt x="2114" y="12"/>
                        </a:lnTo>
                        <a:lnTo>
                          <a:pt x="2180" y="8"/>
                        </a:lnTo>
                        <a:lnTo>
                          <a:pt x="2246" y="2"/>
                        </a:lnTo>
                        <a:lnTo>
                          <a:pt x="2312" y="0"/>
                        </a:lnTo>
                        <a:lnTo>
                          <a:pt x="2378" y="0"/>
                        </a:lnTo>
                        <a:lnTo>
                          <a:pt x="2378" y="0"/>
                        </a:lnTo>
                        <a:lnTo>
                          <a:pt x="2444" y="0"/>
                        </a:lnTo>
                        <a:lnTo>
                          <a:pt x="2510" y="2"/>
                        </a:lnTo>
                        <a:lnTo>
                          <a:pt x="2576" y="8"/>
                        </a:lnTo>
                        <a:lnTo>
                          <a:pt x="2642" y="12"/>
                        </a:lnTo>
                        <a:lnTo>
                          <a:pt x="2706" y="20"/>
                        </a:lnTo>
                        <a:lnTo>
                          <a:pt x="2772" y="30"/>
                        </a:lnTo>
                        <a:lnTo>
                          <a:pt x="2834" y="40"/>
                        </a:lnTo>
                        <a:lnTo>
                          <a:pt x="2898" y="52"/>
                        </a:lnTo>
                        <a:lnTo>
                          <a:pt x="2962" y="66"/>
                        </a:lnTo>
                        <a:lnTo>
                          <a:pt x="3024" y="80"/>
                        </a:lnTo>
                        <a:lnTo>
                          <a:pt x="3084" y="98"/>
                        </a:lnTo>
                        <a:lnTo>
                          <a:pt x="3146" y="116"/>
                        </a:lnTo>
                        <a:lnTo>
                          <a:pt x="3206" y="136"/>
                        </a:lnTo>
                        <a:lnTo>
                          <a:pt x="3266" y="156"/>
                        </a:lnTo>
                        <a:lnTo>
                          <a:pt x="3324" y="178"/>
                        </a:lnTo>
                        <a:lnTo>
                          <a:pt x="3382" y="202"/>
                        </a:lnTo>
                        <a:lnTo>
                          <a:pt x="3382" y="202"/>
                        </a:lnTo>
                        <a:lnTo>
                          <a:pt x="3440" y="228"/>
                        </a:lnTo>
                        <a:lnTo>
                          <a:pt x="3498" y="254"/>
                        </a:lnTo>
                        <a:lnTo>
                          <a:pt x="3554" y="282"/>
                        </a:lnTo>
                        <a:lnTo>
                          <a:pt x="3608" y="312"/>
                        </a:lnTo>
                        <a:lnTo>
                          <a:pt x="3664" y="342"/>
                        </a:lnTo>
                        <a:lnTo>
                          <a:pt x="3716" y="374"/>
                        </a:lnTo>
                        <a:lnTo>
                          <a:pt x="3770" y="406"/>
                        </a:lnTo>
                        <a:lnTo>
                          <a:pt x="3822" y="440"/>
                        </a:lnTo>
                        <a:lnTo>
                          <a:pt x="3872" y="476"/>
                        </a:lnTo>
                        <a:lnTo>
                          <a:pt x="3922" y="512"/>
                        </a:lnTo>
                        <a:lnTo>
                          <a:pt x="3972" y="550"/>
                        </a:lnTo>
                        <a:lnTo>
                          <a:pt x="4020" y="590"/>
                        </a:lnTo>
                        <a:lnTo>
                          <a:pt x="4068" y="630"/>
                        </a:lnTo>
                        <a:lnTo>
                          <a:pt x="4114" y="670"/>
                        </a:lnTo>
                        <a:lnTo>
                          <a:pt x="4160" y="712"/>
                        </a:lnTo>
                        <a:lnTo>
                          <a:pt x="4204" y="756"/>
                        </a:lnTo>
                        <a:lnTo>
                          <a:pt x="4204" y="756"/>
                        </a:lnTo>
                        <a:lnTo>
                          <a:pt x="4246" y="800"/>
                        </a:lnTo>
                        <a:lnTo>
                          <a:pt x="4288" y="846"/>
                        </a:lnTo>
                        <a:lnTo>
                          <a:pt x="4330" y="892"/>
                        </a:lnTo>
                        <a:lnTo>
                          <a:pt x="4370" y="940"/>
                        </a:lnTo>
                        <a:lnTo>
                          <a:pt x="4410" y="988"/>
                        </a:lnTo>
                        <a:lnTo>
                          <a:pt x="4446" y="1036"/>
                        </a:lnTo>
                        <a:lnTo>
                          <a:pt x="4484" y="1086"/>
                        </a:lnTo>
                        <a:lnTo>
                          <a:pt x="4518" y="1138"/>
                        </a:lnTo>
                        <a:lnTo>
                          <a:pt x="4552" y="1190"/>
                        </a:lnTo>
                        <a:lnTo>
                          <a:pt x="4586" y="1242"/>
                        </a:lnTo>
                        <a:lnTo>
                          <a:pt x="4618" y="1296"/>
                        </a:lnTo>
                        <a:lnTo>
                          <a:pt x="4648" y="1350"/>
                        </a:lnTo>
                        <a:lnTo>
                          <a:pt x="4678" y="1406"/>
                        </a:lnTo>
                        <a:lnTo>
                          <a:pt x="4706" y="1462"/>
                        </a:lnTo>
                        <a:lnTo>
                          <a:pt x="4732" y="1518"/>
                        </a:lnTo>
                        <a:lnTo>
                          <a:pt x="4756" y="1576"/>
                        </a:lnTo>
                        <a:lnTo>
                          <a:pt x="0" y="1576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chemeClr val="bg1">
                          <a:alpha val="75000"/>
                        </a:schemeClr>
                      </a:gs>
                      <a:gs pos="100000">
                        <a:schemeClr val="bg1">
                          <a:gamma/>
                          <a:tint val="0"/>
                          <a:invGamma/>
                          <a:alpha val="0"/>
                        </a:schemeClr>
                      </a:gs>
                    </a:gsLst>
                    <a:lin ang="5400000" scaled="1"/>
                  </a:gradFill>
                  <a:ln w="9525" cap="flat" cmpd="sng">
                    <a:noFill/>
                    <a:prstDash val="solid"/>
                    <a:rou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CN" altLang="en-US" b="0"/>
                  </a:p>
                </p:txBody>
              </p:sp>
              <p:sp>
                <p:nvSpPr>
                  <p:cNvPr id="54" name="Oval 57"/>
                  <p:cNvSpPr>
                    <a:spLocks noChangeArrowheads="1"/>
                  </p:cNvSpPr>
                  <p:nvPr/>
                </p:nvSpPr>
                <p:spPr bwMode="auto">
                  <a:xfrm>
                    <a:off x="1771" y="1843"/>
                    <a:ext cx="227" cy="204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chemeClr val="bg1"/>
                      </a:gs>
                      <a:gs pos="100000">
                        <a:srgbClr val="67ABF5"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 b="0"/>
                  </a:p>
                </p:txBody>
              </p:sp>
            </p:grpSp>
          </p:grpSp>
        </p:grpSp>
        <p:grpSp>
          <p:nvGrpSpPr>
            <p:cNvPr id="55" name="Group 51"/>
            <p:cNvGrpSpPr/>
            <p:nvPr/>
          </p:nvGrpSpPr>
          <p:grpSpPr bwMode="auto">
            <a:xfrm>
              <a:off x="3694223" y="2737650"/>
              <a:ext cx="247030" cy="271114"/>
              <a:chOff x="2744" y="-584"/>
              <a:chExt cx="634" cy="702"/>
            </a:xfrm>
          </p:grpSpPr>
          <p:sp>
            <p:nvSpPr>
              <p:cNvPr id="56" name="Oval 52"/>
              <p:cNvSpPr>
                <a:spLocks noChangeArrowheads="1"/>
              </p:cNvSpPr>
              <p:nvPr/>
            </p:nvSpPr>
            <p:spPr bwMode="auto">
              <a:xfrm>
                <a:off x="2744" y="-85"/>
                <a:ext cx="590" cy="203"/>
              </a:xfrm>
              <a:prstGeom prst="ellipse">
                <a:avLst/>
              </a:prstGeom>
              <a:gradFill rotWithShape="1">
                <a:gsLst>
                  <a:gs pos="0">
                    <a:schemeClr val="tx1">
                      <a:alpha val="50000"/>
                    </a:schemeClr>
                  </a:gs>
                  <a:gs pos="100000">
                    <a:schemeClr val="tx1">
                      <a:gamma/>
                      <a:shade val="46275"/>
                      <a:invGamma/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</a:gradFill>
              <a:ln w="31750" cap="rnd" algn="ctr">
                <a:noFill/>
                <a:prstDash val="sysDot"/>
                <a:rou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 b="0"/>
              </a:p>
            </p:txBody>
          </p:sp>
          <p:grpSp>
            <p:nvGrpSpPr>
              <p:cNvPr id="57" name="Group 53"/>
              <p:cNvGrpSpPr/>
              <p:nvPr/>
            </p:nvGrpSpPr>
            <p:grpSpPr bwMode="auto">
              <a:xfrm>
                <a:off x="2765" y="-584"/>
                <a:ext cx="613" cy="613"/>
                <a:chOff x="2370" y="1139"/>
                <a:chExt cx="1089" cy="1089"/>
              </a:xfrm>
            </p:grpSpPr>
            <p:sp>
              <p:nvSpPr>
                <p:cNvPr id="58" name="Oval 54"/>
                <p:cNvSpPr>
                  <a:spLocks noChangeArrowheads="1"/>
                </p:cNvSpPr>
                <p:nvPr/>
              </p:nvSpPr>
              <p:spPr bwMode="auto">
                <a:xfrm>
                  <a:off x="2370" y="1139"/>
                  <a:ext cx="1089" cy="1089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0070C0"/>
                    </a:gs>
                    <a:gs pos="100000">
                      <a:srgbClr val="002060"/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zh-CN" altLang="en-US" b="0"/>
                </a:p>
              </p:txBody>
            </p:sp>
            <p:grpSp>
              <p:nvGrpSpPr>
                <p:cNvPr id="59" name="Group 55"/>
                <p:cNvGrpSpPr/>
                <p:nvPr/>
              </p:nvGrpSpPr>
              <p:grpSpPr bwMode="auto">
                <a:xfrm>
                  <a:off x="2426" y="1169"/>
                  <a:ext cx="908" cy="296"/>
                  <a:chOff x="1431" y="1843"/>
                  <a:chExt cx="907" cy="295"/>
                </a:xfrm>
              </p:grpSpPr>
              <p:sp>
                <p:nvSpPr>
                  <p:cNvPr id="60" name="Freeform 56"/>
                  <p:cNvSpPr/>
                  <p:nvPr/>
                </p:nvSpPr>
                <p:spPr bwMode="auto">
                  <a:xfrm>
                    <a:off x="1423" y="1843"/>
                    <a:ext cx="916" cy="296"/>
                  </a:xfrm>
                  <a:custGeom>
                    <a:avLst/>
                    <a:gdLst/>
                    <a:ahLst/>
                    <a:cxnLst>
                      <a:cxn ang="0">
                        <a:pos x="0" y="1576"/>
                      </a:cxn>
                      <a:cxn ang="0">
                        <a:pos x="50" y="1462"/>
                      </a:cxn>
                      <a:cxn ang="0">
                        <a:pos x="108" y="1350"/>
                      </a:cxn>
                      <a:cxn ang="0">
                        <a:pos x="170" y="1242"/>
                      </a:cxn>
                      <a:cxn ang="0">
                        <a:pos x="238" y="1138"/>
                      </a:cxn>
                      <a:cxn ang="0">
                        <a:pos x="310" y="1036"/>
                      </a:cxn>
                      <a:cxn ang="0">
                        <a:pos x="386" y="940"/>
                      </a:cxn>
                      <a:cxn ang="0">
                        <a:pos x="468" y="846"/>
                      </a:cxn>
                      <a:cxn ang="0">
                        <a:pos x="552" y="756"/>
                      </a:cxn>
                      <a:cxn ang="0">
                        <a:pos x="596" y="712"/>
                      </a:cxn>
                      <a:cxn ang="0">
                        <a:pos x="688" y="630"/>
                      </a:cxn>
                      <a:cxn ang="0">
                        <a:pos x="784" y="550"/>
                      </a:cxn>
                      <a:cxn ang="0">
                        <a:pos x="884" y="476"/>
                      </a:cxn>
                      <a:cxn ang="0">
                        <a:pos x="986" y="406"/>
                      </a:cxn>
                      <a:cxn ang="0">
                        <a:pos x="1092" y="342"/>
                      </a:cxn>
                      <a:cxn ang="0">
                        <a:pos x="1202" y="282"/>
                      </a:cxn>
                      <a:cxn ang="0">
                        <a:pos x="1316" y="228"/>
                      </a:cxn>
                      <a:cxn ang="0">
                        <a:pos x="1374" y="202"/>
                      </a:cxn>
                      <a:cxn ang="0">
                        <a:pos x="1490" y="156"/>
                      </a:cxn>
                      <a:cxn ang="0">
                        <a:pos x="1610" y="116"/>
                      </a:cxn>
                      <a:cxn ang="0">
                        <a:pos x="1732" y="80"/>
                      </a:cxn>
                      <a:cxn ang="0">
                        <a:pos x="1858" y="52"/>
                      </a:cxn>
                      <a:cxn ang="0">
                        <a:pos x="1984" y="30"/>
                      </a:cxn>
                      <a:cxn ang="0">
                        <a:pos x="2114" y="12"/>
                      </a:cxn>
                      <a:cxn ang="0">
                        <a:pos x="2246" y="2"/>
                      </a:cxn>
                      <a:cxn ang="0">
                        <a:pos x="2378" y="0"/>
                      </a:cxn>
                      <a:cxn ang="0">
                        <a:pos x="2444" y="0"/>
                      </a:cxn>
                      <a:cxn ang="0">
                        <a:pos x="2576" y="8"/>
                      </a:cxn>
                      <a:cxn ang="0">
                        <a:pos x="2706" y="20"/>
                      </a:cxn>
                      <a:cxn ang="0">
                        <a:pos x="2834" y="40"/>
                      </a:cxn>
                      <a:cxn ang="0">
                        <a:pos x="2962" y="66"/>
                      </a:cxn>
                      <a:cxn ang="0">
                        <a:pos x="3084" y="98"/>
                      </a:cxn>
                      <a:cxn ang="0">
                        <a:pos x="3206" y="136"/>
                      </a:cxn>
                      <a:cxn ang="0">
                        <a:pos x="3324" y="178"/>
                      </a:cxn>
                      <a:cxn ang="0">
                        <a:pos x="3382" y="202"/>
                      </a:cxn>
                      <a:cxn ang="0">
                        <a:pos x="3498" y="254"/>
                      </a:cxn>
                      <a:cxn ang="0">
                        <a:pos x="3608" y="312"/>
                      </a:cxn>
                      <a:cxn ang="0">
                        <a:pos x="3716" y="374"/>
                      </a:cxn>
                      <a:cxn ang="0">
                        <a:pos x="3822" y="440"/>
                      </a:cxn>
                      <a:cxn ang="0">
                        <a:pos x="3922" y="512"/>
                      </a:cxn>
                      <a:cxn ang="0">
                        <a:pos x="4020" y="590"/>
                      </a:cxn>
                      <a:cxn ang="0">
                        <a:pos x="4114" y="670"/>
                      </a:cxn>
                      <a:cxn ang="0">
                        <a:pos x="4204" y="756"/>
                      </a:cxn>
                      <a:cxn ang="0">
                        <a:pos x="4246" y="800"/>
                      </a:cxn>
                      <a:cxn ang="0">
                        <a:pos x="4330" y="892"/>
                      </a:cxn>
                      <a:cxn ang="0">
                        <a:pos x="4410" y="988"/>
                      </a:cxn>
                      <a:cxn ang="0">
                        <a:pos x="4484" y="1086"/>
                      </a:cxn>
                      <a:cxn ang="0">
                        <a:pos x="4552" y="1190"/>
                      </a:cxn>
                      <a:cxn ang="0">
                        <a:pos x="4618" y="1296"/>
                      </a:cxn>
                      <a:cxn ang="0">
                        <a:pos x="4678" y="1406"/>
                      </a:cxn>
                      <a:cxn ang="0">
                        <a:pos x="4732" y="1518"/>
                      </a:cxn>
                      <a:cxn ang="0">
                        <a:pos x="0" y="1576"/>
                      </a:cxn>
                    </a:cxnLst>
                    <a:rect l="0" t="0" r="r" b="b"/>
                    <a:pathLst>
                      <a:path w="4756" h="1576">
                        <a:moveTo>
                          <a:pt x="0" y="1576"/>
                        </a:moveTo>
                        <a:lnTo>
                          <a:pt x="0" y="1576"/>
                        </a:lnTo>
                        <a:lnTo>
                          <a:pt x="24" y="1518"/>
                        </a:lnTo>
                        <a:lnTo>
                          <a:pt x="50" y="1462"/>
                        </a:lnTo>
                        <a:lnTo>
                          <a:pt x="78" y="1406"/>
                        </a:lnTo>
                        <a:lnTo>
                          <a:pt x="108" y="1350"/>
                        </a:lnTo>
                        <a:lnTo>
                          <a:pt x="138" y="1296"/>
                        </a:lnTo>
                        <a:lnTo>
                          <a:pt x="170" y="1242"/>
                        </a:lnTo>
                        <a:lnTo>
                          <a:pt x="204" y="1190"/>
                        </a:lnTo>
                        <a:lnTo>
                          <a:pt x="238" y="1138"/>
                        </a:lnTo>
                        <a:lnTo>
                          <a:pt x="272" y="1086"/>
                        </a:lnTo>
                        <a:lnTo>
                          <a:pt x="310" y="1036"/>
                        </a:lnTo>
                        <a:lnTo>
                          <a:pt x="348" y="988"/>
                        </a:lnTo>
                        <a:lnTo>
                          <a:pt x="386" y="940"/>
                        </a:lnTo>
                        <a:lnTo>
                          <a:pt x="426" y="892"/>
                        </a:lnTo>
                        <a:lnTo>
                          <a:pt x="468" y="846"/>
                        </a:lnTo>
                        <a:lnTo>
                          <a:pt x="510" y="800"/>
                        </a:lnTo>
                        <a:lnTo>
                          <a:pt x="552" y="756"/>
                        </a:lnTo>
                        <a:lnTo>
                          <a:pt x="552" y="756"/>
                        </a:lnTo>
                        <a:lnTo>
                          <a:pt x="596" y="712"/>
                        </a:lnTo>
                        <a:lnTo>
                          <a:pt x="642" y="670"/>
                        </a:lnTo>
                        <a:lnTo>
                          <a:pt x="688" y="630"/>
                        </a:lnTo>
                        <a:lnTo>
                          <a:pt x="736" y="590"/>
                        </a:lnTo>
                        <a:lnTo>
                          <a:pt x="784" y="550"/>
                        </a:lnTo>
                        <a:lnTo>
                          <a:pt x="834" y="512"/>
                        </a:lnTo>
                        <a:lnTo>
                          <a:pt x="884" y="476"/>
                        </a:lnTo>
                        <a:lnTo>
                          <a:pt x="934" y="440"/>
                        </a:lnTo>
                        <a:lnTo>
                          <a:pt x="986" y="406"/>
                        </a:lnTo>
                        <a:lnTo>
                          <a:pt x="1040" y="374"/>
                        </a:lnTo>
                        <a:lnTo>
                          <a:pt x="1092" y="342"/>
                        </a:lnTo>
                        <a:lnTo>
                          <a:pt x="1148" y="312"/>
                        </a:lnTo>
                        <a:lnTo>
                          <a:pt x="1202" y="282"/>
                        </a:lnTo>
                        <a:lnTo>
                          <a:pt x="1258" y="254"/>
                        </a:lnTo>
                        <a:lnTo>
                          <a:pt x="1316" y="228"/>
                        </a:lnTo>
                        <a:lnTo>
                          <a:pt x="1374" y="202"/>
                        </a:lnTo>
                        <a:lnTo>
                          <a:pt x="1374" y="202"/>
                        </a:lnTo>
                        <a:lnTo>
                          <a:pt x="1432" y="178"/>
                        </a:lnTo>
                        <a:lnTo>
                          <a:pt x="1490" y="156"/>
                        </a:lnTo>
                        <a:lnTo>
                          <a:pt x="1550" y="136"/>
                        </a:lnTo>
                        <a:lnTo>
                          <a:pt x="1610" y="116"/>
                        </a:lnTo>
                        <a:lnTo>
                          <a:pt x="1672" y="98"/>
                        </a:lnTo>
                        <a:lnTo>
                          <a:pt x="1732" y="80"/>
                        </a:lnTo>
                        <a:lnTo>
                          <a:pt x="1794" y="66"/>
                        </a:lnTo>
                        <a:lnTo>
                          <a:pt x="1858" y="52"/>
                        </a:lnTo>
                        <a:lnTo>
                          <a:pt x="1922" y="40"/>
                        </a:lnTo>
                        <a:lnTo>
                          <a:pt x="1984" y="30"/>
                        </a:lnTo>
                        <a:lnTo>
                          <a:pt x="2050" y="20"/>
                        </a:lnTo>
                        <a:lnTo>
                          <a:pt x="2114" y="12"/>
                        </a:lnTo>
                        <a:lnTo>
                          <a:pt x="2180" y="8"/>
                        </a:lnTo>
                        <a:lnTo>
                          <a:pt x="2246" y="2"/>
                        </a:lnTo>
                        <a:lnTo>
                          <a:pt x="2312" y="0"/>
                        </a:lnTo>
                        <a:lnTo>
                          <a:pt x="2378" y="0"/>
                        </a:lnTo>
                        <a:lnTo>
                          <a:pt x="2378" y="0"/>
                        </a:lnTo>
                        <a:lnTo>
                          <a:pt x="2444" y="0"/>
                        </a:lnTo>
                        <a:lnTo>
                          <a:pt x="2510" y="2"/>
                        </a:lnTo>
                        <a:lnTo>
                          <a:pt x="2576" y="8"/>
                        </a:lnTo>
                        <a:lnTo>
                          <a:pt x="2642" y="12"/>
                        </a:lnTo>
                        <a:lnTo>
                          <a:pt x="2706" y="20"/>
                        </a:lnTo>
                        <a:lnTo>
                          <a:pt x="2772" y="30"/>
                        </a:lnTo>
                        <a:lnTo>
                          <a:pt x="2834" y="40"/>
                        </a:lnTo>
                        <a:lnTo>
                          <a:pt x="2898" y="52"/>
                        </a:lnTo>
                        <a:lnTo>
                          <a:pt x="2962" y="66"/>
                        </a:lnTo>
                        <a:lnTo>
                          <a:pt x="3024" y="80"/>
                        </a:lnTo>
                        <a:lnTo>
                          <a:pt x="3084" y="98"/>
                        </a:lnTo>
                        <a:lnTo>
                          <a:pt x="3146" y="116"/>
                        </a:lnTo>
                        <a:lnTo>
                          <a:pt x="3206" y="136"/>
                        </a:lnTo>
                        <a:lnTo>
                          <a:pt x="3266" y="156"/>
                        </a:lnTo>
                        <a:lnTo>
                          <a:pt x="3324" y="178"/>
                        </a:lnTo>
                        <a:lnTo>
                          <a:pt x="3382" y="202"/>
                        </a:lnTo>
                        <a:lnTo>
                          <a:pt x="3382" y="202"/>
                        </a:lnTo>
                        <a:lnTo>
                          <a:pt x="3440" y="228"/>
                        </a:lnTo>
                        <a:lnTo>
                          <a:pt x="3498" y="254"/>
                        </a:lnTo>
                        <a:lnTo>
                          <a:pt x="3554" y="282"/>
                        </a:lnTo>
                        <a:lnTo>
                          <a:pt x="3608" y="312"/>
                        </a:lnTo>
                        <a:lnTo>
                          <a:pt x="3664" y="342"/>
                        </a:lnTo>
                        <a:lnTo>
                          <a:pt x="3716" y="374"/>
                        </a:lnTo>
                        <a:lnTo>
                          <a:pt x="3770" y="406"/>
                        </a:lnTo>
                        <a:lnTo>
                          <a:pt x="3822" y="440"/>
                        </a:lnTo>
                        <a:lnTo>
                          <a:pt x="3872" y="476"/>
                        </a:lnTo>
                        <a:lnTo>
                          <a:pt x="3922" y="512"/>
                        </a:lnTo>
                        <a:lnTo>
                          <a:pt x="3972" y="550"/>
                        </a:lnTo>
                        <a:lnTo>
                          <a:pt x="4020" y="590"/>
                        </a:lnTo>
                        <a:lnTo>
                          <a:pt x="4068" y="630"/>
                        </a:lnTo>
                        <a:lnTo>
                          <a:pt x="4114" y="670"/>
                        </a:lnTo>
                        <a:lnTo>
                          <a:pt x="4160" y="712"/>
                        </a:lnTo>
                        <a:lnTo>
                          <a:pt x="4204" y="756"/>
                        </a:lnTo>
                        <a:lnTo>
                          <a:pt x="4204" y="756"/>
                        </a:lnTo>
                        <a:lnTo>
                          <a:pt x="4246" y="800"/>
                        </a:lnTo>
                        <a:lnTo>
                          <a:pt x="4288" y="846"/>
                        </a:lnTo>
                        <a:lnTo>
                          <a:pt x="4330" y="892"/>
                        </a:lnTo>
                        <a:lnTo>
                          <a:pt x="4370" y="940"/>
                        </a:lnTo>
                        <a:lnTo>
                          <a:pt x="4410" y="988"/>
                        </a:lnTo>
                        <a:lnTo>
                          <a:pt x="4446" y="1036"/>
                        </a:lnTo>
                        <a:lnTo>
                          <a:pt x="4484" y="1086"/>
                        </a:lnTo>
                        <a:lnTo>
                          <a:pt x="4518" y="1138"/>
                        </a:lnTo>
                        <a:lnTo>
                          <a:pt x="4552" y="1190"/>
                        </a:lnTo>
                        <a:lnTo>
                          <a:pt x="4586" y="1242"/>
                        </a:lnTo>
                        <a:lnTo>
                          <a:pt x="4618" y="1296"/>
                        </a:lnTo>
                        <a:lnTo>
                          <a:pt x="4648" y="1350"/>
                        </a:lnTo>
                        <a:lnTo>
                          <a:pt x="4678" y="1406"/>
                        </a:lnTo>
                        <a:lnTo>
                          <a:pt x="4706" y="1462"/>
                        </a:lnTo>
                        <a:lnTo>
                          <a:pt x="4732" y="1518"/>
                        </a:lnTo>
                        <a:lnTo>
                          <a:pt x="4756" y="1576"/>
                        </a:lnTo>
                        <a:lnTo>
                          <a:pt x="0" y="1576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chemeClr val="bg1">
                          <a:alpha val="75000"/>
                        </a:schemeClr>
                      </a:gs>
                      <a:gs pos="100000">
                        <a:schemeClr val="bg1">
                          <a:gamma/>
                          <a:tint val="0"/>
                          <a:invGamma/>
                          <a:alpha val="0"/>
                        </a:schemeClr>
                      </a:gs>
                    </a:gsLst>
                    <a:lin ang="5400000" scaled="1"/>
                  </a:gradFill>
                  <a:ln w="9525" cap="flat" cmpd="sng">
                    <a:noFill/>
                    <a:prstDash val="solid"/>
                    <a:rou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CN" altLang="en-US" b="0"/>
                  </a:p>
                </p:txBody>
              </p:sp>
              <p:sp>
                <p:nvSpPr>
                  <p:cNvPr id="61" name="Oval 57"/>
                  <p:cNvSpPr>
                    <a:spLocks noChangeArrowheads="1"/>
                  </p:cNvSpPr>
                  <p:nvPr/>
                </p:nvSpPr>
                <p:spPr bwMode="auto">
                  <a:xfrm>
                    <a:off x="1771" y="1843"/>
                    <a:ext cx="227" cy="204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chemeClr val="bg1"/>
                      </a:gs>
                      <a:gs pos="100000">
                        <a:srgbClr val="67ABF5"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 b="0"/>
                  </a:p>
                </p:txBody>
              </p:sp>
            </p:grpSp>
          </p:grpSp>
        </p:grpSp>
      </p:grpSp>
      <p:grpSp>
        <p:nvGrpSpPr>
          <p:cNvPr id="99" name="组合 98"/>
          <p:cNvGrpSpPr/>
          <p:nvPr/>
        </p:nvGrpSpPr>
        <p:grpSpPr>
          <a:xfrm>
            <a:off x="3388292" y="3650186"/>
            <a:ext cx="7499746" cy="973765"/>
            <a:chOff x="3532671" y="3650186"/>
            <a:chExt cx="7499746" cy="973765"/>
          </a:xfrm>
        </p:grpSpPr>
        <p:grpSp>
          <p:nvGrpSpPr>
            <p:cNvPr id="19" name="组合 18"/>
            <p:cNvGrpSpPr/>
            <p:nvPr/>
          </p:nvGrpSpPr>
          <p:grpSpPr>
            <a:xfrm>
              <a:off x="3532671" y="3650186"/>
              <a:ext cx="7499746" cy="489824"/>
              <a:chOff x="4265252" y="2305054"/>
              <a:chExt cx="10097752" cy="659505"/>
            </a:xfrm>
          </p:grpSpPr>
          <p:sp>
            <p:nvSpPr>
              <p:cNvPr id="21" name="标题 1"/>
              <p:cNvSpPr txBox="1"/>
              <p:nvPr/>
            </p:nvSpPr>
            <p:spPr>
              <a:xfrm>
                <a:off x="4816021" y="2305054"/>
                <a:ext cx="9546983" cy="659505"/>
              </a:xfrm>
              <a:prstGeom prst="rect">
                <a:avLst/>
              </a:prstGeom>
            </p:spPr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>
                  <a:defRPr/>
                </a:pPr>
                <a:r>
                  <a:rPr lang="zh-CN" altLang="en-US" sz="2000" kern="0" dirty="0">
                    <a:solidFill>
                      <a:srgbClr val="002060"/>
                    </a:solidFill>
                  </a:rPr>
                  <a:t>黑客可以在网络上很多不设防的主机上植入木马。</a:t>
                </a:r>
                <a:endParaRPr lang="zh-CN" altLang="en-US" sz="2000" kern="0" dirty="0">
                  <a:solidFill>
                    <a:srgbClr val="002060"/>
                  </a:solidFill>
                </a:endParaRPr>
              </a:p>
            </p:txBody>
          </p:sp>
          <p:cxnSp>
            <p:nvCxnSpPr>
              <p:cNvPr id="22" name="直接连接符 21"/>
              <p:cNvCxnSpPr/>
              <p:nvPr/>
            </p:nvCxnSpPr>
            <p:spPr>
              <a:xfrm flipH="1">
                <a:off x="4265252" y="2872071"/>
                <a:ext cx="2693714" cy="0"/>
              </a:xfrm>
              <a:prstGeom prst="line">
                <a:avLst/>
              </a:prstGeom>
              <a:ln w="12700">
                <a:gradFill>
                  <a:gsLst>
                    <a:gs pos="0">
                      <a:schemeClr val="accent1">
                        <a:lumMod val="5000"/>
                        <a:lumOff val="95000"/>
                        <a:alpha val="0"/>
                      </a:schemeClr>
                    </a:gs>
                    <a:gs pos="100000">
                      <a:srgbClr val="F76E37"/>
                    </a:gs>
                  </a:gsLst>
                  <a:lin ang="108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组合 23"/>
            <p:cNvGrpSpPr/>
            <p:nvPr/>
          </p:nvGrpSpPr>
          <p:grpSpPr>
            <a:xfrm>
              <a:off x="3532671" y="4134127"/>
              <a:ext cx="7499746" cy="489824"/>
              <a:chOff x="4265252" y="2305054"/>
              <a:chExt cx="10097752" cy="659505"/>
            </a:xfrm>
          </p:grpSpPr>
          <p:sp>
            <p:nvSpPr>
              <p:cNvPr id="26" name="标题 1"/>
              <p:cNvSpPr txBox="1"/>
              <p:nvPr/>
            </p:nvSpPr>
            <p:spPr>
              <a:xfrm>
                <a:off x="4816021" y="2305054"/>
                <a:ext cx="9546983" cy="659505"/>
              </a:xfrm>
              <a:prstGeom prst="rect">
                <a:avLst/>
              </a:prstGeom>
            </p:spPr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>
                  <a:defRPr/>
                </a:pPr>
                <a:r>
                  <a:rPr lang="zh-CN" altLang="en-US" sz="2000" kern="0" dirty="0">
                    <a:solidFill>
                      <a:srgbClr val="002060"/>
                    </a:solidFill>
                  </a:rPr>
                  <a:t>这些主机可按黑客指令同时向某个目标发起攻击。</a:t>
                </a:r>
                <a:endParaRPr lang="zh-CN" altLang="en-US" sz="2000" kern="0" dirty="0">
                  <a:solidFill>
                    <a:srgbClr val="002060"/>
                  </a:solidFill>
                </a:endParaRPr>
              </a:p>
            </p:txBody>
          </p:sp>
          <p:cxnSp>
            <p:nvCxnSpPr>
              <p:cNvPr id="27" name="直接连接符 26"/>
              <p:cNvCxnSpPr/>
              <p:nvPr/>
            </p:nvCxnSpPr>
            <p:spPr>
              <a:xfrm flipH="1">
                <a:off x="4265252" y="2872071"/>
                <a:ext cx="2693714" cy="0"/>
              </a:xfrm>
              <a:prstGeom prst="line">
                <a:avLst/>
              </a:prstGeom>
              <a:ln w="12700">
                <a:gradFill>
                  <a:gsLst>
                    <a:gs pos="0">
                      <a:schemeClr val="accent1">
                        <a:lumMod val="5000"/>
                        <a:lumOff val="95000"/>
                        <a:alpha val="0"/>
                      </a:schemeClr>
                    </a:gs>
                    <a:gs pos="100000">
                      <a:srgbClr val="F76E37"/>
                    </a:gs>
                  </a:gsLst>
                  <a:lin ang="108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51"/>
            <p:cNvGrpSpPr/>
            <p:nvPr/>
          </p:nvGrpSpPr>
          <p:grpSpPr bwMode="auto">
            <a:xfrm>
              <a:off x="3694223" y="3753698"/>
              <a:ext cx="247030" cy="271114"/>
              <a:chOff x="2744" y="-584"/>
              <a:chExt cx="634" cy="702"/>
            </a:xfrm>
          </p:grpSpPr>
          <p:sp>
            <p:nvSpPr>
              <p:cNvPr id="63" name="Oval 52"/>
              <p:cNvSpPr>
                <a:spLocks noChangeArrowheads="1"/>
              </p:cNvSpPr>
              <p:nvPr/>
            </p:nvSpPr>
            <p:spPr bwMode="auto">
              <a:xfrm>
                <a:off x="2744" y="-85"/>
                <a:ext cx="590" cy="203"/>
              </a:xfrm>
              <a:prstGeom prst="ellipse">
                <a:avLst/>
              </a:prstGeom>
              <a:gradFill rotWithShape="1">
                <a:gsLst>
                  <a:gs pos="0">
                    <a:schemeClr val="tx1">
                      <a:alpha val="50000"/>
                    </a:schemeClr>
                  </a:gs>
                  <a:gs pos="100000">
                    <a:schemeClr val="tx1">
                      <a:gamma/>
                      <a:shade val="46275"/>
                      <a:invGamma/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</a:gradFill>
              <a:ln w="31750" cap="rnd" algn="ctr">
                <a:noFill/>
                <a:prstDash val="sysDot"/>
                <a:rou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 b="0"/>
              </a:p>
            </p:txBody>
          </p:sp>
          <p:grpSp>
            <p:nvGrpSpPr>
              <p:cNvPr id="64" name="Group 53"/>
              <p:cNvGrpSpPr/>
              <p:nvPr/>
            </p:nvGrpSpPr>
            <p:grpSpPr bwMode="auto">
              <a:xfrm>
                <a:off x="2765" y="-584"/>
                <a:ext cx="613" cy="613"/>
                <a:chOff x="2370" y="1139"/>
                <a:chExt cx="1089" cy="1089"/>
              </a:xfrm>
            </p:grpSpPr>
            <p:sp>
              <p:nvSpPr>
                <p:cNvPr id="65" name="Oval 54"/>
                <p:cNvSpPr>
                  <a:spLocks noChangeArrowheads="1"/>
                </p:cNvSpPr>
                <p:nvPr/>
              </p:nvSpPr>
              <p:spPr bwMode="auto">
                <a:xfrm>
                  <a:off x="2370" y="1139"/>
                  <a:ext cx="1089" cy="1089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0070C0"/>
                    </a:gs>
                    <a:gs pos="100000">
                      <a:srgbClr val="002060"/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zh-CN" altLang="en-US" b="0"/>
                </a:p>
              </p:txBody>
            </p:sp>
            <p:grpSp>
              <p:nvGrpSpPr>
                <p:cNvPr id="66" name="Group 55"/>
                <p:cNvGrpSpPr/>
                <p:nvPr/>
              </p:nvGrpSpPr>
              <p:grpSpPr bwMode="auto">
                <a:xfrm>
                  <a:off x="2426" y="1169"/>
                  <a:ext cx="908" cy="296"/>
                  <a:chOff x="1431" y="1843"/>
                  <a:chExt cx="907" cy="295"/>
                </a:xfrm>
              </p:grpSpPr>
              <p:sp>
                <p:nvSpPr>
                  <p:cNvPr id="67" name="Freeform 56"/>
                  <p:cNvSpPr/>
                  <p:nvPr/>
                </p:nvSpPr>
                <p:spPr bwMode="auto">
                  <a:xfrm>
                    <a:off x="1423" y="1843"/>
                    <a:ext cx="916" cy="296"/>
                  </a:xfrm>
                  <a:custGeom>
                    <a:avLst/>
                    <a:gdLst/>
                    <a:ahLst/>
                    <a:cxnLst>
                      <a:cxn ang="0">
                        <a:pos x="0" y="1576"/>
                      </a:cxn>
                      <a:cxn ang="0">
                        <a:pos x="50" y="1462"/>
                      </a:cxn>
                      <a:cxn ang="0">
                        <a:pos x="108" y="1350"/>
                      </a:cxn>
                      <a:cxn ang="0">
                        <a:pos x="170" y="1242"/>
                      </a:cxn>
                      <a:cxn ang="0">
                        <a:pos x="238" y="1138"/>
                      </a:cxn>
                      <a:cxn ang="0">
                        <a:pos x="310" y="1036"/>
                      </a:cxn>
                      <a:cxn ang="0">
                        <a:pos x="386" y="940"/>
                      </a:cxn>
                      <a:cxn ang="0">
                        <a:pos x="468" y="846"/>
                      </a:cxn>
                      <a:cxn ang="0">
                        <a:pos x="552" y="756"/>
                      </a:cxn>
                      <a:cxn ang="0">
                        <a:pos x="596" y="712"/>
                      </a:cxn>
                      <a:cxn ang="0">
                        <a:pos x="688" y="630"/>
                      </a:cxn>
                      <a:cxn ang="0">
                        <a:pos x="784" y="550"/>
                      </a:cxn>
                      <a:cxn ang="0">
                        <a:pos x="884" y="476"/>
                      </a:cxn>
                      <a:cxn ang="0">
                        <a:pos x="986" y="406"/>
                      </a:cxn>
                      <a:cxn ang="0">
                        <a:pos x="1092" y="342"/>
                      </a:cxn>
                      <a:cxn ang="0">
                        <a:pos x="1202" y="282"/>
                      </a:cxn>
                      <a:cxn ang="0">
                        <a:pos x="1316" y="228"/>
                      </a:cxn>
                      <a:cxn ang="0">
                        <a:pos x="1374" y="202"/>
                      </a:cxn>
                      <a:cxn ang="0">
                        <a:pos x="1490" y="156"/>
                      </a:cxn>
                      <a:cxn ang="0">
                        <a:pos x="1610" y="116"/>
                      </a:cxn>
                      <a:cxn ang="0">
                        <a:pos x="1732" y="80"/>
                      </a:cxn>
                      <a:cxn ang="0">
                        <a:pos x="1858" y="52"/>
                      </a:cxn>
                      <a:cxn ang="0">
                        <a:pos x="1984" y="30"/>
                      </a:cxn>
                      <a:cxn ang="0">
                        <a:pos x="2114" y="12"/>
                      </a:cxn>
                      <a:cxn ang="0">
                        <a:pos x="2246" y="2"/>
                      </a:cxn>
                      <a:cxn ang="0">
                        <a:pos x="2378" y="0"/>
                      </a:cxn>
                      <a:cxn ang="0">
                        <a:pos x="2444" y="0"/>
                      </a:cxn>
                      <a:cxn ang="0">
                        <a:pos x="2576" y="8"/>
                      </a:cxn>
                      <a:cxn ang="0">
                        <a:pos x="2706" y="20"/>
                      </a:cxn>
                      <a:cxn ang="0">
                        <a:pos x="2834" y="40"/>
                      </a:cxn>
                      <a:cxn ang="0">
                        <a:pos x="2962" y="66"/>
                      </a:cxn>
                      <a:cxn ang="0">
                        <a:pos x="3084" y="98"/>
                      </a:cxn>
                      <a:cxn ang="0">
                        <a:pos x="3206" y="136"/>
                      </a:cxn>
                      <a:cxn ang="0">
                        <a:pos x="3324" y="178"/>
                      </a:cxn>
                      <a:cxn ang="0">
                        <a:pos x="3382" y="202"/>
                      </a:cxn>
                      <a:cxn ang="0">
                        <a:pos x="3498" y="254"/>
                      </a:cxn>
                      <a:cxn ang="0">
                        <a:pos x="3608" y="312"/>
                      </a:cxn>
                      <a:cxn ang="0">
                        <a:pos x="3716" y="374"/>
                      </a:cxn>
                      <a:cxn ang="0">
                        <a:pos x="3822" y="440"/>
                      </a:cxn>
                      <a:cxn ang="0">
                        <a:pos x="3922" y="512"/>
                      </a:cxn>
                      <a:cxn ang="0">
                        <a:pos x="4020" y="590"/>
                      </a:cxn>
                      <a:cxn ang="0">
                        <a:pos x="4114" y="670"/>
                      </a:cxn>
                      <a:cxn ang="0">
                        <a:pos x="4204" y="756"/>
                      </a:cxn>
                      <a:cxn ang="0">
                        <a:pos x="4246" y="800"/>
                      </a:cxn>
                      <a:cxn ang="0">
                        <a:pos x="4330" y="892"/>
                      </a:cxn>
                      <a:cxn ang="0">
                        <a:pos x="4410" y="988"/>
                      </a:cxn>
                      <a:cxn ang="0">
                        <a:pos x="4484" y="1086"/>
                      </a:cxn>
                      <a:cxn ang="0">
                        <a:pos x="4552" y="1190"/>
                      </a:cxn>
                      <a:cxn ang="0">
                        <a:pos x="4618" y="1296"/>
                      </a:cxn>
                      <a:cxn ang="0">
                        <a:pos x="4678" y="1406"/>
                      </a:cxn>
                      <a:cxn ang="0">
                        <a:pos x="4732" y="1518"/>
                      </a:cxn>
                      <a:cxn ang="0">
                        <a:pos x="0" y="1576"/>
                      </a:cxn>
                    </a:cxnLst>
                    <a:rect l="0" t="0" r="r" b="b"/>
                    <a:pathLst>
                      <a:path w="4756" h="1576">
                        <a:moveTo>
                          <a:pt x="0" y="1576"/>
                        </a:moveTo>
                        <a:lnTo>
                          <a:pt x="0" y="1576"/>
                        </a:lnTo>
                        <a:lnTo>
                          <a:pt x="24" y="1518"/>
                        </a:lnTo>
                        <a:lnTo>
                          <a:pt x="50" y="1462"/>
                        </a:lnTo>
                        <a:lnTo>
                          <a:pt x="78" y="1406"/>
                        </a:lnTo>
                        <a:lnTo>
                          <a:pt x="108" y="1350"/>
                        </a:lnTo>
                        <a:lnTo>
                          <a:pt x="138" y="1296"/>
                        </a:lnTo>
                        <a:lnTo>
                          <a:pt x="170" y="1242"/>
                        </a:lnTo>
                        <a:lnTo>
                          <a:pt x="204" y="1190"/>
                        </a:lnTo>
                        <a:lnTo>
                          <a:pt x="238" y="1138"/>
                        </a:lnTo>
                        <a:lnTo>
                          <a:pt x="272" y="1086"/>
                        </a:lnTo>
                        <a:lnTo>
                          <a:pt x="310" y="1036"/>
                        </a:lnTo>
                        <a:lnTo>
                          <a:pt x="348" y="988"/>
                        </a:lnTo>
                        <a:lnTo>
                          <a:pt x="386" y="940"/>
                        </a:lnTo>
                        <a:lnTo>
                          <a:pt x="426" y="892"/>
                        </a:lnTo>
                        <a:lnTo>
                          <a:pt x="468" y="846"/>
                        </a:lnTo>
                        <a:lnTo>
                          <a:pt x="510" y="800"/>
                        </a:lnTo>
                        <a:lnTo>
                          <a:pt x="552" y="756"/>
                        </a:lnTo>
                        <a:lnTo>
                          <a:pt x="552" y="756"/>
                        </a:lnTo>
                        <a:lnTo>
                          <a:pt x="596" y="712"/>
                        </a:lnTo>
                        <a:lnTo>
                          <a:pt x="642" y="670"/>
                        </a:lnTo>
                        <a:lnTo>
                          <a:pt x="688" y="630"/>
                        </a:lnTo>
                        <a:lnTo>
                          <a:pt x="736" y="590"/>
                        </a:lnTo>
                        <a:lnTo>
                          <a:pt x="784" y="550"/>
                        </a:lnTo>
                        <a:lnTo>
                          <a:pt x="834" y="512"/>
                        </a:lnTo>
                        <a:lnTo>
                          <a:pt x="884" y="476"/>
                        </a:lnTo>
                        <a:lnTo>
                          <a:pt x="934" y="440"/>
                        </a:lnTo>
                        <a:lnTo>
                          <a:pt x="986" y="406"/>
                        </a:lnTo>
                        <a:lnTo>
                          <a:pt x="1040" y="374"/>
                        </a:lnTo>
                        <a:lnTo>
                          <a:pt x="1092" y="342"/>
                        </a:lnTo>
                        <a:lnTo>
                          <a:pt x="1148" y="312"/>
                        </a:lnTo>
                        <a:lnTo>
                          <a:pt x="1202" y="282"/>
                        </a:lnTo>
                        <a:lnTo>
                          <a:pt x="1258" y="254"/>
                        </a:lnTo>
                        <a:lnTo>
                          <a:pt x="1316" y="228"/>
                        </a:lnTo>
                        <a:lnTo>
                          <a:pt x="1374" y="202"/>
                        </a:lnTo>
                        <a:lnTo>
                          <a:pt x="1374" y="202"/>
                        </a:lnTo>
                        <a:lnTo>
                          <a:pt x="1432" y="178"/>
                        </a:lnTo>
                        <a:lnTo>
                          <a:pt x="1490" y="156"/>
                        </a:lnTo>
                        <a:lnTo>
                          <a:pt x="1550" y="136"/>
                        </a:lnTo>
                        <a:lnTo>
                          <a:pt x="1610" y="116"/>
                        </a:lnTo>
                        <a:lnTo>
                          <a:pt x="1672" y="98"/>
                        </a:lnTo>
                        <a:lnTo>
                          <a:pt x="1732" y="80"/>
                        </a:lnTo>
                        <a:lnTo>
                          <a:pt x="1794" y="66"/>
                        </a:lnTo>
                        <a:lnTo>
                          <a:pt x="1858" y="52"/>
                        </a:lnTo>
                        <a:lnTo>
                          <a:pt x="1922" y="40"/>
                        </a:lnTo>
                        <a:lnTo>
                          <a:pt x="1984" y="30"/>
                        </a:lnTo>
                        <a:lnTo>
                          <a:pt x="2050" y="20"/>
                        </a:lnTo>
                        <a:lnTo>
                          <a:pt x="2114" y="12"/>
                        </a:lnTo>
                        <a:lnTo>
                          <a:pt x="2180" y="8"/>
                        </a:lnTo>
                        <a:lnTo>
                          <a:pt x="2246" y="2"/>
                        </a:lnTo>
                        <a:lnTo>
                          <a:pt x="2312" y="0"/>
                        </a:lnTo>
                        <a:lnTo>
                          <a:pt x="2378" y="0"/>
                        </a:lnTo>
                        <a:lnTo>
                          <a:pt x="2378" y="0"/>
                        </a:lnTo>
                        <a:lnTo>
                          <a:pt x="2444" y="0"/>
                        </a:lnTo>
                        <a:lnTo>
                          <a:pt x="2510" y="2"/>
                        </a:lnTo>
                        <a:lnTo>
                          <a:pt x="2576" y="8"/>
                        </a:lnTo>
                        <a:lnTo>
                          <a:pt x="2642" y="12"/>
                        </a:lnTo>
                        <a:lnTo>
                          <a:pt x="2706" y="20"/>
                        </a:lnTo>
                        <a:lnTo>
                          <a:pt x="2772" y="30"/>
                        </a:lnTo>
                        <a:lnTo>
                          <a:pt x="2834" y="40"/>
                        </a:lnTo>
                        <a:lnTo>
                          <a:pt x="2898" y="52"/>
                        </a:lnTo>
                        <a:lnTo>
                          <a:pt x="2962" y="66"/>
                        </a:lnTo>
                        <a:lnTo>
                          <a:pt x="3024" y="80"/>
                        </a:lnTo>
                        <a:lnTo>
                          <a:pt x="3084" y="98"/>
                        </a:lnTo>
                        <a:lnTo>
                          <a:pt x="3146" y="116"/>
                        </a:lnTo>
                        <a:lnTo>
                          <a:pt x="3206" y="136"/>
                        </a:lnTo>
                        <a:lnTo>
                          <a:pt x="3266" y="156"/>
                        </a:lnTo>
                        <a:lnTo>
                          <a:pt x="3324" y="178"/>
                        </a:lnTo>
                        <a:lnTo>
                          <a:pt x="3382" y="202"/>
                        </a:lnTo>
                        <a:lnTo>
                          <a:pt x="3382" y="202"/>
                        </a:lnTo>
                        <a:lnTo>
                          <a:pt x="3440" y="228"/>
                        </a:lnTo>
                        <a:lnTo>
                          <a:pt x="3498" y="254"/>
                        </a:lnTo>
                        <a:lnTo>
                          <a:pt x="3554" y="282"/>
                        </a:lnTo>
                        <a:lnTo>
                          <a:pt x="3608" y="312"/>
                        </a:lnTo>
                        <a:lnTo>
                          <a:pt x="3664" y="342"/>
                        </a:lnTo>
                        <a:lnTo>
                          <a:pt x="3716" y="374"/>
                        </a:lnTo>
                        <a:lnTo>
                          <a:pt x="3770" y="406"/>
                        </a:lnTo>
                        <a:lnTo>
                          <a:pt x="3822" y="440"/>
                        </a:lnTo>
                        <a:lnTo>
                          <a:pt x="3872" y="476"/>
                        </a:lnTo>
                        <a:lnTo>
                          <a:pt x="3922" y="512"/>
                        </a:lnTo>
                        <a:lnTo>
                          <a:pt x="3972" y="550"/>
                        </a:lnTo>
                        <a:lnTo>
                          <a:pt x="4020" y="590"/>
                        </a:lnTo>
                        <a:lnTo>
                          <a:pt x="4068" y="630"/>
                        </a:lnTo>
                        <a:lnTo>
                          <a:pt x="4114" y="670"/>
                        </a:lnTo>
                        <a:lnTo>
                          <a:pt x="4160" y="712"/>
                        </a:lnTo>
                        <a:lnTo>
                          <a:pt x="4204" y="756"/>
                        </a:lnTo>
                        <a:lnTo>
                          <a:pt x="4204" y="756"/>
                        </a:lnTo>
                        <a:lnTo>
                          <a:pt x="4246" y="800"/>
                        </a:lnTo>
                        <a:lnTo>
                          <a:pt x="4288" y="846"/>
                        </a:lnTo>
                        <a:lnTo>
                          <a:pt x="4330" y="892"/>
                        </a:lnTo>
                        <a:lnTo>
                          <a:pt x="4370" y="940"/>
                        </a:lnTo>
                        <a:lnTo>
                          <a:pt x="4410" y="988"/>
                        </a:lnTo>
                        <a:lnTo>
                          <a:pt x="4446" y="1036"/>
                        </a:lnTo>
                        <a:lnTo>
                          <a:pt x="4484" y="1086"/>
                        </a:lnTo>
                        <a:lnTo>
                          <a:pt x="4518" y="1138"/>
                        </a:lnTo>
                        <a:lnTo>
                          <a:pt x="4552" y="1190"/>
                        </a:lnTo>
                        <a:lnTo>
                          <a:pt x="4586" y="1242"/>
                        </a:lnTo>
                        <a:lnTo>
                          <a:pt x="4618" y="1296"/>
                        </a:lnTo>
                        <a:lnTo>
                          <a:pt x="4648" y="1350"/>
                        </a:lnTo>
                        <a:lnTo>
                          <a:pt x="4678" y="1406"/>
                        </a:lnTo>
                        <a:lnTo>
                          <a:pt x="4706" y="1462"/>
                        </a:lnTo>
                        <a:lnTo>
                          <a:pt x="4732" y="1518"/>
                        </a:lnTo>
                        <a:lnTo>
                          <a:pt x="4756" y="1576"/>
                        </a:lnTo>
                        <a:lnTo>
                          <a:pt x="0" y="1576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chemeClr val="bg1">
                          <a:alpha val="75000"/>
                        </a:schemeClr>
                      </a:gs>
                      <a:gs pos="100000">
                        <a:schemeClr val="bg1">
                          <a:gamma/>
                          <a:tint val="0"/>
                          <a:invGamma/>
                          <a:alpha val="0"/>
                        </a:schemeClr>
                      </a:gs>
                    </a:gsLst>
                    <a:lin ang="5400000" scaled="1"/>
                  </a:gradFill>
                  <a:ln w="9525" cap="flat" cmpd="sng">
                    <a:noFill/>
                    <a:prstDash val="solid"/>
                    <a:rou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CN" altLang="en-US" b="0"/>
                  </a:p>
                </p:txBody>
              </p:sp>
              <p:sp>
                <p:nvSpPr>
                  <p:cNvPr id="68" name="Oval 57"/>
                  <p:cNvSpPr>
                    <a:spLocks noChangeArrowheads="1"/>
                  </p:cNvSpPr>
                  <p:nvPr/>
                </p:nvSpPr>
                <p:spPr bwMode="auto">
                  <a:xfrm>
                    <a:off x="1771" y="1843"/>
                    <a:ext cx="227" cy="204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chemeClr val="bg1"/>
                      </a:gs>
                      <a:gs pos="100000">
                        <a:srgbClr val="67ABF5"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 b="0"/>
                  </a:p>
                </p:txBody>
              </p:sp>
            </p:grpSp>
          </p:grpSp>
        </p:grpSp>
        <p:grpSp>
          <p:nvGrpSpPr>
            <p:cNvPr id="69" name="Group 51"/>
            <p:cNvGrpSpPr/>
            <p:nvPr/>
          </p:nvGrpSpPr>
          <p:grpSpPr bwMode="auto">
            <a:xfrm>
              <a:off x="3694223" y="4251871"/>
              <a:ext cx="247030" cy="271114"/>
              <a:chOff x="2744" y="-584"/>
              <a:chExt cx="634" cy="702"/>
            </a:xfrm>
          </p:grpSpPr>
          <p:sp>
            <p:nvSpPr>
              <p:cNvPr id="70" name="Oval 52"/>
              <p:cNvSpPr>
                <a:spLocks noChangeArrowheads="1"/>
              </p:cNvSpPr>
              <p:nvPr/>
            </p:nvSpPr>
            <p:spPr bwMode="auto">
              <a:xfrm>
                <a:off x="2744" y="-85"/>
                <a:ext cx="590" cy="203"/>
              </a:xfrm>
              <a:prstGeom prst="ellipse">
                <a:avLst/>
              </a:prstGeom>
              <a:gradFill rotWithShape="1">
                <a:gsLst>
                  <a:gs pos="0">
                    <a:schemeClr val="tx1">
                      <a:alpha val="50000"/>
                    </a:schemeClr>
                  </a:gs>
                  <a:gs pos="100000">
                    <a:schemeClr val="tx1">
                      <a:gamma/>
                      <a:shade val="46275"/>
                      <a:invGamma/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</a:gradFill>
              <a:ln w="31750" cap="rnd" algn="ctr">
                <a:noFill/>
                <a:prstDash val="sysDot"/>
                <a:rou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 b="0"/>
              </a:p>
            </p:txBody>
          </p:sp>
          <p:grpSp>
            <p:nvGrpSpPr>
              <p:cNvPr id="71" name="Group 53"/>
              <p:cNvGrpSpPr/>
              <p:nvPr/>
            </p:nvGrpSpPr>
            <p:grpSpPr bwMode="auto">
              <a:xfrm>
                <a:off x="2765" y="-584"/>
                <a:ext cx="613" cy="613"/>
                <a:chOff x="2370" y="1139"/>
                <a:chExt cx="1089" cy="1089"/>
              </a:xfrm>
            </p:grpSpPr>
            <p:sp>
              <p:nvSpPr>
                <p:cNvPr id="72" name="Oval 54"/>
                <p:cNvSpPr>
                  <a:spLocks noChangeArrowheads="1"/>
                </p:cNvSpPr>
                <p:nvPr/>
              </p:nvSpPr>
              <p:spPr bwMode="auto">
                <a:xfrm>
                  <a:off x="2370" y="1139"/>
                  <a:ext cx="1089" cy="1089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0070C0"/>
                    </a:gs>
                    <a:gs pos="100000">
                      <a:srgbClr val="002060"/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zh-CN" altLang="en-US" b="0"/>
                </a:p>
              </p:txBody>
            </p:sp>
            <p:grpSp>
              <p:nvGrpSpPr>
                <p:cNvPr id="73" name="Group 55"/>
                <p:cNvGrpSpPr/>
                <p:nvPr/>
              </p:nvGrpSpPr>
              <p:grpSpPr bwMode="auto">
                <a:xfrm>
                  <a:off x="2426" y="1169"/>
                  <a:ext cx="908" cy="296"/>
                  <a:chOff x="1431" y="1843"/>
                  <a:chExt cx="907" cy="295"/>
                </a:xfrm>
              </p:grpSpPr>
              <p:sp>
                <p:nvSpPr>
                  <p:cNvPr id="74" name="Freeform 56"/>
                  <p:cNvSpPr/>
                  <p:nvPr/>
                </p:nvSpPr>
                <p:spPr bwMode="auto">
                  <a:xfrm>
                    <a:off x="1423" y="1843"/>
                    <a:ext cx="916" cy="296"/>
                  </a:xfrm>
                  <a:custGeom>
                    <a:avLst/>
                    <a:gdLst/>
                    <a:ahLst/>
                    <a:cxnLst>
                      <a:cxn ang="0">
                        <a:pos x="0" y="1576"/>
                      </a:cxn>
                      <a:cxn ang="0">
                        <a:pos x="50" y="1462"/>
                      </a:cxn>
                      <a:cxn ang="0">
                        <a:pos x="108" y="1350"/>
                      </a:cxn>
                      <a:cxn ang="0">
                        <a:pos x="170" y="1242"/>
                      </a:cxn>
                      <a:cxn ang="0">
                        <a:pos x="238" y="1138"/>
                      </a:cxn>
                      <a:cxn ang="0">
                        <a:pos x="310" y="1036"/>
                      </a:cxn>
                      <a:cxn ang="0">
                        <a:pos x="386" y="940"/>
                      </a:cxn>
                      <a:cxn ang="0">
                        <a:pos x="468" y="846"/>
                      </a:cxn>
                      <a:cxn ang="0">
                        <a:pos x="552" y="756"/>
                      </a:cxn>
                      <a:cxn ang="0">
                        <a:pos x="596" y="712"/>
                      </a:cxn>
                      <a:cxn ang="0">
                        <a:pos x="688" y="630"/>
                      </a:cxn>
                      <a:cxn ang="0">
                        <a:pos x="784" y="550"/>
                      </a:cxn>
                      <a:cxn ang="0">
                        <a:pos x="884" y="476"/>
                      </a:cxn>
                      <a:cxn ang="0">
                        <a:pos x="986" y="406"/>
                      </a:cxn>
                      <a:cxn ang="0">
                        <a:pos x="1092" y="342"/>
                      </a:cxn>
                      <a:cxn ang="0">
                        <a:pos x="1202" y="282"/>
                      </a:cxn>
                      <a:cxn ang="0">
                        <a:pos x="1316" y="228"/>
                      </a:cxn>
                      <a:cxn ang="0">
                        <a:pos x="1374" y="202"/>
                      </a:cxn>
                      <a:cxn ang="0">
                        <a:pos x="1490" y="156"/>
                      </a:cxn>
                      <a:cxn ang="0">
                        <a:pos x="1610" y="116"/>
                      </a:cxn>
                      <a:cxn ang="0">
                        <a:pos x="1732" y="80"/>
                      </a:cxn>
                      <a:cxn ang="0">
                        <a:pos x="1858" y="52"/>
                      </a:cxn>
                      <a:cxn ang="0">
                        <a:pos x="1984" y="30"/>
                      </a:cxn>
                      <a:cxn ang="0">
                        <a:pos x="2114" y="12"/>
                      </a:cxn>
                      <a:cxn ang="0">
                        <a:pos x="2246" y="2"/>
                      </a:cxn>
                      <a:cxn ang="0">
                        <a:pos x="2378" y="0"/>
                      </a:cxn>
                      <a:cxn ang="0">
                        <a:pos x="2444" y="0"/>
                      </a:cxn>
                      <a:cxn ang="0">
                        <a:pos x="2576" y="8"/>
                      </a:cxn>
                      <a:cxn ang="0">
                        <a:pos x="2706" y="20"/>
                      </a:cxn>
                      <a:cxn ang="0">
                        <a:pos x="2834" y="40"/>
                      </a:cxn>
                      <a:cxn ang="0">
                        <a:pos x="2962" y="66"/>
                      </a:cxn>
                      <a:cxn ang="0">
                        <a:pos x="3084" y="98"/>
                      </a:cxn>
                      <a:cxn ang="0">
                        <a:pos x="3206" y="136"/>
                      </a:cxn>
                      <a:cxn ang="0">
                        <a:pos x="3324" y="178"/>
                      </a:cxn>
                      <a:cxn ang="0">
                        <a:pos x="3382" y="202"/>
                      </a:cxn>
                      <a:cxn ang="0">
                        <a:pos x="3498" y="254"/>
                      </a:cxn>
                      <a:cxn ang="0">
                        <a:pos x="3608" y="312"/>
                      </a:cxn>
                      <a:cxn ang="0">
                        <a:pos x="3716" y="374"/>
                      </a:cxn>
                      <a:cxn ang="0">
                        <a:pos x="3822" y="440"/>
                      </a:cxn>
                      <a:cxn ang="0">
                        <a:pos x="3922" y="512"/>
                      </a:cxn>
                      <a:cxn ang="0">
                        <a:pos x="4020" y="590"/>
                      </a:cxn>
                      <a:cxn ang="0">
                        <a:pos x="4114" y="670"/>
                      </a:cxn>
                      <a:cxn ang="0">
                        <a:pos x="4204" y="756"/>
                      </a:cxn>
                      <a:cxn ang="0">
                        <a:pos x="4246" y="800"/>
                      </a:cxn>
                      <a:cxn ang="0">
                        <a:pos x="4330" y="892"/>
                      </a:cxn>
                      <a:cxn ang="0">
                        <a:pos x="4410" y="988"/>
                      </a:cxn>
                      <a:cxn ang="0">
                        <a:pos x="4484" y="1086"/>
                      </a:cxn>
                      <a:cxn ang="0">
                        <a:pos x="4552" y="1190"/>
                      </a:cxn>
                      <a:cxn ang="0">
                        <a:pos x="4618" y="1296"/>
                      </a:cxn>
                      <a:cxn ang="0">
                        <a:pos x="4678" y="1406"/>
                      </a:cxn>
                      <a:cxn ang="0">
                        <a:pos x="4732" y="1518"/>
                      </a:cxn>
                      <a:cxn ang="0">
                        <a:pos x="0" y="1576"/>
                      </a:cxn>
                    </a:cxnLst>
                    <a:rect l="0" t="0" r="r" b="b"/>
                    <a:pathLst>
                      <a:path w="4756" h="1576">
                        <a:moveTo>
                          <a:pt x="0" y="1576"/>
                        </a:moveTo>
                        <a:lnTo>
                          <a:pt x="0" y="1576"/>
                        </a:lnTo>
                        <a:lnTo>
                          <a:pt x="24" y="1518"/>
                        </a:lnTo>
                        <a:lnTo>
                          <a:pt x="50" y="1462"/>
                        </a:lnTo>
                        <a:lnTo>
                          <a:pt x="78" y="1406"/>
                        </a:lnTo>
                        <a:lnTo>
                          <a:pt x="108" y="1350"/>
                        </a:lnTo>
                        <a:lnTo>
                          <a:pt x="138" y="1296"/>
                        </a:lnTo>
                        <a:lnTo>
                          <a:pt x="170" y="1242"/>
                        </a:lnTo>
                        <a:lnTo>
                          <a:pt x="204" y="1190"/>
                        </a:lnTo>
                        <a:lnTo>
                          <a:pt x="238" y="1138"/>
                        </a:lnTo>
                        <a:lnTo>
                          <a:pt x="272" y="1086"/>
                        </a:lnTo>
                        <a:lnTo>
                          <a:pt x="310" y="1036"/>
                        </a:lnTo>
                        <a:lnTo>
                          <a:pt x="348" y="988"/>
                        </a:lnTo>
                        <a:lnTo>
                          <a:pt x="386" y="940"/>
                        </a:lnTo>
                        <a:lnTo>
                          <a:pt x="426" y="892"/>
                        </a:lnTo>
                        <a:lnTo>
                          <a:pt x="468" y="846"/>
                        </a:lnTo>
                        <a:lnTo>
                          <a:pt x="510" y="800"/>
                        </a:lnTo>
                        <a:lnTo>
                          <a:pt x="552" y="756"/>
                        </a:lnTo>
                        <a:lnTo>
                          <a:pt x="552" y="756"/>
                        </a:lnTo>
                        <a:lnTo>
                          <a:pt x="596" y="712"/>
                        </a:lnTo>
                        <a:lnTo>
                          <a:pt x="642" y="670"/>
                        </a:lnTo>
                        <a:lnTo>
                          <a:pt x="688" y="630"/>
                        </a:lnTo>
                        <a:lnTo>
                          <a:pt x="736" y="590"/>
                        </a:lnTo>
                        <a:lnTo>
                          <a:pt x="784" y="550"/>
                        </a:lnTo>
                        <a:lnTo>
                          <a:pt x="834" y="512"/>
                        </a:lnTo>
                        <a:lnTo>
                          <a:pt x="884" y="476"/>
                        </a:lnTo>
                        <a:lnTo>
                          <a:pt x="934" y="440"/>
                        </a:lnTo>
                        <a:lnTo>
                          <a:pt x="986" y="406"/>
                        </a:lnTo>
                        <a:lnTo>
                          <a:pt x="1040" y="374"/>
                        </a:lnTo>
                        <a:lnTo>
                          <a:pt x="1092" y="342"/>
                        </a:lnTo>
                        <a:lnTo>
                          <a:pt x="1148" y="312"/>
                        </a:lnTo>
                        <a:lnTo>
                          <a:pt x="1202" y="282"/>
                        </a:lnTo>
                        <a:lnTo>
                          <a:pt x="1258" y="254"/>
                        </a:lnTo>
                        <a:lnTo>
                          <a:pt x="1316" y="228"/>
                        </a:lnTo>
                        <a:lnTo>
                          <a:pt x="1374" y="202"/>
                        </a:lnTo>
                        <a:lnTo>
                          <a:pt x="1374" y="202"/>
                        </a:lnTo>
                        <a:lnTo>
                          <a:pt x="1432" y="178"/>
                        </a:lnTo>
                        <a:lnTo>
                          <a:pt x="1490" y="156"/>
                        </a:lnTo>
                        <a:lnTo>
                          <a:pt x="1550" y="136"/>
                        </a:lnTo>
                        <a:lnTo>
                          <a:pt x="1610" y="116"/>
                        </a:lnTo>
                        <a:lnTo>
                          <a:pt x="1672" y="98"/>
                        </a:lnTo>
                        <a:lnTo>
                          <a:pt x="1732" y="80"/>
                        </a:lnTo>
                        <a:lnTo>
                          <a:pt x="1794" y="66"/>
                        </a:lnTo>
                        <a:lnTo>
                          <a:pt x="1858" y="52"/>
                        </a:lnTo>
                        <a:lnTo>
                          <a:pt x="1922" y="40"/>
                        </a:lnTo>
                        <a:lnTo>
                          <a:pt x="1984" y="30"/>
                        </a:lnTo>
                        <a:lnTo>
                          <a:pt x="2050" y="20"/>
                        </a:lnTo>
                        <a:lnTo>
                          <a:pt x="2114" y="12"/>
                        </a:lnTo>
                        <a:lnTo>
                          <a:pt x="2180" y="8"/>
                        </a:lnTo>
                        <a:lnTo>
                          <a:pt x="2246" y="2"/>
                        </a:lnTo>
                        <a:lnTo>
                          <a:pt x="2312" y="0"/>
                        </a:lnTo>
                        <a:lnTo>
                          <a:pt x="2378" y="0"/>
                        </a:lnTo>
                        <a:lnTo>
                          <a:pt x="2378" y="0"/>
                        </a:lnTo>
                        <a:lnTo>
                          <a:pt x="2444" y="0"/>
                        </a:lnTo>
                        <a:lnTo>
                          <a:pt x="2510" y="2"/>
                        </a:lnTo>
                        <a:lnTo>
                          <a:pt x="2576" y="8"/>
                        </a:lnTo>
                        <a:lnTo>
                          <a:pt x="2642" y="12"/>
                        </a:lnTo>
                        <a:lnTo>
                          <a:pt x="2706" y="20"/>
                        </a:lnTo>
                        <a:lnTo>
                          <a:pt x="2772" y="30"/>
                        </a:lnTo>
                        <a:lnTo>
                          <a:pt x="2834" y="40"/>
                        </a:lnTo>
                        <a:lnTo>
                          <a:pt x="2898" y="52"/>
                        </a:lnTo>
                        <a:lnTo>
                          <a:pt x="2962" y="66"/>
                        </a:lnTo>
                        <a:lnTo>
                          <a:pt x="3024" y="80"/>
                        </a:lnTo>
                        <a:lnTo>
                          <a:pt x="3084" y="98"/>
                        </a:lnTo>
                        <a:lnTo>
                          <a:pt x="3146" y="116"/>
                        </a:lnTo>
                        <a:lnTo>
                          <a:pt x="3206" y="136"/>
                        </a:lnTo>
                        <a:lnTo>
                          <a:pt x="3266" y="156"/>
                        </a:lnTo>
                        <a:lnTo>
                          <a:pt x="3324" y="178"/>
                        </a:lnTo>
                        <a:lnTo>
                          <a:pt x="3382" y="202"/>
                        </a:lnTo>
                        <a:lnTo>
                          <a:pt x="3382" y="202"/>
                        </a:lnTo>
                        <a:lnTo>
                          <a:pt x="3440" y="228"/>
                        </a:lnTo>
                        <a:lnTo>
                          <a:pt x="3498" y="254"/>
                        </a:lnTo>
                        <a:lnTo>
                          <a:pt x="3554" y="282"/>
                        </a:lnTo>
                        <a:lnTo>
                          <a:pt x="3608" y="312"/>
                        </a:lnTo>
                        <a:lnTo>
                          <a:pt x="3664" y="342"/>
                        </a:lnTo>
                        <a:lnTo>
                          <a:pt x="3716" y="374"/>
                        </a:lnTo>
                        <a:lnTo>
                          <a:pt x="3770" y="406"/>
                        </a:lnTo>
                        <a:lnTo>
                          <a:pt x="3822" y="440"/>
                        </a:lnTo>
                        <a:lnTo>
                          <a:pt x="3872" y="476"/>
                        </a:lnTo>
                        <a:lnTo>
                          <a:pt x="3922" y="512"/>
                        </a:lnTo>
                        <a:lnTo>
                          <a:pt x="3972" y="550"/>
                        </a:lnTo>
                        <a:lnTo>
                          <a:pt x="4020" y="590"/>
                        </a:lnTo>
                        <a:lnTo>
                          <a:pt x="4068" y="630"/>
                        </a:lnTo>
                        <a:lnTo>
                          <a:pt x="4114" y="670"/>
                        </a:lnTo>
                        <a:lnTo>
                          <a:pt x="4160" y="712"/>
                        </a:lnTo>
                        <a:lnTo>
                          <a:pt x="4204" y="756"/>
                        </a:lnTo>
                        <a:lnTo>
                          <a:pt x="4204" y="756"/>
                        </a:lnTo>
                        <a:lnTo>
                          <a:pt x="4246" y="800"/>
                        </a:lnTo>
                        <a:lnTo>
                          <a:pt x="4288" y="846"/>
                        </a:lnTo>
                        <a:lnTo>
                          <a:pt x="4330" y="892"/>
                        </a:lnTo>
                        <a:lnTo>
                          <a:pt x="4370" y="940"/>
                        </a:lnTo>
                        <a:lnTo>
                          <a:pt x="4410" y="988"/>
                        </a:lnTo>
                        <a:lnTo>
                          <a:pt x="4446" y="1036"/>
                        </a:lnTo>
                        <a:lnTo>
                          <a:pt x="4484" y="1086"/>
                        </a:lnTo>
                        <a:lnTo>
                          <a:pt x="4518" y="1138"/>
                        </a:lnTo>
                        <a:lnTo>
                          <a:pt x="4552" y="1190"/>
                        </a:lnTo>
                        <a:lnTo>
                          <a:pt x="4586" y="1242"/>
                        </a:lnTo>
                        <a:lnTo>
                          <a:pt x="4618" y="1296"/>
                        </a:lnTo>
                        <a:lnTo>
                          <a:pt x="4648" y="1350"/>
                        </a:lnTo>
                        <a:lnTo>
                          <a:pt x="4678" y="1406"/>
                        </a:lnTo>
                        <a:lnTo>
                          <a:pt x="4706" y="1462"/>
                        </a:lnTo>
                        <a:lnTo>
                          <a:pt x="4732" y="1518"/>
                        </a:lnTo>
                        <a:lnTo>
                          <a:pt x="4756" y="1576"/>
                        </a:lnTo>
                        <a:lnTo>
                          <a:pt x="0" y="1576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chemeClr val="bg1">
                          <a:alpha val="75000"/>
                        </a:schemeClr>
                      </a:gs>
                      <a:gs pos="100000">
                        <a:schemeClr val="bg1">
                          <a:gamma/>
                          <a:tint val="0"/>
                          <a:invGamma/>
                          <a:alpha val="0"/>
                        </a:schemeClr>
                      </a:gs>
                    </a:gsLst>
                    <a:lin ang="5400000" scaled="1"/>
                  </a:gradFill>
                  <a:ln w="9525" cap="flat" cmpd="sng">
                    <a:noFill/>
                    <a:prstDash val="solid"/>
                    <a:rou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CN" altLang="en-US" b="0"/>
                  </a:p>
                </p:txBody>
              </p:sp>
              <p:sp>
                <p:nvSpPr>
                  <p:cNvPr id="75" name="Oval 57"/>
                  <p:cNvSpPr>
                    <a:spLocks noChangeArrowheads="1"/>
                  </p:cNvSpPr>
                  <p:nvPr/>
                </p:nvSpPr>
                <p:spPr bwMode="auto">
                  <a:xfrm>
                    <a:off x="1771" y="1843"/>
                    <a:ext cx="227" cy="204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chemeClr val="bg1"/>
                      </a:gs>
                      <a:gs pos="100000">
                        <a:srgbClr val="67ABF5"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 b="0"/>
                  </a:p>
                </p:txBody>
              </p:sp>
            </p:grpSp>
          </p:grpSp>
        </p:grpSp>
      </p:grpSp>
      <p:sp>
        <p:nvSpPr>
          <p:cNvPr id="76" name="文本框 75"/>
          <p:cNvSpPr txBox="1"/>
          <p:nvPr/>
        </p:nvSpPr>
        <p:spPr>
          <a:xfrm>
            <a:off x="1674000" y="97200"/>
            <a:ext cx="403187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000" dirty="0">
                <a:solidFill>
                  <a:schemeClr val="accent1">
                    <a:lumMod val="50000"/>
                  </a:schemeClr>
                </a:solidFill>
                <a:latin typeface="+mj-ea"/>
                <a:ea typeface="+mj-ea"/>
              </a:rPr>
              <a:t>一、网络攻击八种形式</a:t>
            </a:r>
            <a:endParaRPr lang="zh-CN" altLang="en-US" sz="3000" dirty="0">
              <a:solidFill>
                <a:schemeClr val="accent1">
                  <a:lumMod val="50000"/>
                </a:schemeClr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  <p:bldLst>
      <p:bldP spid="76" grpId="0"/>
    </p:bldLst>
  </p:timing>
</p:sld>
</file>

<file path=ppt/tags/tag1.xml><?xml version="1.0" encoding="utf-8"?>
<p:tagLst xmlns:p="http://schemas.openxmlformats.org/presentationml/2006/main">
  <p:tag name="PA" val="v3.0.1"/>
</p:tagLst>
</file>

<file path=ppt/tags/tag2.xml><?xml version="1.0" encoding="utf-8"?>
<p:tagLst xmlns:p="http://schemas.openxmlformats.org/presentationml/2006/main">
  <p:tag name="PA" val="v3.0.1"/>
</p:tagLst>
</file>

<file path=ppt/tags/tag3.xml><?xml version="1.0" encoding="utf-8"?>
<p:tagLst xmlns:p="http://schemas.openxmlformats.org/presentationml/2006/main">
  <p:tag name="PA" val="v3.0.1"/>
</p:tagLst>
</file>

<file path=ppt/tags/tag4.xml><?xml version="1.0" encoding="utf-8"?>
<p:tagLst xmlns:p="http://schemas.openxmlformats.org/presentationml/2006/main">
  <p:tag name="PA" val="v3.0.1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37">
      <a:majorFont>
        <a:latin typeface="Times New Roman"/>
        <a:ea typeface="思源宋体 CN Heavy"/>
        <a:cs typeface=""/>
      </a:majorFont>
      <a:minorFont>
        <a:latin typeface="Times New Roman"/>
        <a:ea typeface="思源黑体 CN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95000">
              <a:srgbClr val="1D78FA">
                <a:alpha val="0"/>
              </a:srgbClr>
            </a:gs>
            <a:gs pos="0">
              <a:srgbClr val="1D78FA">
                <a:alpha val="0"/>
              </a:srgbClr>
            </a:gs>
            <a:gs pos="55000">
              <a:srgbClr val="1EF1FB">
                <a:alpha val="40000"/>
              </a:srgbClr>
            </a:gs>
          </a:gsLst>
          <a:lin ang="5400000" scaled="1"/>
          <a:tileRect/>
        </a:gradFill>
        <a:ln w="22225" cap="flat" cmpd="sng" algn="ctr">
          <a:noFill/>
          <a:prstDash val="solid"/>
          <a:miter lim="800000"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noAutofit/>
      </a:bodyPr>
      <a:lstStyle>
        <a:defPPr marL="0" marR="0" indent="0" algn="ctr" defTabSz="45720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kern="0" cap="none" spc="0" normalizeH="0" baseline="0" noProof="0" dirty="0">
            <a:ln>
              <a:noFill/>
            </a:ln>
            <a:solidFill>
              <a:schemeClr val="bg1"/>
            </a:solidFill>
            <a:effectLst/>
            <a:uLnTx/>
            <a:uFillTx/>
            <a:latin typeface="Arial" panose="020B0604020202020204"/>
            <a:ea typeface="微软雅黑 Light" panose="020B0502040204020203" charset="-122"/>
            <a:cs typeface="+mn-cs"/>
          </a:defRPr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2640</Words>
  <Application>WPS 演示</Application>
  <PresentationFormat>宽屏</PresentationFormat>
  <Paragraphs>751</Paragraphs>
  <Slides>19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19</vt:i4>
      </vt:variant>
    </vt:vector>
  </HeadingPairs>
  <TitlesOfParts>
    <vt:vector size="38" baseType="lpstr">
      <vt:lpstr>Arial</vt:lpstr>
      <vt:lpstr>宋体</vt:lpstr>
      <vt:lpstr>Wingdings</vt:lpstr>
      <vt:lpstr>Arial Unicode MS</vt:lpstr>
      <vt:lpstr>Arial</vt:lpstr>
      <vt:lpstr>微软雅黑 Light</vt:lpstr>
      <vt:lpstr>思源宋体 CN Heavy</vt:lpstr>
      <vt:lpstr>Tahoma</vt:lpstr>
      <vt:lpstr>Times New Roman</vt:lpstr>
      <vt:lpstr>字魂105号-简雅黑</vt:lpstr>
      <vt:lpstr>黑体</vt:lpstr>
      <vt:lpstr>思源黑体 CN Regular</vt:lpstr>
      <vt:lpstr>等线</vt:lpstr>
      <vt:lpstr>思源黑体 CN Normal</vt:lpstr>
      <vt:lpstr>Times New Roman</vt:lpstr>
      <vt:lpstr>微软雅黑</vt:lpstr>
      <vt:lpstr>Calibri</vt:lpstr>
      <vt:lpstr>WPS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李四</cp:lastModifiedBy>
  <cp:revision>3</cp:revision>
  <dcterms:created xsi:type="dcterms:W3CDTF">2023-08-09T12:44:00Z</dcterms:created>
  <dcterms:modified xsi:type="dcterms:W3CDTF">2025-07-15T09:02:20Z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2052-12.1.0.21915</vt:lpwstr>
  </property>
  <property fmtid="{D5CDD505-2E9C-101B-9397-08002B2CF9AE}" pid="3" name="ICV">
    <vt:lpwstr>157B7296C17D48B8A410BD587E5454AF_12</vt:lpwstr>
  </property>
</Properties>
</file>